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slides/slide14.xml" ContentType="application/vnd.openxmlformats-officedocument.presentationml.slide+xml"/>
  <Override PartName="/ppt/slides/slide15.xml" ContentType="application/vnd.openxmlformats-officedocument.presentationml.slide+xml"/>
  <Override PartName="/ppt/presentation.xml" ContentType="application/vnd.openxmlformats-officedocument.presentationml.presentation.main+xml"/>
  <Override PartName="/ppt/slides/slide13.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1.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2.xml" ContentType="application/vnd.openxmlformats-officedocument.presentationml.notesSlide+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theme/theme3.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theme/theme2.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ustom.xml" ContentType="application/vnd.openxmlformats-officedocument.custom-properties+xml"/>
  <Override PartName="/docProps/app.xml" ContentType="application/vnd.openxmlformats-officedocument.extended-properties+xml"/>
  <Override PartName="/customXml/itemProps1.xml" ContentType="application/vnd.openxmlformats-officedocument.customXmlProperties+xml"/>
  <Override PartName="/docProps/core.xml" ContentType="application/vnd.openxmlformats-package.core-properties+xml"/>
  <Override PartName="/customXml/itemProps2.xml" ContentType="application/vnd.openxmlformats-officedocument.customXmlProperties+xml"/>
  <Override PartName="/customXml/itemProps3.xml" ContentType="application/vnd.openxmlformats-officedocument.customXmlProperties+xml"/>
  <Override PartName="/ppt/revisionInfo.xml" ContentType="application/vnd.ms-powerpoint.revisioninfo+xml"/>
  <Override PartName="/ppt/changesInfos/changesInfo1.xml" ContentType="application/vnd.ms-powerpoint.changesinfo+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20"/>
  </p:notesMasterIdLst>
  <p:handoutMasterIdLst>
    <p:handoutMasterId r:id="rId21"/>
  </p:handoutMasterIdLst>
  <p:sldIdLst>
    <p:sldId id="831" r:id="rId5"/>
    <p:sldId id="1107" r:id="rId6"/>
    <p:sldId id="1108" r:id="rId7"/>
    <p:sldId id="1109" r:id="rId8"/>
    <p:sldId id="1106" r:id="rId9"/>
    <p:sldId id="1102" r:id="rId10"/>
    <p:sldId id="844" r:id="rId11"/>
    <p:sldId id="1104" r:id="rId12"/>
    <p:sldId id="1111" r:id="rId13"/>
    <p:sldId id="1100" r:id="rId14"/>
    <p:sldId id="1101" r:id="rId15"/>
    <p:sldId id="765" r:id="rId16"/>
    <p:sldId id="1112" r:id="rId17"/>
    <p:sldId id="653" r:id="rId18"/>
    <p:sldId id="1105" r:id="rId19"/>
  </p:sldIdLst>
  <p:sldSz cx="12192000" cy="6858000"/>
  <p:notesSz cx="219075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9166" userDrawn="1">
          <p15:clr>
            <a:srgbClr val="A4A3A4"/>
          </p15:clr>
        </p15:guide>
        <p15:guide id="2" pos="70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369"/>
    <a:srgbClr val="9B129E"/>
    <a:srgbClr val="D4ECBA"/>
    <a:srgbClr val="ADDB7B"/>
    <a:srgbClr val="C0FD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6A010F-8204-148D-A847-BCCBAB324922}" v="12" dt="2019-11-20T16:43:52.031"/>
    <p1510:client id="{2DC8C283-AA98-3338-7B47-6F91E0C8FC08}" v="10" dt="2019-11-25T03:14:52.775"/>
    <p1510:client id="{5686A38F-3CE4-C311-4F2F-E8C482564C32}" v="2" dt="2019-11-22T00:18:00.734"/>
    <p1510:client id="{D5C3AC2D-A92F-2910-95BB-5BEEDDE18FB2}" v="2" dt="2019-12-02T00:49:14.5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59250" autoAdjust="0"/>
  </p:normalViewPr>
  <p:slideViewPr>
    <p:cSldViewPr>
      <p:cViewPr varScale="1">
        <p:scale>
          <a:sx n="49" d="100"/>
          <a:sy n="49" d="100"/>
        </p:scale>
        <p:origin x="1925" y="5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3864" y="-19"/>
      </p:cViewPr>
      <p:guideLst>
        <p:guide orient="horz" pos="9166"/>
        <p:guide pos="70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Anne Schad" userId="S::maryanne.schad@sce.com::b94b3f52-3aa6-41bc-a193-acd2cb623e3e" providerId="AD" clId="Web-{296A010F-8204-148D-A847-BCCBAB324922}"/>
    <pc:docChg chg="modSld">
      <pc:chgData name="Mary Anne Schad" userId="S::maryanne.schad@sce.com::b94b3f52-3aa6-41bc-a193-acd2cb623e3e" providerId="AD" clId="Web-{296A010F-8204-148D-A847-BCCBAB324922}" dt="2019-11-20T16:43:51.485" v="10" actId="20577"/>
      <pc:docMkLst>
        <pc:docMk/>
      </pc:docMkLst>
      <pc:sldChg chg="modSp">
        <pc:chgData name="Mary Anne Schad" userId="S::maryanne.schad@sce.com::b94b3f52-3aa6-41bc-a193-acd2cb623e3e" providerId="AD" clId="Web-{296A010F-8204-148D-A847-BCCBAB324922}" dt="2019-11-20T16:43:49.469" v="8" actId="20577"/>
        <pc:sldMkLst>
          <pc:docMk/>
          <pc:sldMk cId="4100064366" sldId="831"/>
        </pc:sldMkLst>
        <pc:spChg chg="mod">
          <ac:chgData name="Mary Anne Schad" userId="S::maryanne.schad@sce.com::b94b3f52-3aa6-41bc-a193-acd2cb623e3e" providerId="AD" clId="Web-{296A010F-8204-148D-A847-BCCBAB324922}" dt="2019-11-20T16:43:49.469" v="8" actId="20577"/>
          <ac:spMkLst>
            <pc:docMk/>
            <pc:sldMk cId="4100064366" sldId="831"/>
            <ac:spMk id="3" creationId="{00000000-0000-0000-0000-000000000000}"/>
          </ac:spMkLst>
        </pc:spChg>
      </pc:sldChg>
    </pc:docChg>
  </pc:docChgLst>
  <pc:docChgLst>
    <pc:chgData name="Mary Anne Schad" userId="S::maryanne.schad@sce.com::b94b3f52-3aa6-41bc-a193-acd2cb623e3e" providerId="AD" clId="Web-{2DC8C283-AA98-3338-7B47-6F91E0C8FC08}"/>
    <pc:docChg chg="modSld">
      <pc:chgData name="Mary Anne Schad" userId="S::maryanne.schad@sce.com::b94b3f52-3aa6-41bc-a193-acd2cb623e3e" providerId="AD" clId="Web-{2DC8C283-AA98-3338-7B47-6F91E0C8FC08}" dt="2019-11-25T03:14:52.775" v="9"/>
      <pc:docMkLst>
        <pc:docMk/>
      </pc:docMkLst>
      <pc:sldChg chg="modNotes">
        <pc:chgData name="Mary Anne Schad" userId="S::maryanne.schad@sce.com::b94b3f52-3aa6-41bc-a193-acd2cb623e3e" providerId="AD" clId="Web-{2DC8C283-AA98-3338-7B47-6F91E0C8FC08}" dt="2019-11-25T03:14:52.775" v="9"/>
        <pc:sldMkLst>
          <pc:docMk/>
          <pc:sldMk cId="4100064366" sldId="831"/>
        </pc:sldMkLst>
      </pc:sldChg>
    </pc:docChg>
  </pc:docChgLst>
  <pc:docChgLst>
    <pc:chgData name="Mary Anne Schad" userId="S::maryanne.schad@sce.com::b94b3f52-3aa6-41bc-a193-acd2cb623e3e" providerId="AD" clId="Web-{5686A38F-3CE4-C311-4F2F-E8C482564C32}"/>
    <pc:docChg chg="delSld">
      <pc:chgData name="Mary Anne Schad" userId="S::maryanne.schad@sce.com::b94b3f52-3aa6-41bc-a193-acd2cb623e3e" providerId="AD" clId="Web-{5686A38F-3CE4-C311-4F2F-E8C482564C32}" dt="2019-11-22T00:18:00.249" v="0"/>
      <pc:docMkLst>
        <pc:docMk/>
      </pc:docMkLst>
      <pc:sldChg chg="del">
        <pc:chgData name="Mary Anne Schad" userId="S::maryanne.schad@sce.com::b94b3f52-3aa6-41bc-a193-acd2cb623e3e" providerId="AD" clId="Web-{5686A38F-3CE4-C311-4F2F-E8C482564C32}" dt="2019-11-22T00:18:00.249" v="0"/>
        <pc:sldMkLst>
          <pc:docMk/>
          <pc:sldMk cId="2274051374" sldId="764"/>
        </pc:sldMkLst>
      </pc:sldChg>
    </pc:docChg>
  </pc:docChgLst>
  <pc:docChgLst>
    <pc:chgData name="Mary Anne Schad" userId="S::maryanne.schad@sce.com::b94b3f52-3aa6-41bc-a193-acd2cb623e3e" providerId="AD" clId="Web-{D5C3AC2D-A92F-2910-95BB-5BEEDDE18FB2}"/>
    <pc:docChg chg="modSld sldOrd">
      <pc:chgData name="Mary Anne Schad" userId="S::maryanne.schad@sce.com::b94b3f52-3aa6-41bc-a193-acd2cb623e3e" providerId="AD" clId="Web-{D5C3AC2D-A92F-2910-95BB-5BEEDDE18FB2}" dt="2019-12-02T00:49:14.526" v="1"/>
      <pc:docMkLst>
        <pc:docMk/>
      </pc:docMkLst>
      <pc:sldChg chg="modNotes">
        <pc:chgData name="Mary Anne Schad" userId="S::maryanne.schad@sce.com::b94b3f52-3aa6-41bc-a193-acd2cb623e3e" providerId="AD" clId="Web-{D5C3AC2D-A92F-2910-95BB-5BEEDDE18FB2}" dt="2019-12-02T00:49:14.526" v="1"/>
        <pc:sldMkLst>
          <pc:docMk/>
          <pc:sldMk cId="3852827233" sldId="1102"/>
        </pc:sldMkLst>
      </pc:sldChg>
      <pc:sldChg chg="ord">
        <pc:chgData name="Mary Anne Schad" userId="S::maryanne.schad@sce.com::b94b3f52-3aa6-41bc-a193-acd2cb623e3e" providerId="AD" clId="Web-{D5C3AC2D-A92F-2910-95BB-5BEEDDE18FB2}" dt="2019-12-02T00:49:05.573" v="0"/>
        <pc:sldMkLst>
          <pc:docMk/>
          <pc:sldMk cId="953200369" sldId="110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949325" cy="34290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1240918" y="0"/>
            <a:ext cx="949325" cy="342902"/>
          </a:xfrm>
          <a:prstGeom prst="rect">
            <a:avLst/>
          </a:prstGeom>
        </p:spPr>
        <p:txBody>
          <a:bodyPr vert="horz" lIns="91440" tIns="45720" rIns="91440" bIns="45720" rtlCol="0"/>
          <a:lstStyle>
            <a:lvl1pPr algn="r">
              <a:defRPr sz="1200"/>
            </a:lvl1pPr>
          </a:lstStyle>
          <a:p>
            <a:fld id="{87F018D4-0350-4639-BEA9-AAB197DC13A6}" type="datetimeFigureOut">
              <a:rPr lang="en-US" smtClean="0"/>
              <a:t>12/17/2019</a:t>
            </a:fld>
            <a:endParaRPr lang="en-US"/>
          </a:p>
        </p:txBody>
      </p:sp>
      <p:sp>
        <p:nvSpPr>
          <p:cNvPr id="4" name="Footer Placeholder 3"/>
          <p:cNvSpPr>
            <a:spLocks noGrp="1"/>
          </p:cNvSpPr>
          <p:nvPr>
            <p:ph type="ftr" sz="quarter" idx="2"/>
          </p:nvPr>
        </p:nvSpPr>
        <p:spPr>
          <a:xfrm>
            <a:off x="0" y="6515103"/>
            <a:ext cx="949325" cy="34289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1240918" y="6515103"/>
            <a:ext cx="949325" cy="342898"/>
          </a:xfrm>
          <a:prstGeom prst="rect">
            <a:avLst/>
          </a:prstGeom>
        </p:spPr>
        <p:txBody>
          <a:bodyPr vert="horz" lIns="91440" tIns="45720" rIns="91440" bIns="45720" rtlCol="0" anchor="b"/>
          <a:lstStyle>
            <a:lvl1pPr algn="r">
              <a:defRPr sz="1200"/>
            </a:lvl1pPr>
          </a:lstStyle>
          <a:p>
            <a:fld id="{B7FF7C8A-F649-4597-8063-2627D074F14A}" type="slidenum">
              <a:rPr lang="en-US" smtClean="0"/>
              <a:t>‹#›</a:t>
            </a:fld>
            <a:endParaRPr lang="en-US"/>
          </a:p>
        </p:txBody>
      </p:sp>
    </p:spTree>
    <p:extLst>
      <p:ext uri="{BB962C8B-B14F-4D97-AF65-F5344CB8AC3E}">
        <p14:creationId xmlns:p14="http://schemas.microsoft.com/office/powerpoint/2010/main" val="2674852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970624" cy="14560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268303" y="0"/>
            <a:ext cx="970624" cy="1456084"/>
          </a:xfrm>
          <a:prstGeom prst="rect">
            <a:avLst/>
          </a:prstGeom>
        </p:spPr>
        <p:txBody>
          <a:bodyPr vert="horz" lIns="91440" tIns="45720" rIns="91440" bIns="45720" rtlCol="0"/>
          <a:lstStyle>
            <a:lvl1pPr algn="r">
              <a:defRPr sz="1200"/>
            </a:lvl1pPr>
          </a:lstStyle>
          <a:p>
            <a:fld id="{FCD69320-1050-40B8-95EF-C8C456820D07}" type="datetimeFigureOut">
              <a:rPr lang="en-US" smtClean="0"/>
              <a:t>12/17/2019</a:t>
            </a:fld>
            <a:endParaRPr lang="en-US"/>
          </a:p>
        </p:txBody>
      </p:sp>
      <p:sp>
        <p:nvSpPr>
          <p:cNvPr id="4" name="Slide Image Placeholder 3"/>
          <p:cNvSpPr>
            <a:spLocks noGrp="1" noRot="1" noChangeAspect="1"/>
          </p:cNvSpPr>
          <p:nvPr>
            <p:ph type="sldImg" idx="2"/>
          </p:nvPr>
        </p:nvSpPr>
        <p:spPr>
          <a:xfrm>
            <a:off x="-8580438" y="2181225"/>
            <a:ext cx="19400838" cy="109140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24146" y="13825332"/>
            <a:ext cx="1791141" cy="1309480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7640722"/>
            <a:ext cx="970624" cy="14560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268303" y="27640722"/>
            <a:ext cx="970624" cy="1456084"/>
          </a:xfrm>
          <a:prstGeom prst="rect">
            <a:avLst/>
          </a:prstGeom>
        </p:spPr>
        <p:txBody>
          <a:bodyPr vert="horz" lIns="91440" tIns="45720" rIns="91440" bIns="45720" rtlCol="0" anchor="b"/>
          <a:lstStyle>
            <a:lvl1pPr algn="r">
              <a:defRPr sz="1200"/>
            </a:lvl1pPr>
          </a:lstStyle>
          <a:p>
            <a:fld id="{4E093B74-D561-4EE2-A724-E485BD1310EF}" type="slidenum">
              <a:rPr lang="en-US" smtClean="0"/>
              <a:t>‹#›</a:t>
            </a:fld>
            <a:endParaRPr lang="en-US"/>
          </a:p>
        </p:txBody>
      </p:sp>
    </p:spTree>
    <p:extLst>
      <p:ext uri="{BB962C8B-B14F-4D97-AF65-F5344CB8AC3E}">
        <p14:creationId xmlns:p14="http://schemas.microsoft.com/office/powerpoint/2010/main" val="3889493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EC524AB3-73A1-4AF9-8EC7-1D90CBB2487D}" type="slidenum">
              <a:rPr lang="en-US"/>
              <a:pPr eaLnBrk="1" hangingPunct="1"/>
              <a:t>1</a:t>
            </a:fld>
            <a:endParaRPr lang="en-US" dirty="0"/>
          </a:p>
        </p:txBody>
      </p:sp>
      <p:sp>
        <p:nvSpPr>
          <p:cNvPr id="10243" name="Rectangle 2"/>
          <p:cNvSpPr>
            <a:spLocks noGrp="1" noRot="1" noChangeAspect="1" noChangeArrowheads="1" noTextEdit="1"/>
          </p:cNvSpPr>
          <p:nvPr>
            <p:ph type="sldImg"/>
          </p:nvPr>
        </p:nvSpPr>
        <p:spPr>
          <a:xfrm>
            <a:off x="-6746875" y="1431925"/>
            <a:ext cx="14839950" cy="8348663"/>
          </a:xfrm>
          <a:ln/>
        </p:spPr>
      </p:sp>
      <p:sp>
        <p:nvSpPr>
          <p:cNvPr id="2" name="Notes Placeholder 1"/>
          <p:cNvSpPr>
            <a:spLocks noGrp="1"/>
          </p:cNvSpPr>
          <p:nvPr>
            <p:ph type="body" sz="quarter" idx="10"/>
          </p:nvPr>
        </p:nvSpPr>
        <p:spPr>
          <a:xfrm>
            <a:off x="170392" y="10018644"/>
            <a:ext cx="1844895" cy="17174817"/>
          </a:xfrm>
        </p:spPr>
        <p:txBody>
          <a:bodyPr/>
          <a:lstStyle/>
          <a:p>
            <a:pPr>
              <a:lnSpc>
                <a:spcPct val="150000"/>
              </a:lnSpc>
            </a:pPr>
            <a:r>
              <a:rPr lang="en-US" dirty="0"/>
              <a:t>The instructor notes for this course are divided into four sections, as is applicable:</a:t>
            </a:r>
          </a:p>
          <a:p>
            <a:pPr marL="171450" lvl="0" indent="-171450">
              <a:lnSpc>
                <a:spcPct val="150000"/>
              </a:lnSpc>
              <a:spcBef>
                <a:spcPts val="306"/>
              </a:spcBef>
              <a:spcAft>
                <a:spcPts val="306"/>
              </a:spcAft>
              <a:buFont typeface="Arial,Sans-Serif"/>
              <a:buChar char="•"/>
            </a:pPr>
            <a:r>
              <a:rPr lang="en-US" b="1" dirty="0"/>
              <a:t>References</a:t>
            </a:r>
            <a:r>
              <a:rPr lang="en-US" dirty="0"/>
              <a:t>: Provides resource information about the source of the course content</a:t>
            </a:r>
          </a:p>
          <a:p>
            <a:pPr marL="171450" lvl="0" indent="-171450">
              <a:lnSpc>
                <a:spcPct val="150000"/>
              </a:lnSpc>
              <a:buFont typeface="Arial,Sans-Serif"/>
              <a:buChar char="•"/>
            </a:pPr>
            <a:r>
              <a:rPr lang="en-US" b="1" u="none" dirty="0"/>
              <a:t>Purpose:</a:t>
            </a:r>
            <a:r>
              <a:rPr lang="en-US" u="none" dirty="0"/>
              <a:t> </a:t>
            </a:r>
            <a:r>
              <a:rPr lang="en-US" dirty="0"/>
              <a:t>To explain the approach and intention of each slide</a:t>
            </a:r>
          </a:p>
          <a:p>
            <a:pPr marL="171450" lvl="0" indent="-171450">
              <a:lnSpc>
                <a:spcPct val="150000"/>
              </a:lnSpc>
              <a:buFont typeface="Arial,Sans-Serif"/>
              <a:buChar char="•"/>
            </a:pPr>
            <a:r>
              <a:rPr lang="en-US" b="1" dirty="0"/>
              <a:t>Delivery:</a:t>
            </a:r>
            <a:r>
              <a:rPr lang="en-US" dirty="0"/>
              <a:t> To provide information and content to discuss with the group</a:t>
            </a:r>
          </a:p>
          <a:p>
            <a:pPr marL="457200" lvl="1" indent="0">
              <a:lnSpc>
                <a:spcPct val="150000"/>
              </a:lnSpc>
              <a:buFont typeface="Arial,Sans-Serif"/>
              <a:buNone/>
            </a:pPr>
            <a:r>
              <a:rPr lang="en-US" dirty="0"/>
              <a:t>(Note: Some slides will not have specific delivery information.  In this case, just present the contents of the slide.)</a:t>
            </a:r>
          </a:p>
          <a:p>
            <a:pPr marL="171450" lvl="0" indent="-171450">
              <a:lnSpc>
                <a:spcPct val="150000"/>
              </a:lnSpc>
              <a:buFont typeface="Arial,Sans-Serif"/>
              <a:buChar char="•"/>
            </a:pPr>
            <a:r>
              <a:rPr lang="en-US" b="1" dirty="0"/>
              <a:t>Checks:</a:t>
            </a:r>
            <a:r>
              <a:rPr lang="en-US" dirty="0"/>
              <a:t> This section references the slide and uses as a type of asterisk.  Its purpose is to remind the instructor to make the practical application of the course content to another program (e.g., Safety, Error Prevention, Rules That Will Keep You Alive, SCE Values &amp; Goals, etc.) </a:t>
            </a:r>
          </a:p>
          <a:p>
            <a:pPr>
              <a:lnSpc>
                <a:spcPct val="150000"/>
              </a:lnSpc>
            </a:pPr>
            <a:r>
              <a:rPr lang="en-US" dirty="0"/>
              <a:t>------------------------------------------------</a:t>
            </a:r>
          </a:p>
          <a:p>
            <a:pPr>
              <a:lnSpc>
                <a:spcPct val="150000"/>
              </a:lnSpc>
            </a:pPr>
            <a:r>
              <a:rPr lang="en-US" dirty="0"/>
              <a:t>For this slide:</a:t>
            </a:r>
          </a:p>
          <a:p>
            <a:r>
              <a:rPr lang="en-US" b="1" dirty="0" smtClean="0"/>
              <a:t>Purpose</a:t>
            </a:r>
            <a:r>
              <a:rPr lang="en-US" b="1" dirty="0"/>
              <a:t>: </a:t>
            </a:r>
            <a:r>
              <a:rPr lang="en-US" dirty="0"/>
              <a:t>ODI repairs</a:t>
            </a:r>
          </a:p>
          <a:p>
            <a:r>
              <a:rPr lang="en-US" b="1" dirty="0"/>
              <a:t>Delivery:</a:t>
            </a:r>
            <a:endParaRPr lang="en-US" dirty="0"/>
          </a:p>
          <a:p>
            <a:pPr marL="171450" indent="-171450">
              <a:buFont typeface="Arial,Sans-Serif"/>
              <a:buChar char="•"/>
            </a:pPr>
            <a:r>
              <a:rPr lang="en-US" dirty="0"/>
              <a:t>Module 9 duration:</a:t>
            </a:r>
            <a:r>
              <a:rPr lang="en-US" b="1" dirty="0"/>
              <a:t> </a:t>
            </a:r>
            <a:r>
              <a:rPr lang="en-US" dirty="0"/>
              <a:t>30 minutes</a:t>
            </a:r>
            <a:endParaRPr lang="en-US" dirty="0">
              <a:cs typeface="Calibri"/>
            </a:endParaRPr>
          </a:p>
          <a:p>
            <a:pPr marL="171450" indent="-171450">
              <a:buFont typeface="Arial,Sans-Serif"/>
              <a:buChar char="•"/>
            </a:pPr>
            <a:r>
              <a:rPr lang="en-US" dirty="0"/>
              <a:t>Instructor-led training</a:t>
            </a:r>
          </a:p>
        </p:txBody>
      </p:sp>
      <p:sp>
        <p:nvSpPr>
          <p:cNvPr id="3" name="TextBox 2"/>
          <p:cNvSpPr txBox="1"/>
          <p:nvPr/>
        </p:nvSpPr>
        <p:spPr>
          <a:xfrm>
            <a:off x="1290108" y="2146854"/>
            <a:ext cx="876300" cy="1384995"/>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620422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411913" y="1431925"/>
            <a:ext cx="14309726" cy="8050213"/>
          </a:xfrm>
        </p:spPr>
      </p:sp>
      <p:sp>
        <p:nvSpPr>
          <p:cNvPr id="4" name="Slide Number Placeholder 3"/>
          <p:cNvSpPr>
            <a:spLocks noGrp="1"/>
          </p:cNvSpPr>
          <p:nvPr>
            <p:ph type="sldNum" sz="quarter" idx="10"/>
          </p:nvPr>
        </p:nvSpPr>
        <p:spPr/>
        <p:txBody>
          <a:bodyPr/>
          <a:lstStyle/>
          <a:p>
            <a:fld id="{4E093B74-D561-4EE2-A724-E485BD1310EF}" type="slidenum">
              <a:rPr lang="en-US" smtClean="0"/>
              <a:t>11</a:t>
            </a:fld>
            <a:endParaRPr lang="en-US"/>
          </a:p>
        </p:txBody>
      </p:sp>
      <p:sp>
        <p:nvSpPr>
          <p:cNvPr id="7" name="TextBox 6"/>
          <p:cNvSpPr txBox="1"/>
          <p:nvPr/>
        </p:nvSpPr>
        <p:spPr>
          <a:xfrm>
            <a:off x="1290108" y="2254716"/>
            <a:ext cx="876300" cy="1754326"/>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 Grounding picture</a:t>
            </a:r>
          </a:p>
        </p:txBody>
      </p:sp>
      <p:sp>
        <p:nvSpPr>
          <p:cNvPr id="8" name="Notes Placeholder 1"/>
          <p:cNvSpPr>
            <a:spLocks noGrp="1"/>
          </p:cNvSpPr>
          <p:nvPr>
            <p:ph type="body" sz="quarter" idx="3"/>
          </p:nvPr>
        </p:nvSpPr>
        <p:spPr>
          <a:xfrm>
            <a:off x="170392" y="10018644"/>
            <a:ext cx="1844895" cy="17174817"/>
          </a:xfrm>
        </p:spPr>
        <p:txBody>
          <a:bodyPr/>
          <a:lstStyle/>
          <a:p>
            <a:pPr defTabSz="1610076">
              <a:defRPr/>
            </a:pPr>
            <a:r>
              <a:rPr lang="en-US" b="1" dirty="0" smtClean="0">
                <a:solidFill>
                  <a:schemeClr val="tx1"/>
                </a:solidFill>
              </a:rPr>
              <a:t>Purpose</a:t>
            </a:r>
            <a:r>
              <a:rPr lang="en-US" b="1" dirty="0" smtClean="0"/>
              <a:t>:</a:t>
            </a:r>
            <a:r>
              <a:rPr lang="en-US" dirty="0" smtClean="0"/>
              <a:t> </a:t>
            </a:r>
            <a:r>
              <a:rPr lang="en-US" b="0" dirty="0" smtClean="0"/>
              <a:t>Discus</a:t>
            </a:r>
            <a:r>
              <a:rPr lang="en-US" b="0" baseline="0" dirty="0" smtClean="0"/>
              <a:t>s public level repairs</a:t>
            </a:r>
            <a:endParaRPr lang="en-US" dirty="0" smtClean="0">
              <a:cs typeface="Calibri"/>
            </a:endParaRPr>
          </a:p>
          <a:p>
            <a:r>
              <a:rPr lang="en-US" b="1" dirty="0" smtClean="0"/>
              <a:t>Delivery:</a:t>
            </a:r>
            <a:r>
              <a:rPr lang="en-US" dirty="0" smtClean="0"/>
              <a:t> Review diagram</a:t>
            </a:r>
            <a:endParaRPr lang="en-US" b="1" u="none" dirty="0"/>
          </a:p>
        </p:txBody>
      </p:sp>
    </p:spTree>
    <p:extLst>
      <p:ext uri="{BB962C8B-B14F-4D97-AF65-F5344CB8AC3E}">
        <p14:creationId xmlns:p14="http://schemas.microsoft.com/office/powerpoint/2010/main" val="23315662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26263" y="954088"/>
            <a:ext cx="15263813" cy="8586787"/>
          </a:xfrm>
        </p:spPr>
      </p:sp>
      <p:sp>
        <p:nvSpPr>
          <p:cNvPr id="4" name="Slide Number Placeholder 3"/>
          <p:cNvSpPr>
            <a:spLocks noGrp="1"/>
          </p:cNvSpPr>
          <p:nvPr>
            <p:ph type="sldNum" sz="quarter" idx="10"/>
          </p:nvPr>
        </p:nvSpPr>
        <p:spPr/>
        <p:txBody>
          <a:bodyPr/>
          <a:lstStyle/>
          <a:p>
            <a:fld id="{4E093B74-D561-4EE2-A724-E485BD1310EF}" type="slidenum">
              <a:rPr lang="en-US" smtClean="0"/>
              <a:t>12</a:t>
            </a:fld>
            <a:endParaRPr lang="en-US"/>
          </a:p>
        </p:txBody>
      </p:sp>
      <p:sp>
        <p:nvSpPr>
          <p:cNvPr id="7" name="TextBox 6"/>
          <p:cNvSpPr txBox="1"/>
          <p:nvPr/>
        </p:nvSpPr>
        <p:spPr>
          <a:xfrm>
            <a:off x="1290108" y="2146854"/>
            <a:ext cx="876300" cy="1754326"/>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 Work orders</a:t>
            </a:r>
          </a:p>
        </p:txBody>
      </p:sp>
      <p:sp>
        <p:nvSpPr>
          <p:cNvPr id="8" name="Notes Placeholder 1"/>
          <p:cNvSpPr>
            <a:spLocks noGrp="1"/>
          </p:cNvSpPr>
          <p:nvPr>
            <p:ph type="body" sz="quarter" idx="3"/>
          </p:nvPr>
        </p:nvSpPr>
        <p:spPr>
          <a:xfrm>
            <a:off x="170392" y="10018644"/>
            <a:ext cx="1844895" cy="17174817"/>
          </a:xfrm>
        </p:spPr>
        <p:txBody>
          <a:bodyPr/>
          <a:lstStyle/>
          <a:p>
            <a:pPr defTabSz="1610076">
              <a:defRPr/>
            </a:pPr>
            <a:r>
              <a:rPr lang="en-US" b="1" dirty="0" smtClean="0">
                <a:solidFill>
                  <a:schemeClr val="tx1"/>
                </a:solidFill>
              </a:rPr>
              <a:t>Purpose</a:t>
            </a:r>
            <a:r>
              <a:rPr lang="en-US" b="1" dirty="0" smtClean="0"/>
              <a:t>:</a:t>
            </a:r>
            <a:r>
              <a:rPr lang="en-US" dirty="0" smtClean="0"/>
              <a:t> </a:t>
            </a:r>
            <a:r>
              <a:rPr lang="en-US" b="0" dirty="0" smtClean="0"/>
              <a:t>Discus</a:t>
            </a:r>
            <a:r>
              <a:rPr lang="en-US" b="0" baseline="0" dirty="0" smtClean="0"/>
              <a:t>s when repairs are not made</a:t>
            </a:r>
            <a:endParaRPr lang="en-US" dirty="0" smtClean="0">
              <a:cs typeface="Calibri"/>
            </a:endParaRPr>
          </a:p>
          <a:p>
            <a:r>
              <a:rPr lang="en-US" b="1" dirty="0" smtClean="0"/>
              <a:t>Delivery:</a:t>
            </a:r>
            <a:r>
              <a:rPr lang="en-US" dirty="0" smtClean="0"/>
              <a:t> </a:t>
            </a:r>
            <a:endParaRPr lang="en-US" b="0" u="none" dirty="0"/>
          </a:p>
          <a:p>
            <a:pPr marL="171450" indent="-171450">
              <a:buFont typeface="Arial" panose="020B0604020202020204" pitchFamily="34" charset="0"/>
              <a:buChar char="•"/>
            </a:pPr>
            <a:r>
              <a:rPr lang="en-US" dirty="0"/>
              <a:t>Maintenance tasks </a:t>
            </a:r>
            <a:r>
              <a:rPr lang="en-US" b="1" dirty="0"/>
              <a:t>not</a:t>
            </a:r>
            <a:r>
              <a:rPr lang="en-US" dirty="0"/>
              <a:t> completed by an </a:t>
            </a:r>
            <a:r>
              <a:rPr lang="en-US" dirty="0" smtClean="0"/>
              <a:t>inspector:</a:t>
            </a:r>
            <a:endParaRPr lang="en-US" dirty="0"/>
          </a:p>
          <a:p>
            <a:pPr marL="628650" lvl="1" indent="-171450">
              <a:buFont typeface="Arial" panose="020B0604020202020204" pitchFamily="34" charset="0"/>
              <a:buChar char="•"/>
            </a:pPr>
            <a:r>
              <a:rPr lang="en-US" dirty="0"/>
              <a:t>Assigned work order numbers</a:t>
            </a:r>
          </a:p>
          <a:p>
            <a:pPr marL="628650" lvl="1" indent="-171450">
              <a:buFont typeface="Arial" panose="020B0604020202020204" pitchFamily="34" charset="0"/>
              <a:buChar char="•"/>
            </a:pPr>
            <a:r>
              <a:rPr lang="en-US" dirty="0"/>
              <a:t>Scheduled for completion</a:t>
            </a:r>
          </a:p>
          <a:p>
            <a:pPr marL="171450" indent="-171450">
              <a:buFont typeface="Arial" panose="020B0604020202020204" pitchFamily="34" charset="0"/>
              <a:buChar char="•"/>
            </a:pPr>
            <a:r>
              <a:rPr lang="en-US" dirty="0"/>
              <a:t>Work orders are then assigned to distribution construction and maintenance </a:t>
            </a:r>
            <a:r>
              <a:rPr lang="en-US" dirty="0" smtClean="0"/>
              <a:t>crews</a:t>
            </a:r>
            <a:endParaRPr lang="en-US" dirty="0"/>
          </a:p>
        </p:txBody>
      </p:sp>
    </p:spTree>
    <p:extLst>
      <p:ext uri="{BB962C8B-B14F-4D97-AF65-F5344CB8AC3E}">
        <p14:creationId xmlns:p14="http://schemas.microsoft.com/office/powerpoint/2010/main" val="4005781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chemeClr val="tx1"/>
                </a:solidFill>
              </a:rPr>
              <a:t>Purpose</a:t>
            </a:r>
            <a:r>
              <a:rPr lang="en-US" b="1" dirty="0" smtClean="0"/>
              <a:t>: </a:t>
            </a:r>
            <a:r>
              <a:rPr lang="en-US" b="0" dirty="0" smtClean="0"/>
              <a:t>Module</a:t>
            </a:r>
            <a:r>
              <a:rPr lang="en-US" b="0" baseline="0" dirty="0" smtClean="0"/>
              <a:t> wrap up</a:t>
            </a:r>
            <a:endParaRPr lang="en-US" dirty="0" smtClean="0"/>
          </a:p>
          <a:p>
            <a:r>
              <a:rPr lang="en-US" b="1" dirty="0" smtClean="0"/>
              <a:t>Delivery:</a:t>
            </a:r>
            <a:r>
              <a:rPr lang="en-US" b="1" baseline="0" dirty="0" smtClean="0"/>
              <a:t> </a:t>
            </a:r>
          </a:p>
          <a:p>
            <a:pPr marL="171450" indent="-171450">
              <a:buFont typeface="Arial" panose="020B0604020202020204" pitchFamily="34" charset="0"/>
              <a:buChar char="•"/>
            </a:pPr>
            <a:r>
              <a:rPr lang="en-US" b="0" baseline="0" dirty="0" smtClean="0"/>
              <a:t>Discuss what was covered during the module</a:t>
            </a:r>
          </a:p>
          <a:p>
            <a:pPr marL="171450" indent="-171450">
              <a:buFont typeface="Arial" panose="020B0604020202020204" pitchFamily="34" charset="0"/>
              <a:buChar char="•"/>
            </a:pPr>
            <a:r>
              <a:rPr lang="en-US" b="0" baseline="0" dirty="0" smtClean="0"/>
              <a:t>Emphasize critical points and mistakes/issues commonly made in the field</a:t>
            </a:r>
          </a:p>
          <a:p>
            <a:pPr marL="171450" indent="-171450">
              <a:buFont typeface="Arial" panose="020B0604020202020204" pitchFamily="34" charset="0"/>
              <a:buChar char="•"/>
            </a:pPr>
            <a:r>
              <a:rPr lang="en-US" b="0" baseline="0" dirty="0" smtClean="0"/>
              <a:t>Ask for follow up questions</a:t>
            </a:r>
          </a:p>
        </p:txBody>
      </p:sp>
      <p:sp>
        <p:nvSpPr>
          <p:cNvPr id="4" name="Slide Number Placeholder 3"/>
          <p:cNvSpPr>
            <a:spLocks noGrp="1"/>
          </p:cNvSpPr>
          <p:nvPr>
            <p:ph type="sldNum" sz="quarter" idx="10"/>
          </p:nvPr>
        </p:nvSpPr>
        <p:spPr/>
        <p:txBody>
          <a:bodyPr/>
          <a:lstStyle/>
          <a:p>
            <a:fld id="{4E093B74-D561-4EE2-A724-E485BD1310EF}" type="slidenum">
              <a:rPr lang="en-US" smtClean="0"/>
              <a:t>13</a:t>
            </a:fld>
            <a:endParaRPr lang="en-US" dirty="0"/>
          </a:p>
        </p:txBody>
      </p:sp>
    </p:spTree>
    <p:extLst>
      <p:ext uri="{BB962C8B-B14F-4D97-AF65-F5344CB8AC3E}">
        <p14:creationId xmlns:p14="http://schemas.microsoft.com/office/powerpoint/2010/main" val="1216553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91263" y="1192213"/>
            <a:ext cx="13993813" cy="7872412"/>
          </a:xfrm>
        </p:spPr>
      </p:sp>
      <p:sp>
        <p:nvSpPr>
          <p:cNvPr id="4" name="Slide Number Placeholder 3"/>
          <p:cNvSpPr>
            <a:spLocks noGrp="1"/>
          </p:cNvSpPr>
          <p:nvPr>
            <p:ph type="sldNum" sz="quarter" idx="10"/>
          </p:nvPr>
        </p:nvSpPr>
        <p:spPr/>
        <p:txBody>
          <a:bodyPr/>
          <a:lstStyle/>
          <a:p>
            <a:fld id="{4E093B74-D561-4EE2-A724-E485BD1310EF}" type="slidenum">
              <a:rPr lang="en-US" smtClean="0"/>
              <a:t>14</a:t>
            </a:fld>
            <a:endParaRPr lang="en-US"/>
          </a:p>
        </p:txBody>
      </p:sp>
      <p:sp>
        <p:nvSpPr>
          <p:cNvPr id="6" name="Notes Placeholder 1"/>
          <p:cNvSpPr txBox="1">
            <a:spLocks/>
          </p:cNvSpPr>
          <p:nvPr/>
        </p:nvSpPr>
        <p:spPr>
          <a:xfrm>
            <a:off x="165321" y="9541565"/>
            <a:ext cx="1844895" cy="17651896"/>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en-US" b="1" u="sng" dirty="0"/>
          </a:p>
          <a:p>
            <a:pPr marL="514350" indent="-514350">
              <a:buFont typeface="+mj-lt"/>
              <a:buAutoNum type="arabicPeriod"/>
            </a:pPr>
            <a:r>
              <a:rPr lang="en-US" dirty="0"/>
              <a:t>What is the learning objective for this training module?</a:t>
            </a:r>
          </a:p>
          <a:p>
            <a:pPr lvl="2">
              <a:defRPr/>
            </a:pPr>
            <a:r>
              <a:rPr lang="en-US" dirty="0"/>
              <a:t>Learn what type of repairs need to be made, </a:t>
            </a:r>
          </a:p>
          <a:p>
            <a:pPr lvl="2">
              <a:defRPr/>
            </a:pPr>
            <a:r>
              <a:rPr lang="en-US" dirty="0"/>
              <a:t>what repairs you are expected to make and </a:t>
            </a:r>
          </a:p>
          <a:p>
            <a:pPr lvl="2">
              <a:defRPr/>
            </a:pPr>
            <a:r>
              <a:rPr lang="en-US" dirty="0"/>
              <a:t>how to make each repair.</a:t>
            </a:r>
          </a:p>
          <a:p>
            <a:pPr marL="514350" indent="-514350">
              <a:buFont typeface="+mj-lt"/>
              <a:buAutoNum type="arabicPeriod"/>
            </a:pPr>
            <a:endParaRPr lang="en-US" dirty="0"/>
          </a:p>
          <a:p>
            <a:pPr marL="514350" indent="-514350">
              <a:buFont typeface="+mj-lt"/>
              <a:buAutoNum type="arabicPeriod"/>
            </a:pPr>
            <a:r>
              <a:rPr lang="en-US" dirty="0"/>
              <a:t>What is the name of the level and where is it located on the pole at which an ESI is expected to make repairs?</a:t>
            </a:r>
          </a:p>
          <a:p>
            <a:pPr marL="1085850" lvl="2" indent="-171450">
              <a:buFont typeface="Arial" panose="020B0604020202020204" pitchFamily="34" charset="0"/>
              <a:buChar char="•"/>
            </a:pPr>
            <a:r>
              <a:rPr lang="en-US" dirty="0"/>
              <a:t>Public Level</a:t>
            </a:r>
          </a:p>
          <a:p>
            <a:pPr marL="1085850" lvl="2" indent="-171450">
              <a:buFont typeface="Arial" panose="020B0604020202020204" pitchFamily="34" charset="0"/>
              <a:buChar char="•"/>
            </a:pPr>
            <a:r>
              <a:rPr lang="en-US" dirty="0"/>
              <a:t>Located from ground level and as high as the ESI can reach</a:t>
            </a:r>
          </a:p>
          <a:p>
            <a:pPr lvl="2"/>
            <a:endParaRPr lang="en-US" dirty="0"/>
          </a:p>
          <a:p>
            <a:pPr marL="514350" indent="-514350">
              <a:buFont typeface="+mj-lt"/>
              <a:buAutoNum type="arabicPeriod"/>
            </a:pPr>
            <a:r>
              <a:rPr lang="en-US" dirty="0"/>
              <a:t>Name three repairs that an ESI is expected to make.</a:t>
            </a:r>
          </a:p>
          <a:p>
            <a:pPr lvl="2">
              <a:buFont typeface="Wingdings" panose="05000000000000000000" pitchFamily="2" charset="2"/>
              <a:buChar char="Ø"/>
            </a:pPr>
            <a:r>
              <a:rPr lang="en-US" b="1" dirty="0"/>
              <a:t>Cover Damaged Ground Molding and Wires  </a:t>
            </a:r>
            <a:r>
              <a:rPr lang="en-US" dirty="0"/>
              <a:t>– Use 2” U-Grove to cover the wires and attach securely with lag screws.</a:t>
            </a:r>
          </a:p>
          <a:p>
            <a:pPr lvl="2">
              <a:buFont typeface="Wingdings" panose="05000000000000000000" pitchFamily="2" charset="2"/>
              <a:buChar char="Ø"/>
            </a:pPr>
            <a:r>
              <a:rPr lang="en-US" b="1" dirty="0"/>
              <a:t>Cover Damaged Risers </a:t>
            </a:r>
            <a:r>
              <a:rPr lang="en-US" dirty="0"/>
              <a:t>– Use 5” U-Groove to cover the riser and attach securely with lag screws.</a:t>
            </a:r>
          </a:p>
          <a:p>
            <a:pPr lvl="2">
              <a:buFont typeface="Wingdings" panose="05000000000000000000" pitchFamily="2" charset="2"/>
              <a:buChar char="Ø"/>
            </a:pPr>
            <a:r>
              <a:rPr lang="en-US" b="1" dirty="0"/>
              <a:t>Install Pole Numbers </a:t>
            </a:r>
            <a:r>
              <a:rPr lang="en-US" dirty="0"/>
              <a:t>– Validate the correct pole number in the FIM and that the new pole number tag is the correct pole number.</a:t>
            </a:r>
          </a:p>
          <a:p>
            <a:pPr lvl="2">
              <a:buFont typeface="Wingdings" panose="05000000000000000000" pitchFamily="2" charset="2"/>
              <a:buChar char="Ø"/>
            </a:pPr>
            <a:r>
              <a:rPr lang="en-US" b="1" dirty="0"/>
              <a:t>Install or Replace Visibility Strips </a:t>
            </a:r>
            <a:r>
              <a:rPr lang="en-US" dirty="0"/>
              <a:t>– Place strips at 3, 4, and 5 foot levels facing traffic. In a parking lot, wrap all the way around the pole. </a:t>
            </a:r>
          </a:p>
          <a:p>
            <a:pPr lvl="2">
              <a:buFont typeface="Wingdings" panose="05000000000000000000" pitchFamily="2" charset="2"/>
              <a:buChar char="Ø"/>
              <a:defRPr/>
            </a:pPr>
            <a:r>
              <a:rPr lang="en-US" b="1" dirty="0"/>
              <a:t>Repair or Replace Guy Guards </a:t>
            </a:r>
            <a:r>
              <a:rPr lang="en-US" dirty="0"/>
              <a:t>– Repair or replace as needed.</a:t>
            </a:r>
          </a:p>
          <a:p>
            <a:pPr lvl="2">
              <a:buFont typeface="Wingdings" panose="05000000000000000000" pitchFamily="2" charset="2"/>
              <a:buNone/>
            </a:pPr>
            <a:endParaRPr lang="en-US" dirty="0"/>
          </a:p>
          <a:p>
            <a:pPr marL="514350" indent="-514350">
              <a:buFont typeface="+mj-lt"/>
              <a:buAutoNum type="arabicPeriod"/>
            </a:pPr>
            <a:r>
              <a:rPr lang="en-US" dirty="0"/>
              <a:t>Name two repairs that an ESI is </a:t>
            </a:r>
            <a:r>
              <a:rPr lang="en-US" u="sng" dirty="0"/>
              <a:t>not</a:t>
            </a:r>
            <a:r>
              <a:rPr lang="en-US" dirty="0"/>
              <a:t> expected to make.</a:t>
            </a:r>
          </a:p>
          <a:p>
            <a:pPr lvl="2">
              <a:buFont typeface="Arial" panose="020B0604020202020204" pitchFamily="34" charset="0"/>
              <a:buChar char="•"/>
            </a:pPr>
            <a:r>
              <a:rPr lang="en-US" dirty="0"/>
              <a:t>Do </a:t>
            </a:r>
            <a:r>
              <a:rPr lang="en-US" b="1" u="sng" dirty="0"/>
              <a:t>not</a:t>
            </a:r>
            <a:r>
              <a:rPr lang="en-US" dirty="0"/>
              <a:t> make repairs on broken Ground-Wire Conductors Turn in a Repair Request immediately and be aware of hazards to the public.</a:t>
            </a:r>
          </a:p>
          <a:p>
            <a:pPr lvl="2">
              <a:buFont typeface="Arial" panose="020B0604020202020204" pitchFamily="34" charset="0"/>
              <a:buChar char="•"/>
            </a:pPr>
            <a:r>
              <a:rPr lang="en-US" dirty="0"/>
              <a:t>Do </a:t>
            </a:r>
            <a:r>
              <a:rPr lang="en-US" b="1" u="sng" dirty="0"/>
              <a:t>not</a:t>
            </a:r>
            <a:r>
              <a:rPr lang="en-US" dirty="0"/>
              <a:t> attempt to repair Ground Clamps (i.e. “Acorns”)</a:t>
            </a:r>
          </a:p>
          <a:p>
            <a:r>
              <a:rPr lang="en-US" b="1" u="sng" dirty="0"/>
              <a:t>Student Notes</a:t>
            </a:r>
          </a:p>
          <a:p>
            <a:endParaRPr lang="en-US" b="1" u="sng" dirty="0"/>
          </a:p>
          <a:p>
            <a:endParaRPr lang="en-US" b="1" u="sng" dirty="0"/>
          </a:p>
        </p:txBody>
      </p:sp>
      <p:sp>
        <p:nvSpPr>
          <p:cNvPr id="7" name="TextBox 6"/>
          <p:cNvSpPr txBox="1"/>
          <p:nvPr/>
        </p:nvSpPr>
        <p:spPr>
          <a:xfrm>
            <a:off x="1290108" y="2146854"/>
            <a:ext cx="876300" cy="1384995"/>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
        <p:nvSpPr>
          <p:cNvPr id="8" name="Notes Placeholder 1"/>
          <p:cNvSpPr txBox="1">
            <a:spLocks/>
          </p:cNvSpPr>
          <p:nvPr/>
        </p:nvSpPr>
        <p:spPr>
          <a:xfrm>
            <a:off x="170392" y="9541565"/>
            <a:ext cx="1844895" cy="17651896"/>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US" b="1" u="sng" dirty="0"/>
              <a:t>Instructor Notes</a:t>
            </a:r>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p:txBody>
      </p:sp>
      <p:sp>
        <p:nvSpPr>
          <p:cNvPr id="3" name="Notes Placeholder 2"/>
          <p:cNvSpPr>
            <a:spLocks noGrp="1"/>
          </p:cNvSpPr>
          <p:nvPr>
            <p:ph type="body" idx="1"/>
          </p:nvPr>
        </p:nvSpPr>
        <p:spPr/>
        <p:txBody>
          <a:bodyPr/>
          <a:lstStyle/>
          <a:p>
            <a:r>
              <a:rPr lang="en-US" b="1" dirty="0" smtClean="0"/>
              <a:t>Purpose:</a:t>
            </a:r>
            <a:r>
              <a:rPr lang="en-US" dirty="0" smtClean="0"/>
              <a:t> Knowledge check</a:t>
            </a:r>
          </a:p>
          <a:p>
            <a:r>
              <a:rPr lang="en-US" b="1" dirty="0" smtClean="0"/>
              <a:t>Delivery:</a:t>
            </a:r>
            <a:r>
              <a:rPr lang="en-US" dirty="0" smtClean="0"/>
              <a:t> Facilitate a discussion regarding what the answers to these questions are and why</a:t>
            </a:r>
          </a:p>
          <a:p>
            <a:r>
              <a:rPr lang="en-US" b="1" dirty="0" smtClean="0"/>
              <a:t>Answers</a:t>
            </a:r>
            <a:r>
              <a:rPr lang="en-US" b="1" dirty="0"/>
              <a:t>:</a:t>
            </a:r>
          </a:p>
          <a:p>
            <a:pPr marL="228600" lvl="0" indent="-228600" rtl="0" fontAlgn="base">
              <a:buFont typeface="+mj-lt"/>
              <a:buAutoNum type="arabicPeriod"/>
            </a:pPr>
            <a:r>
              <a:rPr lang="en-US" sz="1200" b="0" i="0" kern="1200" dirty="0" smtClean="0">
                <a:solidFill>
                  <a:schemeClr val="tx1"/>
                </a:solidFill>
                <a:effectLst/>
                <a:latin typeface="+mn-lt"/>
                <a:ea typeface="+mn-ea"/>
                <a:cs typeface="+mn-cs"/>
              </a:rPr>
              <a:t>What </a:t>
            </a:r>
            <a:r>
              <a:rPr lang="en-US" sz="1200" b="0" i="0" kern="1200" dirty="0">
                <a:solidFill>
                  <a:schemeClr val="tx1"/>
                </a:solidFill>
                <a:effectLst/>
                <a:latin typeface="+mn-lt"/>
                <a:ea typeface="+mn-ea"/>
                <a:cs typeface="+mn-cs"/>
              </a:rPr>
              <a:t>type of repairs need to be made </a:t>
            </a:r>
          </a:p>
          <a:p>
            <a:pPr marL="228600" lvl="0" indent="0" rtl="0" fontAlgn="base">
              <a:buFont typeface="Arial" panose="020B0604020202020204" pitchFamily="34" charset="0"/>
              <a:buNone/>
            </a:pPr>
            <a:r>
              <a:rPr lang="en-US" sz="1200" b="0" i="0" kern="1200" dirty="0">
                <a:solidFill>
                  <a:schemeClr val="tx1"/>
                </a:solidFill>
                <a:effectLst/>
                <a:latin typeface="+mn-lt"/>
                <a:ea typeface="+mn-ea"/>
                <a:cs typeface="+mn-cs"/>
              </a:rPr>
              <a:t>What repairs you are expected to make </a:t>
            </a:r>
          </a:p>
          <a:p>
            <a:pPr marL="228600" lvl="0" indent="0" rtl="0" fontAlgn="base">
              <a:buFont typeface="Arial" panose="020B0604020202020204" pitchFamily="34" charset="0"/>
              <a:buNone/>
            </a:pPr>
            <a:r>
              <a:rPr lang="en-US" sz="1200" b="0" i="0" kern="1200" dirty="0">
                <a:solidFill>
                  <a:schemeClr val="tx1"/>
                </a:solidFill>
                <a:effectLst/>
                <a:latin typeface="+mn-lt"/>
                <a:ea typeface="+mn-ea"/>
                <a:cs typeface="+mn-cs"/>
              </a:rPr>
              <a:t>How to make each repair </a:t>
            </a:r>
          </a:p>
          <a:p>
            <a:pPr marL="228600" lvl="0" indent="-228600" rtl="0" fontAlgn="base">
              <a:buFont typeface="+mj-lt"/>
              <a:buAutoNum type="arabicPeriod" startAt="2"/>
            </a:pPr>
            <a:r>
              <a:rPr lang="en-US" sz="1200" b="0" i="0" kern="1200" dirty="0" smtClean="0">
                <a:solidFill>
                  <a:schemeClr val="tx1"/>
                </a:solidFill>
                <a:effectLst/>
                <a:latin typeface="+mn-lt"/>
                <a:ea typeface="+mn-ea"/>
                <a:cs typeface="+mn-cs"/>
              </a:rPr>
              <a:t>Public </a:t>
            </a:r>
            <a:r>
              <a:rPr lang="en-US" sz="1200" b="0" i="0" kern="1200" dirty="0">
                <a:solidFill>
                  <a:schemeClr val="tx1"/>
                </a:solidFill>
                <a:effectLst/>
                <a:latin typeface="+mn-lt"/>
                <a:ea typeface="+mn-ea"/>
                <a:cs typeface="+mn-cs"/>
              </a:rPr>
              <a:t>Level </a:t>
            </a:r>
          </a:p>
          <a:p>
            <a:pPr marL="228600" lvl="0" indent="-228600" rtl="0" fontAlgn="base">
              <a:buFont typeface="+mj-lt"/>
              <a:buAutoNum type="arabicPeriod" startAt="2"/>
            </a:pPr>
            <a:r>
              <a:rPr lang="en-US" sz="1200" b="0" i="0" kern="1200" dirty="0" smtClean="0">
                <a:solidFill>
                  <a:schemeClr val="tx1"/>
                </a:solidFill>
                <a:effectLst/>
                <a:latin typeface="+mn-lt"/>
                <a:ea typeface="+mn-ea"/>
                <a:cs typeface="+mn-cs"/>
              </a:rPr>
              <a:t>Possible </a:t>
            </a:r>
            <a:r>
              <a:rPr lang="en-US" sz="1200" b="0" i="0" kern="1200" dirty="0">
                <a:solidFill>
                  <a:schemeClr val="tx1"/>
                </a:solidFill>
                <a:effectLst/>
                <a:latin typeface="+mn-lt"/>
                <a:ea typeface="+mn-ea"/>
                <a:cs typeface="+mn-cs"/>
              </a:rPr>
              <a:t>answers: Ground molding, replace guy guard, install pole tag, install </a:t>
            </a:r>
            <a:r>
              <a:rPr lang="en-US" sz="1200" b="0" i="0" kern="1200" dirty="0" smtClean="0">
                <a:solidFill>
                  <a:schemeClr val="tx1"/>
                </a:solidFill>
                <a:effectLst/>
                <a:latin typeface="+mn-lt"/>
                <a:ea typeface="+mn-ea"/>
                <a:cs typeface="+mn-cs"/>
              </a:rPr>
              <a:t>visibility strips, </a:t>
            </a:r>
            <a:r>
              <a:rPr lang="en-US" sz="1200" b="0" i="0" kern="1200" dirty="0">
                <a:solidFill>
                  <a:schemeClr val="tx1"/>
                </a:solidFill>
                <a:effectLst/>
                <a:latin typeface="+mn-lt"/>
                <a:ea typeface="+mn-ea"/>
                <a:cs typeface="+mn-cs"/>
              </a:rPr>
              <a:t>repair riser, remove low pole steps, </a:t>
            </a:r>
            <a:r>
              <a:rPr lang="en-US" sz="1200" b="0" i="0" kern="1200" dirty="0" smtClean="0">
                <a:solidFill>
                  <a:schemeClr val="tx1"/>
                </a:solidFill>
                <a:effectLst/>
                <a:latin typeface="+mn-lt"/>
                <a:ea typeface="+mn-ea"/>
                <a:cs typeface="+mn-cs"/>
              </a:rPr>
              <a:t>and remove </a:t>
            </a:r>
            <a:r>
              <a:rPr lang="en-US" sz="1200" b="0" i="0" kern="1200" dirty="0">
                <a:solidFill>
                  <a:schemeClr val="tx1"/>
                </a:solidFill>
                <a:effectLst/>
                <a:latin typeface="+mn-lt"/>
                <a:ea typeface="+mn-ea"/>
                <a:cs typeface="+mn-cs"/>
              </a:rPr>
              <a:t>unauthorized attachment</a:t>
            </a:r>
          </a:p>
          <a:p>
            <a:pPr marL="228600" lvl="0" indent="-228600" rtl="0" fontAlgn="base">
              <a:buFont typeface="+mj-lt"/>
              <a:buAutoNum type="arabicPeriod" startAt="2"/>
            </a:pPr>
            <a:r>
              <a:rPr lang="en-US" sz="1200" b="0" i="0" kern="1200" dirty="0" smtClean="0">
                <a:solidFill>
                  <a:schemeClr val="tx1"/>
                </a:solidFill>
                <a:effectLst/>
                <a:latin typeface="+mn-lt"/>
                <a:ea typeface="+mn-ea"/>
                <a:cs typeface="+mn-cs"/>
              </a:rPr>
              <a:t>Repair </a:t>
            </a:r>
            <a:r>
              <a:rPr lang="en-US" sz="1200" b="0" i="0" kern="1200" dirty="0">
                <a:solidFill>
                  <a:schemeClr val="tx1"/>
                </a:solidFill>
                <a:effectLst/>
                <a:latin typeface="+mn-lt"/>
                <a:ea typeface="+mn-ea"/>
                <a:cs typeface="+mn-cs"/>
              </a:rPr>
              <a:t>broken ground wire</a:t>
            </a:r>
          </a:p>
          <a:p>
            <a:pPr marL="228600" lvl="0" indent="0" rtl="0" fontAlgn="base">
              <a:buFont typeface="Arial" panose="020B0604020202020204" pitchFamily="34" charset="0"/>
              <a:buNone/>
            </a:pPr>
            <a:r>
              <a:rPr lang="en-US" sz="1200" b="0" i="0" kern="1200" dirty="0">
                <a:solidFill>
                  <a:schemeClr val="tx1"/>
                </a:solidFill>
                <a:effectLst/>
                <a:latin typeface="+mn-lt"/>
                <a:ea typeface="+mn-ea"/>
                <a:cs typeface="+mn-cs"/>
              </a:rPr>
              <a:t>Repair ground rod clamps (Acorns)</a:t>
            </a:r>
          </a:p>
        </p:txBody>
      </p:sp>
    </p:spTree>
    <p:extLst>
      <p:ext uri="{BB962C8B-B14F-4D97-AF65-F5344CB8AC3E}">
        <p14:creationId xmlns:p14="http://schemas.microsoft.com/office/powerpoint/2010/main" val="3323761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chemeClr val="tx1"/>
                </a:solidFill>
              </a:rPr>
              <a:t>Purpose</a:t>
            </a:r>
            <a:r>
              <a:rPr lang="en-US" b="1" dirty="0" smtClean="0"/>
              <a:t>: </a:t>
            </a:r>
            <a:r>
              <a:rPr lang="en-US" dirty="0" smtClean="0"/>
              <a:t>Introductions</a:t>
            </a:r>
            <a:endParaRPr lang="en-US" b="1" dirty="0" smtClean="0"/>
          </a:p>
          <a:p>
            <a:r>
              <a:rPr lang="en-US" b="1" dirty="0" smtClean="0"/>
              <a:t>Delivery:</a:t>
            </a:r>
            <a:endParaRPr lang="en-US" b="1" dirty="0" smtClean="0">
              <a:cs typeface="Calibri"/>
            </a:endParaRPr>
          </a:p>
          <a:p>
            <a:pPr marL="171450" indent="-171450">
              <a:buFont typeface="Arial" panose="020B0604020202020204" pitchFamily="34" charset="0"/>
              <a:buChar char="•"/>
            </a:pPr>
            <a:r>
              <a:rPr lang="en-US" dirty="0" smtClean="0"/>
              <a:t>Introduce yourself and ask the students to introduce themselves and their work location</a:t>
            </a:r>
            <a:endParaRPr lang="en-US" dirty="0" smtClean="0">
              <a:cs typeface="Calibri"/>
            </a:endParaRPr>
          </a:p>
          <a:p>
            <a:pPr marL="171450" indent="-171450">
              <a:buFont typeface="Arial" panose="020B0604020202020204" pitchFamily="34" charset="0"/>
              <a:buChar char="•"/>
            </a:pPr>
            <a:r>
              <a:rPr lang="en-US" dirty="0" smtClean="0"/>
              <a:t>NOTE: Slides 2-4 appear in all of the modules of this course in the event that multiple instructors teach and/or over multiple days.  Feel free to skip these slides as necessary.</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2</a:t>
            </a:fld>
            <a:endParaRPr lang="en-US"/>
          </a:p>
        </p:txBody>
      </p:sp>
    </p:spTree>
    <p:extLst>
      <p:ext uri="{BB962C8B-B14F-4D97-AF65-F5344CB8AC3E}">
        <p14:creationId xmlns:p14="http://schemas.microsoft.com/office/powerpoint/2010/main" val="2644488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smtClean="0">
                <a:solidFill>
                  <a:schemeClr val="tx1"/>
                </a:solidFill>
              </a:rPr>
              <a:t>Purpose</a:t>
            </a:r>
            <a:r>
              <a:rPr lang="en-US" b="1" dirty="0" smtClean="0"/>
              <a:t>: </a:t>
            </a:r>
            <a:r>
              <a:rPr lang="en-US" dirty="0" smtClean="0"/>
              <a:t>Safety first</a:t>
            </a:r>
          </a:p>
          <a:p>
            <a:r>
              <a:rPr lang="en-US" b="1" dirty="0" smtClean="0"/>
              <a:t>Delivery: </a:t>
            </a:r>
            <a:endParaRPr lang="en-US" b="1" dirty="0" smtClean="0">
              <a:cs typeface="Calibri"/>
            </a:endParaRPr>
          </a:p>
          <a:p>
            <a:pPr marL="171450" indent="-171450">
              <a:buFont typeface="Arial" panose="020B0604020202020204" pitchFamily="34" charset="0"/>
              <a:buChar char="•"/>
            </a:pPr>
            <a:r>
              <a:rPr lang="en-US" dirty="0" smtClean="0"/>
              <a:t>Review safety procedures</a:t>
            </a:r>
            <a:endParaRPr lang="en-US" b="1" dirty="0" smtClean="0">
              <a:cs typeface="Calibri"/>
            </a:endParaRPr>
          </a:p>
          <a:p>
            <a:pPr marL="171450" indent="-171450">
              <a:buFont typeface="Arial" panose="020B0604020202020204" pitchFamily="34" charset="0"/>
              <a:buChar char="•"/>
            </a:pPr>
            <a:r>
              <a:rPr lang="en-US" dirty="0" smtClean="0"/>
              <a:t>Understand what to</a:t>
            </a:r>
            <a:r>
              <a:rPr lang="en-US" baseline="0" dirty="0" smtClean="0"/>
              <a:t> do in an emergency</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3</a:t>
            </a:fld>
            <a:endParaRPr lang="en-US"/>
          </a:p>
        </p:txBody>
      </p:sp>
    </p:spTree>
    <p:extLst>
      <p:ext uri="{BB962C8B-B14F-4D97-AF65-F5344CB8AC3E}">
        <p14:creationId xmlns:p14="http://schemas.microsoft.com/office/powerpoint/2010/main" val="304507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Purpose: </a:t>
            </a:r>
            <a:r>
              <a:rPr lang="en-US" dirty="0" smtClean="0"/>
              <a:t>Review class rules</a:t>
            </a:r>
          </a:p>
          <a:p>
            <a:r>
              <a:rPr lang="en-US" b="1" dirty="0" smtClean="0"/>
              <a:t>Delivery: </a:t>
            </a:r>
            <a:r>
              <a:rPr lang="en-US" dirty="0" smtClean="0"/>
              <a:t>Review the</a:t>
            </a:r>
            <a:r>
              <a:rPr lang="en-US" baseline="0" dirty="0" smtClean="0"/>
              <a:t> </a:t>
            </a:r>
            <a:r>
              <a:rPr lang="en-US" dirty="0" smtClean="0"/>
              <a:t>classroom rules with students</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4</a:t>
            </a:fld>
            <a:endParaRPr lang="en-US"/>
          </a:p>
        </p:txBody>
      </p:sp>
    </p:spTree>
    <p:extLst>
      <p:ext uri="{BB962C8B-B14F-4D97-AF65-F5344CB8AC3E}">
        <p14:creationId xmlns:p14="http://schemas.microsoft.com/office/powerpoint/2010/main" val="2657560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9675" y="1431925"/>
            <a:ext cx="13990638" cy="7870825"/>
          </a:xfrm>
        </p:spPr>
      </p:sp>
      <p:sp>
        <p:nvSpPr>
          <p:cNvPr id="4" name="Slide Number Placeholder 3"/>
          <p:cNvSpPr>
            <a:spLocks noGrp="1"/>
          </p:cNvSpPr>
          <p:nvPr>
            <p:ph type="sldNum" sz="quarter" idx="10"/>
          </p:nvPr>
        </p:nvSpPr>
        <p:spPr/>
        <p:txBody>
          <a:bodyPr/>
          <a:lstStyle/>
          <a:p>
            <a:fld id="{4E093B74-D561-4EE2-A724-E485BD1310EF}" type="slidenum">
              <a:rPr lang="en-US" smtClean="0"/>
              <a:t>6</a:t>
            </a:fld>
            <a:endParaRPr lang="en-US"/>
          </a:p>
        </p:txBody>
      </p:sp>
      <p:sp>
        <p:nvSpPr>
          <p:cNvPr id="7" name="TextBox 6"/>
          <p:cNvSpPr txBox="1"/>
          <p:nvPr/>
        </p:nvSpPr>
        <p:spPr>
          <a:xfrm>
            <a:off x="1290108" y="2146854"/>
            <a:ext cx="876300" cy="2123658"/>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 Objective of this training module.</a:t>
            </a:r>
          </a:p>
        </p:txBody>
      </p:sp>
      <p:sp>
        <p:nvSpPr>
          <p:cNvPr id="8" name="Notes Placeholder 1"/>
          <p:cNvSpPr>
            <a:spLocks noGrp="1"/>
          </p:cNvSpPr>
          <p:nvPr>
            <p:ph type="body" sz="quarter" idx="3"/>
          </p:nvPr>
        </p:nvSpPr>
        <p:spPr>
          <a:xfrm>
            <a:off x="170392" y="10018644"/>
            <a:ext cx="1844895" cy="17174817"/>
          </a:xfrm>
        </p:spPr>
        <p:txBody>
          <a:bodyPr/>
          <a:lstStyle/>
          <a:p>
            <a:r>
              <a:rPr lang="en-US" b="1" dirty="0" smtClean="0"/>
              <a:t>Purpose:</a:t>
            </a:r>
            <a:r>
              <a:rPr lang="en-US" dirty="0" smtClean="0"/>
              <a:t> Understand the requirements of the module</a:t>
            </a:r>
          </a:p>
          <a:p>
            <a:r>
              <a:rPr lang="en-US" b="1" dirty="0" smtClean="0"/>
              <a:t>Delivery</a:t>
            </a:r>
            <a:r>
              <a:rPr lang="en-US" b="1" u="none" dirty="0" smtClean="0"/>
              <a:t>:</a:t>
            </a:r>
            <a:r>
              <a:rPr lang="en-US" dirty="0" smtClean="0"/>
              <a:t> Review slide with students</a:t>
            </a:r>
            <a:endParaRPr lang="en-US" dirty="0">
              <a:cs typeface="Calibri"/>
            </a:endParaRPr>
          </a:p>
        </p:txBody>
      </p:sp>
    </p:spTree>
    <p:extLst>
      <p:ext uri="{BB962C8B-B14F-4D97-AF65-F5344CB8AC3E}">
        <p14:creationId xmlns:p14="http://schemas.microsoft.com/office/powerpoint/2010/main" val="602540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88138" y="1670050"/>
            <a:ext cx="14839951" cy="8348663"/>
          </a:xfrm>
        </p:spPr>
      </p:sp>
      <p:sp>
        <p:nvSpPr>
          <p:cNvPr id="4" name="Slide Number Placeholder 3"/>
          <p:cNvSpPr>
            <a:spLocks noGrp="1"/>
          </p:cNvSpPr>
          <p:nvPr>
            <p:ph type="sldNum" sz="quarter" idx="10"/>
          </p:nvPr>
        </p:nvSpPr>
        <p:spPr/>
        <p:txBody>
          <a:bodyPr/>
          <a:lstStyle/>
          <a:p>
            <a:fld id="{4E093B74-D561-4EE2-A724-E485BD1310EF}" type="slidenum">
              <a:rPr lang="en-US" smtClean="0"/>
              <a:t>7</a:t>
            </a:fld>
            <a:endParaRPr lang="en-US"/>
          </a:p>
        </p:txBody>
      </p:sp>
      <p:sp>
        <p:nvSpPr>
          <p:cNvPr id="7" name="TextBox 6"/>
          <p:cNvSpPr txBox="1"/>
          <p:nvPr/>
        </p:nvSpPr>
        <p:spPr>
          <a:xfrm>
            <a:off x="1290108" y="2146854"/>
            <a:ext cx="876300" cy="2492990"/>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 Lists repairs for public level repairs on poles.</a:t>
            </a:r>
          </a:p>
        </p:txBody>
      </p:sp>
      <p:sp>
        <p:nvSpPr>
          <p:cNvPr id="8" name="Notes Placeholder 1"/>
          <p:cNvSpPr>
            <a:spLocks noGrp="1"/>
          </p:cNvSpPr>
          <p:nvPr>
            <p:ph type="body" sz="quarter" idx="3"/>
          </p:nvPr>
        </p:nvSpPr>
        <p:spPr>
          <a:xfrm>
            <a:off x="170392" y="10018644"/>
            <a:ext cx="1844895" cy="17174817"/>
          </a:xfrm>
        </p:spPr>
        <p:txBody>
          <a:bodyPr/>
          <a:lstStyle/>
          <a:p>
            <a:pPr defTabSz="1610076">
              <a:defRPr/>
            </a:pPr>
            <a:r>
              <a:rPr lang="en-US" b="1" dirty="0" smtClean="0">
                <a:solidFill>
                  <a:schemeClr val="tx1"/>
                </a:solidFill>
              </a:rPr>
              <a:t>Reference:</a:t>
            </a:r>
            <a:r>
              <a:rPr lang="en-US" b="0" dirty="0" smtClean="0">
                <a:solidFill>
                  <a:schemeClr val="tx1"/>
                </a:solidFill>
              </a:rPr>
              <a:t> </a:t>
            </a:r>
            <a:r>
              <a:rPr lang="en-US" dirty="0" smtClean="0"/>
              <a:t>Accident Prevention Manual (APM) 204</a:t>
            </a:r>
            <a:endParaRPr lang="en-US" b="1" dirty="0" smtClean="0">
              <a:solidFill>
                <a:schemeClr val="tx1"/>
              </a:solidFill>
            </a:endParaRPr>
          </a:p>
          <a:p>
            <a:pPr defTabSz="1610076">
              <a:defRPr/>
            </a:pPr>
            <a:r>
              <a:rPr lang="en-US" b="1" dirty="0" smtClean="0">
                <a:solidFill>
                  <a:schemeClr val="tx1"/>
                </a:solidFill>
              </a:rPr>
              <a:t>Purpose</a:t>
            </a:r>
            <a:r>
              <a:rPr lang="en-US" b="1" dirty="0" smtClean="0"/>
              <a:t>:</a:t>
            </a:r>
            <a:r>
              <a:rPr lang="en-US" dirty="0" smtClean="0"/>
              <a:t> Prepare students for module</a:t>
            </a:r>
            <a:endParaRPr lang="en-US" dirty="0" smtClean="0">
              <a:cs typeface="Calibri"/>
            </a:endParaRPr>
          </a:p>
          <a:p>
            <a:r>
              <a:rPr lang="en-US" b="1" dirty="0" smtClean="0"/>
              <a:t>Delivery:</a:t>
            </a:r>
            <a:r>
              <a:rPr lang="en-US" dirty="0" smtClean="0"/>
              <a:t> Review a high-level overview of the module with students</a:t>
            </a:r>
            <a:endParaRPr lang="en-US" b="0" dirty="0" smtClean="0">
              <a:cs typeface="Calibri"/>
            </a:endParaRPr>
          </a:p>
          <a:p>
            <a:pPr marL="171450" indent="-171450">
              <a:buFont typeface="Arial" panose="020B0604020202020204" pitchFamily="34" charset="0"/>
              <a:buChar char="•"/>
            </a:pPr>
            <a:r>
              <a:rPr lang="en-US" dirty="0" smtClean="0"/>
              <a:t>SCE’s </a:t>
            </a:r>
            <a:r>
              <a:rPr lang="en-US" dirty="0" smtClean="0"/>
              <a:t>APM </a:t>
            </a:r>
            <a:r>
              <a:rPr lang="en-US" dirty="0"/>
              <a:t>contains policies and safety rules for common work </a:t>
            </a:r>
            <a:r>
              <a:rPr lang="en-US" dirty="0" smtClean="0"/>
              <a:t>activities</a:t>
            </a:r>
            <a:r>
              <a:rPr lang="en-US" baseline="0" dirty="0" smtClean="0"/>
              <a:t> –</a:t>
            </a:r>
            <a:r>
              <a:rPr lang="en-US" dirty="0" smtClean="0"/>
              <a:t> Please read </a:t>
            </a:r>
            <a:r>
              <a:rPr lang="en-US" dirty="0"/>
              <a:t>this manual and familiarize yourself with the policies and applicable safety </a:t>
            </a:r>
            <a:r>
              <a:rPr lang="en-US" dirty="0" smtClean="0"/>
              <a:t>rules</a:t>
            </a:r>
            <a:endParaRPr lang="en-US" dirty="0"/>
          </a:p>
          <a:p>
            <a:pPr marL="171450" indent="-171450">
              <a:buFont typeface="Arial" panose="020B0604020202020204" pitchFamily="34" charset="0"/>
              <a:buChar char="•"/>
            </a:pPr>
            <a:r>
              <a:rPr lang="en-US" b="0" dirty="0"/>
              <a:t>Testing Lines and Equipment APM 204:</a:t>
            </a:r>
          </a:p>
          <a:p>
            <a:pPr marL="628650" lvl="1" indent="-171450">
              <a:buFont typeface="Arial" panose="020B0604020202020204" pitchFamily="34" charset="0"/>
              <a:buChar char="•"/>
            </a:pPr>
            <a:r>
              <a:rPr lang="en-US" b="1" u="none" dirty="0"/>
              <a:t>Before starting any repair work</a:t>
            </a:r>
            <a:r>
              <a:rPr lang="en-US" b="0" u="none" dirty="0"/>
              <a:t>, </a:t>
            </a:r>
            <a:r>
              <a:rPr lang="en-US" dirty="0"/>
              <a:t>be aware that electrical equipment and lines shall always be considered to be energized unless you are positive that they are </a:t>
            </a:r>
            <a:r>
              <a:rPr lang="en-US" dirty="0" smtClean="0"/>
              <a:t>de-energized</a:t>
            </a:r>
            <a:endParaRPr lang="en-US" dirty="0"/>
          </a:p>
          <a:p>
            <a:pPr marL="628650" lvl="1" indent="-171450">
              <a:buFont typeface="Arial" panose="020B0604020202020204" pitchFamily="34" charset="0"/>
              <a:buChar char="•"/>
            </a:pPr>
            <a:r>
              <a:rPr lang="en-US" b="1" u="none" dirty="0"/>
              <a:t>Before starting work</a:t>
            </a:r>
            <a:r>
              <a:rPr lang="en-US" dirty="0"/>
              <a:t>, a preliminary inspection shall be made to determine what conditions exist.  Wires designed to operate at ground potential may sometimes become energized by reason of faulty or inadequate connections.  Care shall always be exercised to handle ground wires with the same caution as is used with energized wires.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pole’s public level section of the pole is from the ground up to as high as the ESI is able to </a:t>
            </a:r>
            <a:r>
              <a:rPr lang="en-US" dirty="0" smtClean="0"/>
              <a:t>reach</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This </a:t>
            </a:r>
            <a:r>
              <a:rPr lang="en-US" dirty="0"/>
              <a:t>is the section of the pole where the ESI makes </a:t>
            </a:r>
            <a:r>
              <a:rPr lang="en-US" dirty="0" smtClean="0"/>
              <a:t>repairs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Items</a:t>
            </a:r>
            <a:r>
              <a:rPr lang="en-US" baseline="0" dirty="0" smtClean="0"/>
              <a:t> </a:t>
            </a:r>
            <a:r>
              <a:rPr lang="en-US" baseline="0" dirty="0"/>
              <a:t>to be repaired are in the following </a:t>
            </a:r>
            <a:r>
              <a:rPr lang="en-US" baseline="0" dirty="0" smtClean="0"/>
              <a:t>slides</a:t>
            </a:r>
            <a:endParaRPr lang="en-US" dirty="0"/>
          </a:p>
          <a:p>
            <a:pPr marL="171450" indent="-171450">
              <a:buFont typeface="Arial" panose="020B0604020202020204" pitchFamily="34" charset="0"/>
              <a:buChar char="•"/>
            </a:pPr>
            <a:r>
              <a:rPr lang="en-US" dirty="0"/>
              <a:t>Maintenance tasks </a:t>
            </a:r>
            <a:r>
              <a:rPr lang="en-US" b="1" dirty="0"/>
              <a:t>not</a:t>
            </a:r>
            <a:r>
              <a:rPr lang="en-US" dirty="0"/>
              <a:t> completed by an inspector will</a:t>
            </a:r>
            <a:r>
              <a:rPr lang="en-US" baseline="0" dirty="0"/>
              <a:t> be </a:t>
            </a:r>
            <a:r>
              <a:rPr lang="en-US" dirty="0"/>
              <a:t>assigned to Distribution construction and maintenance </a:t>
            </a:r>
            <a:r>
              <a:rPr lang="en-US" dirty="0" smtClean="0"/>
              <a:t>crews</a:t>
            </a:r>
            <a:endParaRPr lang="en-US" dirty="0"/>
          </a:p>
        </p:txBody>
      </p:sp>
    </p:spTree>
    <p:extLst>
      <p:ext uri="{BB962C8B-B14F-4D97-AF65-F5344CB8AC3E}">
        <p14:creationId xmlns:p14="http://schemas.microsoft.com/office/powerpoint/2010/main" val="3127806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9675" y="1431925"/>
            <a:ext cx="13990638" cy="7870825"/>
          </a:xfrm>
        </p:spPr>
      </p:sp>
      <p:sp>
        <p:nvSpPr>
          <p:cNvPr id="4" name="Slide Number Placeholder 3"/>
          <p:cNvSpPr>
            <a:spLocks noGrp="1"/>
          </p:cNvSpPr>
          <p:nvPr>
            <p:ph type="sldNum" sz="quarter" idx="10"/>
          </p:nvPr>
        </p:nvSpPr>
        <p:spPr/>
        <p:txBody>
          <a:bodyPr/>
          <a:lstStyle/>
          <a:p>
            <a:fld id="{4E093B74-D561-4EE2-A724-E485BD1310EF}" type="slidenum">
              <a:rPr lang="en-US" smtClean="0"/>
              <a:t>8</a:t>
            </a:fld>
            <a:endParaRPr lang="en-US"/>
          </a:p>
        </p:txBody>
      </p:sp>
      <p:sp>
        <p:nvSpPr>
          <p:cNvPr id="7" name="TextBox 6"/>
          <p:cNvSpPr txBox="1"/>
          <p:nvPr/>
        </p:nvSpPr>
        <p:spPr>
          <a:xfrm>
            <a:off x="1290108" y="2146854"/>
            <a:ext cx="876300" cy="2123658"/>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 Objective of this training module.</a:t>
            </a:r>
          </a:p>
        </p:txBody>
      </p:sp>
      <p:sp>
        <p:nvSpPr>
          <p:cNvPr id="8" name="Notes Placeholder 1"/>
          <p:cNvSpPr>
            <a:spLocks noGrp="1"/>
          </p:cNvSpPr>
          <p:nvPr>
            <p:ph type="body" sz="quarter" idx="3"/>
          </p:nvPr>
        </p:nvSpPr>
        <p:spPr>
          <a:xfrm>
            <a:off x="170392" y="10018644"/>
            <a:ext cx="1844895" cy="17174817"/>
          </a:xfrm>
        </p:spPr>
        <p:txBody>
          <a:bodyPr/>
          <a:lstStyle/>
          <a:p>
            <a:pPr defTabSz="1610076">
              <a:defRPr/>
            </a:pPr>
            <a:r>
              <a:rPr lang="en-US" b="1" dirty="0" smtClean="0">
                <a:solidFill>
                  <a:schemeClr val="tx1"/>
                </a:solidFill>
              </a:rPr>
              <a:t>Purpose</a:t>
            </a:r>
            <a:r>
              <a:rPr lang="en-US" b="1" dirty="0" smtClean="0"/>
              <a:t>:</a:t>
            </a:r>
            <a:r>
              <a:rPr lang="en-US" dirty="0" smtClean="0"/>
              <a:t> </a:t>
            </a:r>
            <a:r>
              <a:rPr lang="en-US" b="0" dirty="0" smtClean="0"/>
              <a:t>Discus</a:t>
            </a:r>
            <a:r>
              <a:rPr lang="en-US" b="0" baseline="0" dirty="0" smtClean="0"/>
              <a:t>s public level repairs</a:t>
            </a:r>
            <a:endParaRPr lang="en-US" dirty="0" smtClean="0">
              <a:cs typeface="Calibri"/>
            </a:endParaRPr>
          </a:p>
          <a:p>
            <a:r>
              <a:rPr lang="en-US" b="1" dirty="0" smtClean="0"/>
              <a:t>Delivery:</a:t>
            </a:r>
            <a:r>
              <a:rPr lang="en-US" dirty="0" smtClean="0"/>
              <a:t> The </a:t>
            </a:r>
            <a:r>
              <a:rPr lang="en-US" dirty="0"/>
              <a:t>repairs described in this module of the ODI New ESI Training</a:t>
            </a:r>
            <a:r>
              <a:rPr lang="en-US" baseline="0" dirty="0"/>
              <a:t> include the following:</a:t>
            </a:r>
            <a:endParaRPr lang="en-US" dirty="0"/>
          </a:p>
          <a:p>
            <a:pPr marL="171450" lvl="0" indent="-171450">
              <a:buFont typeface="Arial" panose="020B0604020202020204" pitchFamily="34" charset="0"/>
              <a:buChar char="•"/>
            </a:pPr>
            <a:r>
              <a:rPr lang="en-US" dirty="0" smtClean="0"/>
              <a:t>Risers:</a:t>
            </a:r>
            <a:endParaRPr lang="en-US" dirty="0"/>
          </a:p>
          <a:p>
            <a:pPr marL="628650" lvl="1" indent="-171450">
              <a:buFont typeface="Arial" panose="020B0604020202020204" pitchFamily="34" charset="0"/>
              <a:buChar char="•"/>
            </a:pPr>
            <a:r>
              <a:rPr lang="en-US" dirty="0"/>
              <a:t>Make minor repairs on risers </a:t>
            </a:r>
          </a:p>
          <a:p>
            <a:pPr marL="628650" lvl="1" indent="-171450">
              <a:buFont typeface="Arial" panose="020B0604020202020204" pitchFamily="34" charset="0"/>
              <a:buChar char="•"/>
            </a:pPr>
            <a:r>
              <a:rPr lang="en-US" dirty="0"/>
              <a:t>Cover damaged risers</a:t>
            </a:r>
          </a:p>
          <a:p>
            <a:pPr marL="171450" lvl="0" indent="-171450">
              <a:buFont typeface="Arial" panose="020B0604020202020204" pitchFamily="34" charset="0"/>
              <a:buChar char="•"/>
            </a:pPr>
            <a:r>
              <a:rPr lang="en-US" dirty="0"/>
              <a:t>Inspect </a:t>
            </a:r>
            <a:r>
              <a:rPr lang="en-US" dirty="0" smtClean="0"/>
              <a:t>poles:</a:t>
            </a:r>
            <a:endParaRPr lang="en-US" dirty="0"/>
          </a:p>
          <a:p>
            <a:pPr marL="628650" lvl="1" indent="-171450">
              <a:buFont typeface="Arial" panose="020B0604020202020204" pitchFamily="34" charset="0"/>
              <a:buChar char="•"/>
            </a:pPr>
            <a:r>
              <a:rPr lang="en-US" dirty="0"/>
              <a:t>Install pole number tags</a:t>
            </a:r>
          </a:p>
          <a:p>
            <a:pPr marL="628650" lvl="1" indent="-171450">
              <a:buFont typeface="Arial" panose="020B0604020202020204" pitchFamily="34" charset="0"/>
              <a:buChar char="•"/>
            </a:pPr>
            <a:r>
              <a:rPr lang="en-US" dirty="0"/>
              <a:t>Install or replace visibility strips</a:t>
            </a:r>
          </a:p>
          <a:p>
            <a:pPr marL="628650" lvl="1" indent="-171450">
              <a:buFont typeface="Arial" panose="020B0604020202020204" pitchFamily="34" charset="0"/>
              <a:buChar char="•"/>
            </a:pPr>
            <a:r>
              <a:rPr lang="en-US" dirty="0"/>
              <a:t>Repair or replace guy guards</a:t>
            </a:r>
          </a:p>
          <a:p>
            <a:pPr marL="171450" lvl="0" indent="-171450">
              <a:buFont typeface="Arial" panose="020B0604020202020204" pitchFamily="34" charset="0"/>
              <a:buChar char="•"/>
            </a:pPr>
            <a:r>
              <a:rPr lang="en-US" dirty="0"/>
              <a:t>Inspect area around </a:t>
            </a:r>
            <a:r>
              <a:rPr lang="en-US" dirty="0" smtClean="0"/>
              <a:t>pole:</a:t>
            </a:r>
            <a:endParaRPr lang="en-US" dirty="0"/>
          </a:p>
          <a:p>
            <a:pPr marL="628650" lvl="1" indent="-171450">
              <a:buFont typeface="Arial" panose="020B0604020202020204" pitchFamily="34" charset="0"/>
              <a:buChar char="•"/>
            </a:pPr>
            <a:r>
              <a:rPr lang="en-US" dirty="0"/>
              <a:t>Remove unauthorized attachments</a:t>
            </a:r>
          </a:p>
          <a:p>
            <a:pPr marL="628650" lvl="1" indent="-171450">
              <a:buFont typeface="Arial" panose="020B0604020202020204" pitchFamily="34" charset="0"/>
              <a:buChar char="•"/>
            </a:pPr>
            <a:r>
              <a:rPr lang="en-US" dirty="0"/>
              <a:t>Remove minor obstructions</a:t>
            </a:r>
          </a:p>
          <a:p>
            <a:pPr marL="628650" lvl="1" indent="-171450">
              <a:buFont typeface="Arial" panose="020B0604020202020204" pitchFamily="34" charset="0"/>
              <a:buChar char="•"/>
            </a:pPr>
            <a:r>
              <a:rPr lang="en-US" dirty="0"/>
              <a:t>Minor </a:t>
            </a:r>
            <a:r>
              <a:rPr lang="en-US" dirty="0" smtClean="0"/>
              <a:t>housecleaning</a:t>
            </a:r>
            <a:endParaRPr lang="en-US" dirty="0"/>
          </a:p>
        </p:txBody>
      </p:sp>
    </p:spTree>
    <p:extLst>
      <p:ext uri="{BB962C8B-B14F-4D97-AF65-F5344CB8AC3E}">
        <p14:creationId xmlns:p14="http://schemas.microsoft.com/office/powerpoint/2010/main" val="602540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610076">
              <a:defRPr/>
            </a:pPr>
            <a:r>
              <a:rPr lang="en-US" b="1" dirty="0" smtClean="0">
                <a:solidFill>
                  <a:schemeClr val="tx1"/>
                </a:solidFill>
              </a:rPr>
              <a:t>Purpose</a:t>
            </a:r>
            <a:r>
              <a:rPr lang="en-US" b="1" dirty="0" smtClean="0"/>
              <a:t>:</a:t>
            </a:r>
            <a:r>
              <a:rPr lang="en-US" dirty="0" smtClean="0"/>
              <a:t> </a:t>
            </a:r>
            <a:r>
              <a:rPr lang="en-US" b="0" dirty="0" smtClean="0"/>
              <a:t>Discus</a:t>
            </a:r>
            <a:r>
              <a:rPr lang="en-US" b="0" baseline="0" dirty="0" smtClean="0"/>
              <a:t>s public level repairs</a:t>
            </a:r>
            <a:endParaRPr lang="en-US" dirty="0" smtClean="0">
              <a:cs typeface="Calibri"/>
            </a:endParaRPr>
          </a:p>
          <a:p>
            <a:r>
              <a:rPr lang="en-US" b="1" dirty="0" smtClean="0"/>
              <a:t>Delivery:</a:t>
            </a:r>
            <a:r>
              <a:rPr lang="en-US" dirty="0" smtClean="0"/>
              <a:t> The </a:t>
            </a:r>
            <a:r>
              <a:rPr lang="en-US" dirty="0"/>
              <a:t>repairs described in this module of the ODI New ESI Training</a:t>
            </a:r>
            <a:r>
              <a:rPr lang="en-US" baseline="0" dirty="0"/>
              <a:t> include the following (continued):</a:t>
            </a:r>
            <a:endParaRPr lang="en-US" dirty="0"/>
          </a:p>
          <a:p>
            <a:pPr marL="171450" lvl="0" indent="-171450">
              <a:buFont typeface="Arial" panose="020B0604020202020204" pitchFamily="34" charset="0"/>
              <a:buChar char="•"/>
            </a:pPr>
            <a:r>
              <a:rPr lang="en-US" b="0" dirty="0"/>
              <a:t>Repair or </a:t>
            </a:r>
            <a:r>
              <a:rPr lang="en-US" b="0" dirty="0" smtClean="0"/>
              <a:t>cover ground molding:</a:t>
            </a:r>
            <a:endParaRPr lang="en-US" b="0" dirty="0"/>
          </a:p>
          <a:p>
            <a:pPr marL="628650" lvl="1" indent="-171450">
              <a:buFont typeface="Arial" panose="020B0604020202020204" pitchFamily="34" charset="0"/>
              <a:buChar char="•"/>
            </a:pPr>
            <a:r>
              <a:rPr lang="en-US" dirty="0"/>
              <a:t>If the ground wire is separated:</a:t>
            </a:r>
          </a:p>
          <a:p>
            <a:pPr marL="1085850" lvl="2" indent="-171450">
              <a:buFont typeface="Arial" panose="020B0604020202020204" pitchFamily="34" charset="0"/>
              <a:buChar char="•"/>
            </a:pPr>
            <a:r>
              <a:rPr lang="en-US" dirty="0"/>
              <a:t>Cover with 2” </a:t>
            </a:r>
            <a:r>
              <a:rPr lang="en-US" dirty="0" smtClean="0"/>
              <a:t>U-Guard</a:t>
            </a:r>
            <a:endParaRPr lang="en-US" dirty="0"/>
          </a:p>
          <a:p>
            <a:pPr marL="1085850" lvl="2" indent="-171450">
              <a:buFont typeface="Arial" panose="020B0604020202020204" pitchFamily="34" charset="0"/>
              <a:buChar char="•"/>
            </a:pPr>
            <a:r>
              <a:rPr lang="en-US" dirty="0"/>
              <a:t>Turn in a </a:t>
            </a:r>
            <a:r>
              <a:rPr lang="en-US" dirty="0" smtClean="0"/>
              <a:t>repair request </a:t>
            </a:r>
            <a:endParaRPr lang="en-US" dirty="0"/>
          </a:p>
          <a:p>
            <a:pPr marL="628650" lvl="1" indent="-171450">
              <a:buFont typeface="Arial" panose="020B0604020202020204" pitchFamily="34" charset="0"/>
              <a:buChar char="•"/>
            </a:pPr>
            <a:r>
              <a:rPr lang="en-US" dirty="0"/>
              <a:t>If the ground wire is not separated: </a:t>
            </a:r>
          </a:p>
          <a:p>
            <a:pPr marL="1085850" lvl="2" indent="-171450">
              <a:buFont typeface="Arial" panose="020B0604020202020204" pitchFamily="34" charset="0"/>
              <a:buChar char="•"/>
            </a:pPr>
            <a:r>
              <a:rPr lang="en-US" dirty="0"/>
              <a:t>Use an 8’ length of </a:t>
            </a:r>
            <a:r>
              <a:rPr lang="en-US" dirty="0" smtClean="0"/>
              <a:t>U-Guard for </a:t>
            </a:r>
            <a:r>
              <a:rPr lang="en-US" dirty="0"/>
              <a:t>repairs </a:t>
            </a:r>
          </a:p>
          <a:p>
            <a:pPr marL="1085850" lvl="2" indent="-171450">
              <a:buFont typeface="Arial" panose="020B0604020202020204" pitchFamily="34" charset="0"/>
              <a:buChar char="•"/>
            </a:pPr>
            <a:r>
              <a:rPr lang="en-US" dirty="0"/>
              <a:t>Use lag screws to ensure they are solidly attached </a:t>
            </a:r>
          </a:p>
          <a:p>
            <a:pPr marL="1085850" lvl="2" indent="-171450">
              <a:buFont typeface="Arial" panose="020B0604020202020204" pitchFamily="34" charset="0"/>
              <a:buChar char="•"/>
            </a:pPr>
            <a:r>
              <a:rPr lang="en-US" dirty="0"/>
              <a:t>Be sure to secure tightly so no light can be seen between the pole and the molding </a:t>
            </a:r>
          </a:p>
        </p:txBody>
      </p:sp>
      <p:sp>
        <p:nvSpPr>
          <p:cNvPr id="4" name="Slide Number Placeholder 3"/>
          <p:cNvSpPr>
            <a:spLocks noGrp="1"/>
          </p:cNvSpPr>
          <p:nvPr>
            <p:ph type="sldNum" sz="quarter" idx="10"/>
          </p:nvPr>
        </p:nvSpPr>
        <p:spPr/>
        <p:txBody>
          <a:bodyPr/>
          <a:lstStyle/>
          <a:p>
            <a:fld id="{4E093B74-D561-4EE2-A724-E485BD1310EF}" type="slidenum">
              <a:rPr lang="en-US" smtClean="0"/>
              <a:t>9</a:t>
            </a:fld>
            <a:endParaRPr lang="en-US"/>
          </a:p>
        </p:txBody>
      </p:sp>
    </p:spTree>
    <p:extLst>
      <p:ext uri="{BB962C8B-B14F-4D97-AF65-F5344CB8AC3E}">
        <p14:creationId xmlns:p14="http://schemas.microsoft.com/office/powerpoint/2010/main" val="2608337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05600" y="1192213"/>
            <a:ext cx="14839950" cy="8348662"/>
          </a:xfrm>
        </p:spPr>
      </p:sp>
      <p:sp>
        <p:nvSpPr>
          <p:cNvPr id="4" name="Slide Number Placeholder 3"/>
          <p:cNvSpPr>
            <a:spLocks noGrp="1"/>
          </p:cNvSpPr>
          <p:nvPr>
            <p:ph type="sldNum" sz="quarter" idx="10"/>
          </p:nvPr>
        </p:nvSpPr>
        <p:spPr/>
        <p:txBody>
          <a:bodyPr/>
          <a:lstStyle/>
          <a:p>
            <a:fld id="{4E093B74-D561-4EE2-A724-E485BD1310EF}" type="slidenum">
              <a:rPr lang="en-US" smtClean="0"/>
              <a:t>10</a:t>
            </a:fld>
            <a:endParaRPr lang="en-US"/>
          </a:p>
        </p:txBody>
      </p:sp>
      <p:sp>
        <p:nvSpPr>
          <p:cNvPr id="7" name="TextBox 6"/>
          <p:cNvSpPr txBox="1"/>
          <p:nvPr/>
        </p:nvSpPr>
        <p:spPr>
          <a:xfrm>
            <a:off x="1290108" y="2146854"/>
            <a:ext cx="876300" cy="2123658"/>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 Do not make these repairs.</a:t>
            </a:r>
          </a:p>
        </p:txBody>
      </p:sp>
      <p:sp>
        <p:nvSpPr>
          <p:cNvPr id="8" name="Notes Placeholder 1"/>
          <p:cNvSpPr>
            <a:spLocks noGrp="1"/>
          </p:cNvSpPr>
          <p:nvPr>
            <p:ph type="body" sz="quarter" idx="3"/>
          </p:nvPr>
        </p:nvSpPr>
        <p:spPr>
          <a:xfrm>
            <a:off x="170392" y="10018644"/>
            <a:ext cx="1844895" cy="17174817"/>
          </a:xfrm>
        </p:spPr>
        <p:txBody>
          <a:bodyPr/>
          <a:lstStyle/>
          <a:p>
            <a:pPr defTabSz="1610076">
              <a:defRPr/>
            </a:pPr>
            <a:r>
              <a:rPr lang="en-US" b="1" dirty="0" smtClean="0">
                <a:solidFill>
                  <a:schemeClr val="tx1"/>
                </a:solidFill>
              </a:rPr>
              <a:t>Purpose</a:t>
            </a:r>
            <a:r>
              <a:rPr lang="en-US" b="1" dirty="0" smtClean="0"/>
              <a:t>:</a:t>
            </a:r>
            <a:r>
              <a:rPr lang="en-US" dirty="0" smtClean="0"/>
              <a:t> </a:t>
            </a:r>
            <a:r>
              <a:rPr lang="en-US" b="0" dirty="0" smtClean="0"/>
              <a:t>Discus</a:t>
            </a:r>
            <a:r>
              <a:rPr lang="en-US" b="0" baseline="0" dirty="0" smtClean="0"/>
              <a:t>s public level repairs</a:t>
            </a:r>
            <a:endParaRPr lang="en-US" dirty="0" smtClean="0">
              <a:cs typeface="Calibri"/>
            </a:endParaRPr>
          </a:p>
          <a:p>
            <a:r>
              <a:rPr lang="en-US" b="1" dirty="0" smtClean="0"/>
              <a:t>Delivery:</a:t>
            </a:r>
            <a:r>
              <a:rPr lang="en-US" dirty="0" smtClean="0"/>
              <a:t> </a:t>
            </a:r>
            <a:r>
              <a:rPr lang="en-US" dirty="0" smtClean="0"/>
              <a:t>Do </a:t>
            </a:r>
            <a:r>
              <a:rPr lang="en-US" b="1" u="none" dirty="0"/>
              <a:t>not</a:t>
            </a:r>
            <a:r>
              <a:rPr lang="en-US" b="0" u="none" dirty="0"/>
              <a:t> </a:t>
            </a:r>
            <a:r>
              <a:rPr lang="en-US" dirty="0"/>
              <a:t>do the following repairs on poles:</a:t>
            </a:r>
          </a:p>
          <a:p>
            <a:pPr marL="171450" lvl="0" indent="-171450">
              <a:buFont typeface="Arial" panose="020B0604020202020204" pitchFamily="34" charset="0"/>
              <a:buChar char="•"/>
            </a:pPr>
            <a:r>
              <a:rPr lang="en-US" dirty="0"/>
              <a:t>Do </a:t>
            </a:r>
            <a:r>
              <a:rPr lang="en-US" b="1" u="none" dirty="0"/>
              <a:t>not</a:t>
            </a:r>
            <a:r>
              <a:rPr lang="en-US" dirty="0"/>
              <a:t> splice broken ground wires.  </a:t>
            </a:r>
            <a:endParaRPr lang="en-US" dirty="0" smtClean="0"/>
          </a:p>
          <a:p>
            <a:pPr marL="628650" lvl="1" indent="-171450">
              <a:buFont typeface="Arial" panose="020B0604020202020204" pitchFamily="34" charset="0"/>
              <a:buChar char="•"/>
            </a:pPr>
            <a:r>
              <a:rPr lang="en-US" dirty="0" smtClean="0"/>
              <a:t>Be </a:t>
            </a:r>
            <a:r>
              <a:rPr lang="en-US" dirty="0"/>
              <a:t>aware of hazards to the </a:t>
            </a:r>
            <a:r>
              <a:rPr lang="en-US" dirty="0" smtClean="0"/>
              <a:t>public</a:t>
            </a:r>
          </a:p>
          <a:p>
            <a:pPr marL="628650" lvl="1" indent="-171450">
              <a:buFont typeface="Arial" panose="020B0604020202020204" pitchFamily="34" charset="0"/>
              <a:buChar char="•"/>
            </a:pPr>
            <a:r>
              <a:rPr lang="en-US" dirty="0" smtClean="0"/>
              <a:t>Create </a:t>
            </a:r>
            <a:r>
              <a:rPr lang="en-US" dirty="0"/>
              <a:t>a work request for </a:t>
            </a:r>
            <a:r>
              <a:rPr lang="en-US" dirty="0" smtClean="0"/>
              <a:t>repair</a:t>
            </a:r>
            <a:endParaRPr lang="en-US" dirty="0"/>
          </a:p>
          <a:p>
            <a:pPr marL="171450" lvl="0" indent="-171450">
              <a:buFont typeface="Arial" panose="020B0604020202020204" pitchFamily="34" charset="0"/>
              <a:buChar char="•"/>
            </a:pPr>
            <a:r>
              <a:rPr lang="en-US" dirty="0"/>
              <a:t>Do </a:t>
            </a:r>
            <a:r>
              <a:rPr lang="en-US" b="1" u="none" dirty="0"/>
              <a:t>not</a:t>
            </a:r>
            <a:r>
              <a:rPr lang="en-US" dirty="0"/>
              <a:t> attempt to repair </a:t>
            </a:r>
            <a:r>
              <a:rPr lang="en-US" dirty="0" smtClean="0"/>
              <a:t>ground clamps (e.g., </a:t>
            </a:r>
            <a:r>
              <a:rPr lang="en-US" dirty="0"/>
              <a:t>“Acorns</a:t>
            </a:r>
            <a:r>
              <a:rPr lang="en-US" dirty="0" smtClean="0"/>
              <a:t>”)</a:t>
            </a:r>
            <a:endParaRPr lang="en-US" dirty="0"/>
          </a:p>
        </p:txBody>
      </p:sp>
    </p:spTree>
    <p:extLst>
      <p:ext uri="{BB962C8B-B14F-4D97-AF65-F5344CB8AC3E}">
        <p14:creationId xmlns:p14="http://schemas.microsoft.com/office/powerpoint/2010/main" val="39578830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2367" y="2048450"/>
            <a:ext cx="9144000" cy="1076495"/>
          </a:xfrm>
        </p:spPr>
        <p:txBody>
          <a:bodyPr/>
          <a:lstStyle>
            <a:lvl1pPr marL="0" indent="0" algn="l">
              <a:buNone/>
              <a:defRPr sz="24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Rectangle 13"/>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4" name="Title 3"/>
          <p:cNvSpPr>
            <a:spLocks noGrp="1"/>
          </p:cNvSpPr>
          <p:nvPr>
            <p:ph type="title"/>
          </p:nvPr>
        </p:nvSpPr>
        <p:spPr>
          <a:xfrm>
            <a:off x="1003916" y="675860"/>
            <a:ext cx="10515600" cy="1325563"/>
          </a:xfrm>
        </p:spPr>
        <p:txBody>
          <a:bodyPr anchor="b" anchorCtr="0"/>
          <a:lstStyle>
            <a:lvl1pPr>
              <a:defRPr>
                <a:solidFill>
                  <a:srgbClr val="006369"/>
                </a:solidFill>
              </a:defRPr>
            </a:lvl1pPr>
          </a:lstStyle>
          <a:p>
            <a:r>
              <a:rPr lang="en-US"/>
              <a:t>Click to edit Master title style</a:t>
            </a:r>
            <a:endParaRPr lang="en-US" dirty="0"/>
          </a:p>
        </p:txBody>
      </p:sp>
      <p:cxnSp>
        <p:nvCxnSpPr>
          <p:cNvPr id="16" name="Straight Connector 15"/>
          <p:cNvCxnSpPr/>
          <p:nvPr/>
        </p:nvCxnSpPr>
        <p:spPr>
          <a:xfrm>
            <a:off x="9682140" y="5987598"/>
            <a:ext cx="0" cy="525294"/>
          </a:xfrm>
          <a:prstGeom prst="line">
            <a:avLst/>
          </a:prstGeom>
          <a:ln w="3175">
            <a:solidFill>
              <a:srgbClr val="D0D0D2"/>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2468569129"/>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hoto ">
    <p:spTree>
      <p:nvGrpSpPr>
        <p:cNvPr id="1" name=""/>
        <p:cNvGrpSpPr/>
        <p:nvPr/>
      </p:nvGrpSpPr>
      <p:grpSpPr>
        <a:xfrm>
          <a:off x="0" y="0"/>
          <a:ext cx="0" cy="0"/>
          <a:chOff x="0" y="0"/>
          <a:chExt cx="0" cy="0"/>
        </a:xfrm>
      </p:grpSpPr>
      <p:sp>
        <p:nvSpPr>
          <p:cNvPr id="6" name="Picture Placeholder 2"/>
          <p:cNvSpPr>
            <a:spLocks noGrp="1" noChangeAspect="1"/>
          </p:cNvSpPr>
          <p:nvPr>
            <p:ph type="pic" idx="13"/>
          </p:nvPr>
        </p:nvSpPr>
        <p:spPr>
          <a:xfrm>
            <a:off x="5879167" y="1084826"/>
            <a:ext cx="6336508" cy="5191691"/>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7" name="Content Placeholder 2"/>
          <p:cNvSpPr>
            <a:spLocks noGrp="1"/>
          </p:cNvSpPr>
          <p:nvPr>
            <p:ph sz="half" idx="1"/>
          </p:nvPr>
        </p:nvSpPr>
        <p:spPr>
          <a:xfrm>
            <a:off x="838201" y="1541539"/>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471256" y="186434"/>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288211370"/>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3 Photos">
    <p:spTree>
      <p:nvGrpSpPr>
        <p:cNvPr id="1" name=""/>
        <p:cNvGrpSpPr/>
        <p:nvPr/>
      </p:nvGrpSpPr>
      <p:grpSpPr>
        <a:xfrm>
          <a:off x="0" y="0"/>
          <a:ext cx="0" cy="0"/>
          <a:chOff x="0" y="0"/>
          <a:chExt cx="0" cy="0"/>
        </a:xfrm>
      </p:grpSpPr>
      <p:sp>
        <p:nvSpPr>
          <p:cNvPr id="12" name="Picture Placeholder 2"/>
          <p:cNvSpPr>
            <a:spLocks noGrp="1" noChangeAspect="1"/>
          </p:cNvSpPr>
          <p:nvPr>
            <p:ph type="pic" idx="13"/>
          </p:nvPr>
        </p:nvSpPr>
        <p:spPr>
          <a:xfrm>
            <a:off x="6001963" y="614310"/>
            <a:ext cx="6190040" cy="2580217"/>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13" name="Picture Placeholder 2"/>
          <p:cNvSpPr>
            <a:spLocks noGrp="1" noChangeAspect="1"/>
          </p:cNvSpPr>
          <p:nvPr>
            <p:ph type="pic" idx="14"/>
          </p:nvPr>
        </p:nvSpPr>
        <p:spPr>
          <a:xfrm>
            <a:off x="6001963" y="3199309"/>
            <a:ext cx="3150855" cy="2499240"/>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14" name="Picture Placeholder 2"/>
          <p:cNvSpPr>
            <a:spLocks noGrp="1" noChangeAspect="1"/>
          </p:cNvSpPr>
          <p:nvPr>
            <p:ph type="pic" idx="15"/>
          </p:nvPr>
        </p:nvSpPr>
        <p:spPr>
          <a:xfrm>
            <a:off x="9138763" y="3199309"/>
            <a:ext cx="3053237" cy="2499239"/>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7" name="Content Placeholder 2"/>
          <p:cNvSpPr>
            <a:spLocks noGrp="1"/>
          </p:cNvSpPr>
          <p:nvPr>
            <p:ph sz="half" idx="1"/>
          </p:nvPr>
        </p:nvSpPr>
        <p:spPr>
          <a:xfrm>
            <a:off x="388398" y="1000002"/>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61257201"/>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hart ">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270029" y="1621438"/>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hart Placeholder 5"/>
          <p:cNvSpPr>
            <a:spLocks noGrp="1"/>
          </p:cNvSpPr>
          <p:nvPr>
            <p:ph type="chart" sz="quarter" idx="13"/>
          </p:nvPr>
        </p:nvSpPr>
        <p:spPr>
          <a:xfrm>
            <a:off x="4935986" y="1683711"/>
            <a:ext cx="6960093" cy="4042386"/>
          </a:xfrm>
          <a:solidFill>
            <a:schemeClr val="bg1">
              <a:lumMod val="75000"/>
            </a:schemeClr>
          </a:solidFill>
        </p:spPr>
        <p:txBody>
          <a:bodyPr/>
          <a:lstStyle>
            <a:lvl1pPr marL="0" indent="0">
              <a:buNone/>
              <a:defRPr/>
            </a:lvl1pPr>
          </a:lstStyle>
          <a:p>
            <a:r>
              <a:rPr lang="en-US"/>
              <a:t>Click icon to add chart</a:t>
            </a:r>
            <a:endParaRPr lang="en-US" dirty="0"/>
          </a:p>
        </p:txBody>
      </p:sp>
      <p:sp>
        <p:nvSpPr>
          <p:cNvPr id="15" name="Title 1"/>
          <p:cNvSpPr>
            <a:spLocks noGrp="1"/>
          </p:cNvSpPr>
          <p:nvPr>
            <p:ph type="title"/>
          </p:nvPr>
        </p:nvSpPr>
        <p:spPr>
          <a:xfrm>
            <a:off x="471256" y="186434"/>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2060099206"/>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Divider Slide 1">
    <p:bg>
      <p:bgPr>
        <a:solidFill>
          <a:srgbClr val="006369"/>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bg1"/>
                </a:solidFill>
              </a:defRPr>
            </a:lvl1pPr>
          </a:lstStyle>
          <a:p>
            <a:r>
              <a:rPr lang="en-US" dirty="0"/>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813125557"/>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2">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tx1"/>
                </a:solidFill>
              </a:defRPr>
            </a:lvl1pPr>
          </a:lstStyle>
          <a:p>
            <a:r>
              <a:rPr lang="en-US" dirty="0"/>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2091577621"/>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59065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normAutofit/>
          </a:bodyPr>
          <a:lstStyle>
            <a:lvl1pPr>
              <a:defRPr sz="2400"/>
            </a:lvl1pPr>
            <a:lvl2pPr>
              <a:defRPr sz="22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0635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083048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5940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1049311"/>
            <a:ext cx="12192000" cy="5811864"/>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3" name="Title 1"/>
          <p:cNvSpPr>
            <a:spLocks noGrp="1"/>
          </p:cNvSpPr>
          <p:nvPr>
            <p:ph type="title"/>
          </p:nvPr>
        </p:nvSpPr>
        <p:spPr>
          <a:xfrm>
            <a:off x="471256" y="97654"/>
            <a:ext cx="10515600" cy="909454"/>
          </a:xfrm>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11304231" y="6374108"/>
            <a:ext cx="688760" cy="365125"/>
          </a:xfrm>
          <a:prstGeom prst="rect">
            <a:avLst/>
          </a:prstGeom>
        </p:spPr>
        <p:txBody>
          <a:bodyPr/>
          <a:lstStyle/>
          <a:p>
            <a:pPr fontAlgn="base">
              <a:spcBef>
                <a:spcPct val="0"/>
              </a:spcBef>
              <a:spcAft>
                <a:spcPct val="0"/>
              </a:spcAft>
              <a:defRPr/>
            </a:pPr>
            <a:fld id="{E6EB4A85-1637-4988-8878-7996243D39E4}" type="slidenum">
              <a:rPr lang="en-US" smtClean="0">
                <a:solidFill>
                  <a:srgbClr val="000000"/>
                </a:solidFill>
                <a:latin typeface="Arial" charset="0"/>
              </a:rPr>
              <a:pPr fontAlgn="base">
                <a:spcBef>
                  <a:spcPct val="0"/>
                </a:spcBef>
                <a:spcAft>
                  <a:spcPct val="0"/>
                </a:spcAft>
                <a:defRPr/>
              </a:pPr>
              <a:t>‹#›</a:t>
            </a:fld>
            <a:endParaRPr lang="en-US">
              <a:solidFill>
                <a:srgbClr val="000000"/>
              </a:solidFill>
              <a:latin typeface="Arial" charset="0"/>
            </a:endParaRPr>
          </a:p>
        </p:txBody>
      </p:sp>
    </p:spTree>
    <p:extLst>
      <p:ext uri="{BB962C8B-B14F-4D97-AF65-F5344CB8AC3E}">
        <p14:creationId xmlns:p14="http://schemas.microsoft.com/office/powerpoint/2010/main" val="2203948873"/>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Full Bleed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0"/>
            <a:ext cx="12192000" cy="6861175"/>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5" name="Slide Number Placeholder 4"/>
          <p:cNvSpPr>
            <a:spLocks noGrp="1"/>
          </p:cNvSpPr>
          <p:nvPr>
            <p:ph type="sldNum" sz="quarter" idx="12"/>
          </p:nvPr>
        </p:nvSpPr>
        <p:spPr>
          <a:xfrm>
            <a:off x="11304231" y="6374108"/>
            <a:ext cx="688760" cy="365125"/>
          </a:xfrm>
          <a:prstGeom prst="rect">
            <a:avLst/>
          </a:prstGeom>
        </p:spPr>
        <p:txBody>
          <a:bodyPr/>
          <a:lstStyle/>
          <a:p>
            <a:pPr fontAlgn="base">
              <a:spcBef>
                <a:spcPct val="0"/>
              </a:spcBef>
              <a:spcAft>
                <a:spcPct val="0"/>
              </a:spcAft>
              <a:defRPr/>
            </a:pPr>
            <a:fld id="{E6EB4A85-1637-4988-8878-7996243D39E4}" type="slidenum">
              <a:rPr lang="en-US" smtClean="0">
                <a:solidFill>
                  <a:srgbClr val="000000"/>
                </a:solidFill>
                <a:latin typeface="Arial" charset="0"/>
              </a:rPr>
              <a:pPr fontAlgn="base">
                <a:spcBef>
                  <a:spcPct val="0"/>
                </a:spcBef>
                <a:spcAft>
                  <a:spcPct val="0"/>
                </a:spcAft>
                <a:defRPr/>
              </a:pPr>
              <a:t>‹#›</a:t>
            </a:fld>
            <a:endParaRPr lang="en-US">
              <a:solidFill>
                <a:srgbClr val="000000"/>
              </a:solidFill>
              <a:latin typeface="Arial" charset="0"/>
            </a:endParaRPr>
          </a:p>
        </p:txBody>
      </p:sp>
      <p:sp>
        <p:nvSpPr>
          <p:cNvPr id="6" name="Title 1"/>
          <p:cNvSpPr>
            <a:spLocks noGrp="1"/>
          </p:cNvSpPr>
          <p:nvPr>
            <p:ph type="title"/>
          </p:nvPr>
        </p:nvSpPr>
        <p:spPr>
          <a:xfrm>
            <a:off x="471256" y="301848"/>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959928852"/>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a:xfrm>
            <a:off x="11425131" y="6383045"/>
            <a:ext cx="0" cy="325158"/>
          </a:xfrm>
          <a:prstGeom prst="line">
            <a:avLst/>
          </a:prstGeom>
          <a:ln w="1270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0" y="6795856"/>
            <a:ext cx="12192000" cy="7102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Slide Number Placeholder 5"/>
          <p:cNvSpPr txBox="1">
            <a:spLocks/>
          </p:cNvSpPr>
          <p:nvPr userDrawn="1"/>
        </p:nvSpPr>
        <p:spPr>
          <a:xfrm>
            <a:off x="11301984" y="6373368"/>
            <a:ext cx="688760" cy="365125"/>
          </a:xfrm>
          <a:prstGeom prst="rect">
            <a:avLst/>
          </a:prstGeom>
        </p:spPr>
        <p:txBody>
          <a:bodyPr vert="horz" lIns="91440" tIns="45720" rIns="91440" bIns="45720" rtlCol="0" anchor="ctr"/>
          <a:lstStyle>
            <a:defPPr>
              <a:defRPr lang="en-US"/>
            </a:defPPr>
            <a:lvl1pPr marL="0" algn="r" defTabSz="914400" rtl="0" eaLnBrk="1" latinLnBrk="0" hangingPunct="1">
              <a:defRPr sz="1200" b="1" i="0" kern="1200">
                <a:solidFill>
                  <a:schemeClr val="bg1">
                    <a:lumMod val="50000"/>
                  </a:schemeClr>
                </a:solidFill>
                <a:latin typeface="Open Sans"/>
                <a:ea typeface="Segoe UI" panose="020B0502040204020203" pitchFamily="34" charset="0"/>
                <a:cs typeface="Open San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346883-6A69-4D5F-8D25-8A703C831FE6}" type="slidenum">
              <a:rPr lang="en-US" smtClean="0"/>
              <a:pPr/>
              <a:t>‹#›</a:t>
            </a:fld>
            <a:endParaRPr lang="en-US"/>
          </a:p>
        </p:txBody>
      </p:sp>
    </p:spTree>
    <p:extLst>
      <p:ext uri="{BB962C8B-B14F-4D97-AF65-F5344CB8AC3E}">
        <p14:creationId xmlns:p14="http://schemas.microsoft.com/office/powerpoint/2010/main" val="10228823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p:txStyles>
    <p:titleStyle>
      <a:lvl1pPr algn="l" defTabSz="914400" rtl="0" eaLnBrk="1" latinLnBrk="0" hangingPunct="1">
        <a:lnSpc>
          <a:spcPct val="90000"/>
        </a:lnSpc>
        <a:spcBef>
          <a:spcPct val="0"/>
        </a:spcBef>
        <a:buNone/>
        <a:defRPr sz="3200" b="1" kern="1200">
          <a:solidFill>
            <a:srgbClr val="006369"/>
          </a:solidFill>
          <a:latin typeface="Segoe UI Light" panose="020B0502040204020203" pitchFamily="34" charset="0"/>
          <a:ea typeface="+mj-ea"/>
          <a:cs typeface="+mj-cs"/>
        </a:defRPr>
      </a:lvl1pPr>
    </p:titleStyle>
    <p:bodyStyle>
      <a:lvl1pPr marL="228600" indent="-228600" algn="l" defTabSz="914400" rtl="0" eaLnBrk="1" latinLnBrk="0" hangingPunct="1">
        <a:lnSpc>
          <a:spcPct val="90000"/>
        </a:lnSpc>
        <a:spcBef>
          <a:spcPts val="600"/>
        </a:spcBef>
        <a:buFont typeface="Arial" panose="020B0604020202020204" pitchFamily="34" charset="0"/>
        <a:buChar char="•"/>
        <a:defRPr sz="24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685800" indent="-228600" algn="l" defTabSz="914400" rtl="0" eaLnBrk="1" latinLnBrk="0" hangingPunct="1">
        <a:lnSpc>
          <a:spcPct val="90000"/>
        </a:lnSpc>
        <a:spcBef>
          <a:spcPts val="600"/>
        </a:spcBef>
        <a:buFont typeface="Arial" panose="020B0604020202020204" pitchFamily="34" charset="0"/>
        <a:buChar char="•"/>
        <a:defRPr sz="22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lnSpc>
          <a:spcPct val="90000"/>
        </a:lnSpc>
        <a:spcBef>
          <a:spcPts val="600"/>
        </a:spcBef>
        <a:buFont typeface="Arial" panose="020B0604020202020204" pitchFamily="34" charset="0"/>
        <a:buChar char="•"/>
        <a:defRPr sz="20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vert="horz" lIns="91440" tIns="45720" rIns="91440" bIns="45720" rtlCol="0" anchor="t">
            <a:normAutofit/>
          </a:bodyPr>
          <a:lstStyle/>
          <a:p>
            <a:r>
              <a:rPr lang="en-US" dirty="0"/>
              <a:t>New Electrical System Inspectors (ESI)</a:t>
            </a:r>
          </a:p>
          <a:p>
            <a:r>
              <a:rPr lang="en-US" dirty="0">
                <a:latin typeface="Segoe UI"/>
                <a:cs typeface="Segoe UI"/>
              </a:rPr>
              <a:t>Module 9: Repairs </a:t>
            </a:r>
            <a:endParaRPr lang="en-US" dirty="0"/>
          </a:p>
        </p:txBody>
      </p:sp>
      <p:sp>
        <p:nvSpPr>
          <p:cNvPr id="2" name="Title 1"/>
          <p:cNvSpPr>
            <a:spLocks noGrp="1"/>
          </p:cNvSpPr>
          <p:nvPr>
            <p:ph type="title"/>
          </p:nvPr>
        </p:nvSpPr>
        <p:spPr/>
        <p:txBody>
          <a:bodyPr/>
          <a:lstStyle/>
          <a:p>
            <a:r>
              <a:rPr lang="en-US"/>
              <a:t>Overhead Detail Inspection (ODI) Training</a:t>
            </a:r>
            <a:endParaRPr lang="en-US" dirty="0"/>
          </a:p>
        </p:txBody>
      </p:sp>
    </p:spTree>
    <p:extLst>
      <p:ext uri="{BB962C8B-B14F-4D97-AF65-F5344CB8AC3E}">
        <p14:creationId xmlns:p14="http://schemas.microsoft.com/office/powerpoint/2010/main" val="4100064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 Level Repairs (cont.)</a:t>
            </a:r>
          </a:p>
        </p:txBody>
      </p:sp>
      <p:sp>
        <p:nvSpPr>
          <p:cNvPr id="3" name="Content Placeholder 2"/>
          <p:cNvSpPr>
            <a:spLocks noGrp="1"/>
          </p:cNvSpPr>
          <p:nvPr>
            <p:ph idx="1"/>
          </p:nvPr>
        </p:nvSpPr>
        <p:spPr/>
        <p:txBody>
          <a:bodyPr/>
          <a:lstStyle/>
          <a:p>
            <a:r>
              <a:rPr lang="en-US" dirty="0"/>
              <a:t>Do </a:t>
            </a:r>
            <a:r>
              <a:rPr lang="en-US" b="1" dirty="0"/>
              <a:t>not</a:t>
            </a:r>
            <a:r>
              <a:rPr lang="en-US" dirty="0"/>
              <a:t> perform the following repairs:</a:t>
            </a:r>
          </a:p>
          <a:p>
            <a:pPr lvl="1"/>
            <a:r>
              <a:rPr lang="en-US" dirty="0"/>
              <a:t>Splice broken ground wires</a:t>
            </a:r>
          </a:p>
          <a:p>
            <a:pPr lvl="1"/>
            <a:r>
              <a:rPr lang="en-US" dirty="0"/>
              <a:t>Ground clamps (Acorns)</a:t>
            </a:r>
          </a:p>
        </p:txBody>
      </p:sp>
    </p:spTree>
    <p:extLst>
      <p:ext uri="{BB962C8B-B14F-4D97-AF65-F5344CB8AC3E}">
        <p14:creationId xmlns:p14="http://schemas.microsoft.com/office/powerpoint/2010/main" val="3221764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 Level Repairs (cont.) </a:t>
            </a:r>
          </a:p>
        </p:txBody>
      </p:sp>
      <p:grpSp>
        <p:nvGrpSpPr>
          <p:cNvPr id="11" name="Group 10"/>
          <p:cNvGrpSpPr/>
          <p:nvPr/>
        </p:nvGrpSpPr>
        <p:grpSpPr>
          <a:xfrm>
            <a:off x="2667000" y="1827418"/>
            <a:ext cx="6858000" cy="3990109"/>
            <a:chOff x="2743200" y="1676401"/>
            <a:chExt cx="6858000" cy="3990109"/>
          </a:xfrm>
        </p:grpSpPr>
        <p:pic>
          <p:nvPicPr>
            <p:cNvPr id="9" name="Picture 8" descr="MVC-009S"/>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a:xfrm>
              <a:off x="2743200" y="1676401"/>
              <a:ext cx="6858000" cy="399010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Oval 10"/>
            <p:cNvSpPr>
              <a:spLocks noChangeArrowheads="1"/>
            </p:cNvSpPr>
            <p:nvPr/>
          </p:nvSpPr>
          <p:spPr bwMode="auto">
            <a:xfrm>
              <a:off x="2895600" y="3483429"/>
              <a:ext cx="1143000" cy="10668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US" altLang="en-US"/>
            </a:p>
          </p:txBody>
        </p:sp>
      </p:grpSp>
    </p:spTree>
    <p:extLst>
      <p:ext uri="{BB962C8B-B14F-4D97-AF65-F5344CB8AC3E}">
        <p14:creationId xmlns:p14="http://schemas.microsoft.com/office/powerpoint/2010/main" val="39218151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When Repairs Are Not Made</a:t>
            </a:r>
          </a:p>
        </p:txBody>
      </p:sp>
      <p:sp>
        <p:nvSpPr>
          <p:cNvPr id="3" name="Content Placeholder 2"/>
          <p:cNvSpPr>
            <a:spLocks noGrp="1"/>
          </p:cNvSpPr>
          <p:nvPr>
            <p:ph idx="1"/>
          </p:nvPr>
        </p:nvSpPr>
        <p:spPr/>
        <p:txBody>
          <a:bodyPr/>
          <a:lstStyle/>
          <a:p>
            <a:r>
              <a:rPr lang="en-US" dirty="0"/>
              <a:t>Overhead maintenance </a:t>
            </a:r>
          </a:p>
          <a:p>
            <a:pPr lvl="1"/>
            <a:r>
              <a:rPr lang="en-US" dirty="0"/>
              <a:t>Assigned work order numbers</a:t>
            </a:r>
          </a:p>
          <a:p>
            <a:pPr lvl="1"/>
            <a:r>
              <a:rPr lang="en-US" dirty="0"/>
              <a:t>Scheduled for completion</a:t>
            </a:r>
          </a:p>
          <a:p>
            <a:r>
              <a:rPr lang="en-US" dirty="0"/>
              <a:t>Repair Request</a:t>
            </a:r>
          </a:p>
          <a:p>
            <a:endParaRPr lang="en-US" dirty="0"/>
          </a:p>
        </p:txBody>
      </p:sp>
    </p:spTree>
    <p:extLst>
      <p:ext uri="{BB962C8B-B14F-4D97-AF65-F5344CB8AC3E}">
        <p14:creationId xmlns:p14="http://schemas.microsoft.com/office/powerpoint/2010/main" val="2854328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Wrap Up</a:t>
            </a:r>
            <a:endParaRPr lang="en-US" dirty="0"/>
          </a:p>
        </p:txBody>
      </p:sp>
      <p:sp>
        <p:nvSpPr>
          <p:cNvPr id="3" name="Content Placeholder 2"/>
          <p:cNvSpPr>
            <a:spLocks noGrp="1"/>
          </p:cNvSpPr>
          <p:nvPr>
            <p:ph idx="1"/>
          </p:nvPr>
        </p:nvSpPr>
        <p:spPr>
          <a:xfrm>
            <a:off x="838199" y="1825625"/>
            <a:ext cx="10853057" cy="4351338"/>
          </a:xfrm>
        </p:spPr>
        <p:txBody>
          <a:bodyPr/>
          <a:lstStyle/>
          <a:p>
            <a:pPr marL="171450" indent="-171450"/>
            <a:r>
              <a:rPr lang="en-US" dirty="0"/>
              <a:t>Discuss the precautions </a:t>
            </a:r>
            <a:r>
              <a:rPr lang="en-US" dirty="0" smtClean="0"/>
              <a:t>inspectors must </a:t>
            </a:r>
            <a:r>
              <a:rPr lang="en-US" dirty="0"/>
              <a:t>take prior to making repairs </a:t>
            </a:r>
          </a:p>
          <a:p>
            <a:pPr marL="171450" indent="-171450"/>
            <a:r>
              <a:rPr lang="en-US" dirty="0"/>
              <a:t>Describe the public level repairs </a:t>
            </a:r>
            <a:r>
              <a:rPr lang="en-US" dirty="0" smtClean="0"/>
              <a:t>inspectors are </a:t>
            </a:r>
            <a:r>
              <a:rPr lang="en-US" dirty="0"/>
              <a:t>expected to make</a:t>
            </a:r>
          </a:p>
          <a:p>
            <a:pPr marL="171450" indent="-171450"/>
            <a:r>
              <a:rPr lang="en-US" dirty="0"/>
              <a:t>Explain the proper actions to take for repairs </a:t>
            </a:r>
            <a:r>
              <a:rPr lang="en-US" dirty="0" smtClean="0"/>
              <a:t>inspectors cannot </a:t>
            </a:r>
            <a:r>
              <a:rPr lang="en-US" dirty="0"/>
              <a:t>make</a:t>
            </a:r>
          </a:p>
        </p:txBody>
      </p:sp>
    </p:spTree>
    <p:extLst>
      <p:ext uri="{BB962C8B-B14F-4D97-AF65-F5344CB8AC3E}">
        <p14:creationId xmlns:p14="http://schemas.microsoft.com/office/powerpoint/2010/main" val="3182663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514350" indent="-514350">
              <a:buFont typeface="+mj-lt"/>
              <a:buAutoNum type="arabicPeriod"/>
            </a:pPr>
            <a:r>
              <a:rPr lang="en-US" dirty="0"/>
              <a:t>What is the learning objective for this training module?</a:t>
            </a:r>
          </a:p>
          <a:p>
            <a:pPr marL="514350" indent="-514350">
              <a:buFont typeface="+mj-lt"/>
              <a:buAutoNum type="arabicPeriod"/>
            </a:pPr>
            <a:r>
              <a:rPr lang="en-US" dirty="0"/>
              <a:t>On a pole that an ESI is expected to make repairs on, what is the name of the level, where is it located?</a:t>
            </a:r>
          </a:p>
          <a:p>
            <a:pPr marL="514350" indent="-514350">
              <a:buFont typeface="+mj-lt"/>
              <a:buAutoNum type="arabicPeriod"/>
            </a:pPr>
            <a:r>
              <a:rPr lang="en-US" dirty="0"/>
              <a:t>Name three repairs that an ESI is expected to make.</a:t>
            </a:r>
          </a:p>
          <a:p>
            <a:pPr marL="514350" indent="-514350">
              <a:buFont typeface="+mj-lt"/>
              <a:buAutoNum type="arabicPeriod"/>
            </a:pPr>
            <a:r>
              <a:rPr lang="en-US" dirty="0"/>
              <a:t>Name two repairs that an ESI is </a:t>
            </a:r>
            <a:r>
              <a:rPr lang="en-US" b="1" dirty="0"/>
              <a:t>not</a:t>
            </a:r>
            <a:r>
              <a:rPr lang="en-US" dirty="0"/>
              <a:t> expected to make.</a:t>
            </a:r>
          </a:p>
        </p:txBody>
      </p:sp>
      <p:sp>
        <p:nvSpPr>
          <p:cNvPr id="4" name="Title 3"/>
          <p:cNvSpPr>
            <a:spLocks noGrp="1"/>
          </p:cNvSpPr>
          <p:nvPr>
            <p:ph type="title"/>
          </p:nvPr>
        </p:nvSpPr>
        <p:spPr/>
        <p:txBody>
          <a:bodyPr/>
          <a:lstStyle/>
          <a:p>
            <a:r>
              <a:rPr lang="en-US" dirty="0"/>
              <a:t>Check Your Knowledge</a:t>
            </a:r>
          </a:p>
        </p:txBody>
      </p:sp>
    </p:spTree>
    <p:extLst>
      <p:ext uri="{BB962C8B-B14F-4D97-AF65-F5344CB8AC3E}">
        <p14:creationId xmlns:p14="http://schemas.microsoft.com/office/powerpoint/2010/main" val="4139248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Repairs Module</a:t>
            </a:r>
            <a:endParaRPr lang="en-US" dirty="0"/>
          </a:p>
        </p:txBody>
      </p:sp>
    </p:spTree>
    <p:extLst>
      <p:ext uri="{BB962C8B-B14F-4D97-AF65-F5344CB8AC3E}">
        <p14:creationId xmlns:p14="http://schemas.microsoft.com/office/powerpoint/2010/main" val="3798376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Welcome &amp; Introductions</a:t>
            </a:r>
          </a:p>
        </p:txBody>
      </p:sp>
      <p:pic>
        <p:nvPicPr>
          <p:cNvPr id="5" name="Content Placeholder 4"/>
          <p:cNvPicPr>
            <a:picLocks noGrp="1" noChangeAspect="1"/>
          </p:cNvPicPr>
          <p:nvPr>
            <p:ph idx="1"/>
          </p:nvPr>
        </p:nvPicPr>
        <p:blipFill>
          <a:blip r:embed="rId3"/>
          <a:stretch>
            <a:fillRect/>
          </a:stretch>
        </p:blipFill>
        <p:spPr>
          <a:xfrm>
            <a:off x="3770174" y="2297314"/>
            <a:ext cx="4651651" cy="3407959"/>
          </a:xfrm>
          <a:prstGeom prst="rect">
            <a:avLst/>
          </a:prstGeom>
        </p:spPr>
      </p:pic>
    </p:spTree>
    <p:extLst>
      <p:ext uri="{BB962C8B-B14F-4D97-AF65-F5344CB8AC3E}">
        <p14:creationId xmlns:p14="http://schemas.microsoft.com/office/powerpoint/2010/main" val="3053957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Safety First!</a:t>
            </a:r>
            <a:endParaRPr lang="en-US" dirty="0"/>
          </a:p>
        </p:txBody>
      </p:sp>
      <p:sp>
        <p:nvSpPr>
          <p:cNvPr id="5" name="Content Placeholder 4"/>
          <p:cNvSpPr>
            <a:spLocks noGrp="1"/>
          </p:cNvSpPr>
          <p:nvPr>
            <p:ph idx="1"/>
          </p:nvPr>
        </p:nvSpPr>
        <p:spPr/>
        <p:txBody>
          <a:bodyPr/>
          <a:lstStyle/>
          <a:p>
            <a:r>
              <a:rPr lang="en-US" smtClean="0"/>
              <a:t>First Aid kit</a:t>
            </a:r>
          </a:p>
          <a:p>
            <a:r>
              <a:rPr lang="en-US" smtClean="0"/>
              <a:t>Volunteers</a:t>
            </a:r>
          </a:p>
          <a:p>
            <a:r>
              <a:rPr lang="en-US" smtClean="0"/>
              <a:t>Earthquake procedures</a:t>
            </a:r>
          </a:p>
          <a:p>
            <a:r>
              <a:rPr lang="en-US" smtClean="0"/>
              <a:t>In case of fire</a:t>
            </a:r>
          </a:p>
          <a:p>
            <a:r>
              <a:rPr lang="en-US" smtClean="0"/>
              <a:t>Emergency exits</a:t>
            </a:r>
          </a:p>
          <a:p>
            <a:r>
              <a:rPr lang="en-US" smtClean="0"/>
              <a:t>Where to gather outside</a:t>
            </a:r>
            <a:endParaRPr lang="en-US" dirty="0"/>
          </a:p>
        </p:txBody>
      </p:sp>
    </p:spTree>
    <p:extLst>
      <p:ext uri="{BB962C8B-B14F-4D97-AF65-F5344CB8AC3E}">
        <p14:creationId xmlns:p14="http://schemas.microsoft.com/office/powerpoint/2010/main" val="41939342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Logistics &amp; Guidelines</a:t>
            </a:r>
            <a:endParaRPr lang="en-US" dirty="0"/>
          </a:p>
        </p:txBody>
      </p:sp>
      <p:sp>
        <p:nvSpPr>
          <p:cNvPr id="3" name="Content Placeholder 2"/>
          <p:cNvSpPr>
            <a:spLocks noGrp="1"/>
          </p:cNvSpPr>
          <p:nvPr>
            <p:ph idx="1"/>
          </p:nvPr>
        </p:nvSpPr>
        <p:spPr/>
        <p:txBody>
          <a:bodyPr/>
          <a:lstStyle/>
          <a:p>
            <a:r>
              <a:rPr lang="en-US" smtClean="0"/>
              <a:t>Cell phones/pagers off or silent</a:t>
            </a:r>
          </a:p>
          <a:p>
            <a:r>
              <a:rPr lang="en-US" smtClean="0"/>
              <a:t>Restroom locations</a:t>
            </a:r>
          </a:p>
          <a:p>
            <a:r>
              <a:rPr lang="en-US" smtClean="0"/>
              <a:t>Scheduled breaks and meals</a:t>
            </a:r>
          </a:p>
          <a:p>
            <a:r>
              <a:rPr lang="en-US" smtClean="0"/>
              <a:t>Length of training</a:t>
            </a:r>
          </a:p>
          <a:p>
            <a:r>
              <a:rPr lang="en-US" smtClean="0"/>
              <a:t>Class rules and guidelines</a:t>
            </a:r>
            <a:endParaRPr lang="en-US" dirty="0"/>
          </a:p>
        </p:txBody>
      </p:sp>
    </p:spTree>
    <p:extLst>
      <p:ext uri="{BB962C8B-B14F-4D97-AF65-F5344CB8AC3E}">
        <p14:creationId xmlns:p14="http://schemas.microsoft.com/office/powerpoint/2010/main" val="3150429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Repairs</a:t>
            </a:r>
          </a:p>
        </p:txBody>
      </p:sp>
    </p:spTree>
    <p:extLst>
      <p:ext uri="{BB962C8B-B14F-4D97-AF65-F5344CB8AC3E}">
        <p14:creationId xmlns:p14="http://schemas.microsoft.com/office/powerpoint/2010/main" val="953200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lstStyle/>
          <a:p>
            <a:r>
              <a:rPr lang="en-US" dirty="0"/>
              <a:t>At the end of this module, students will be able to:</a:t>
            </a:r>
          </a:p>
          <a:p>
            <a:pPr marL="628650" lvl="1" indent="-171450"/>
            <a:r>
              <a:rPr lang="en-US" dirty="0"/>
              <a:t>Discuss the precautions they must take prior to making repairs </a:t>
            </a:r>
          </a:p>
          <a:p>
            <a:pPr marL="628650" lvl="1" indent="-171450"/>
            <a:r>
              <a:rPr lang="en-US" dirty="0"/>
              <a:t>Describe the public level repairs they are expected to make</a:t>
            </a:r>
          </a:p>
          <a:p>
            <a:pPr marL="628650" lvl="1" indent="-171450"/>
            <a:r>
              <a:rPr lang="en-US" dirty="0"/>
              <a:t>Explain the proper actions to take for repairs they cannot make</a:t>
            </a:r>
          </a:p>
        </p:txBody>
      </p:sp>
      <p:pic>
        <p:nvPicPr>
          <p:cNvPr id="9" name="Picture 8"/>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tretch>
            <a:fillRect/>
          </a:stretch>
        </p:blipFill>
        <p:spPr>
          <a:xfrm>
            <a:off x="8625931" y="457724"/>
            <a:ext cx="1903900" cy="1000686"/>
          </a:xfrm>
          <a:prstGeom prst="rect">
            <a:avLst/>
          </a:prstGeom>
          <a:effectLst>
            <a:softEdge rad="63500"/>
          </a:effectLst>
        </p:spPr>
      </p:pic>
    </p:spTree>
    <p:extLst>
      <p:ext uri="{BB962C8B-B14F-4D97-AF65-F5344CB8AC3E}">
        <p14:creationId xmlns:p14="http://schemas.microsoft.com/office/powerpoint/2010/main" val="3852827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Overview</a:t>
            </a:r>
            <a:endParaRPr lang="en-US" b="1" dirty="0">
              <a:solidFill>
                <a:srgbClr val="C00000"/>
              </a:solidFill>
            </a:endParaRPr>
          </a:p>
        </p:txBody>
      </p:sp>
      <p:sp>
        <p:nvSpPr>
          <p:cNvPr id="3" name="Content Placeholder 2"/>
          <p:cNvSpPr>
            <a:spLocks noGrp="1"/>
          </p:cNvSpPr>
          <p:nvPr>
            <p:ph idx="1"/>
          </p:nvPr>
        </p:nvSpPr>
        <p:spPr/>
        <p:txBody>
          <a:bodyPr>
            <a:normAutofit/>
          </a:bodyPr>
          <a:lstStyle/>
          <a:p>
            <a:r>
              <a:rPr lang="en-US" dirty="0"/>
              <a:t>Precautions </a:t>
            </a:r>
          </a:p>
          <a:p>
            <a:r>
              <a:rPr lang="en-US" dirty="0"/>
              <a:t>Public level repairs </a:t>
            </a:r>
          </a:p>
          <a:p>
            <a:r>
              <a:rPr lang="en-US" dirty="0"/>
              <a:t>Repairs to </a:t>
            </a:r>
            <a:r>
              <a:rPr lang="en-US" b="1" dirty="0"/>
              <a:t>not</a:t>
            </a:r>
            <a:r>
              <a:rPr lang="en-US" dirty="0"/>
              <a:t> make</a:t>
            </a:r>
          </a:p>
        </p:txBody>
      </p:sp>
    </p:spTree>
    <p:extLst>
      <p:ext uri="{BB962C8B-B14F-4D97-AF65-F5344CB8AC3E}">
        <p14:creationId xmlns:p14="http://schemas.microsoft.com/office/powerpoint/2010/main" val="2489040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 Level Repairs</a:t>
            </a:r>
          </a:p>
        </p:txBody>
      </p:sp>
      <p:sp>
        <p:nvSpPr>
          <p:cNvPr id="18" name="Content Placeholder 17"/>
          <p:cNvSpPr>
            <a:spLocks noGrp="1"/>
          </p:cNvSpPr>
          <p:nvPr>
            <p:ph sz="half" idx="1"/>
          </p:nvPr>
        </p:nvSpPr>
        <p:spPr/>
        <p:txBody>
          <a:bodyPr>
            <a:normAutofit/>
          </a:bodyPr>
          <a:lstStyle/>
          <a:p>
            <a:r>
              <a:rPr lang="en-US" dirty="0"/>
              <a:t>Risers</a:t>
            </a:r>
          </a:p>
          <a:p>
            <a:pPr lvl="1"/>
            <a:r>
              <a:rPr lang="en-US" dirty="0"/>
              <a:t>Make minor repairs on risers </a:t>
            </a:r>
          </a:p>
          <a:p>
            <a:pPr lvl="1"/>
            <a:r>
              <a:rPr lang="en-US" dirty="0"/>
              <a:t>Cover damaged risers</a:t>
            </a:r>
          </a:p>
          <a:p>
            <a:r>
              <a:rPr lang="en-US" dirty="0"/>
              <a:t>Inspect poles</a:t>
            </a:r>
          </a:p>
          <a:p>
            <a:pPr lvl="1"/>
            <a:r>
              <a:rPr lang="en-US" dirty="0"/>
              <a:t>Install pole number tags</a:t>
            </a:r>
          </a:p>
          <a:p>
            <a:pPr lvl="1"/>
            <a:r>
              <a:rPr lang="en-US" dirty="0"/>
              <a:t>Install or replace visibility strips</a:t>
            </a:r>
          </a:p>
          <a:p>
            <a:pPr lvl="1"/>
            <a:r>
              <a:rPr lang="en-US" dirty="0"/>
              <a:t>Repair or replace guy guards</a:t>
            </a:r>
          </a:p>
        </p:txBody>
      </p:sp>
      <p:sp>
        <p:nvSpPr>
          <p:cNvPr id="26" name="Content Placeholder 25"/>
          <p:cNvSpPr>
            <a:spLocks noGrp="1"/>
          </p:cNvSpPr>
          <p:nvPr>
            <p:ph sz="half" idx="2"/>
          </p:nvPr>
        </p:nvSpPr>
        <p:spPr/>
        <p:txBody>
          <a:bodyPr/>
          <a:lstStyle/>
          <a:p>
            <a:r>
              <a:rPr lang="en-US" dirty="0"/>
              <a:t>Inspect area around poles</a:t>
            </a:r>
          </a:p>
          <a:p>
            <a:pPr lvl="1"/>
            <a:r>
              <a:rPr lang="en-US" dirty="0"/>
              <a:t>Remove unauthorized attachments</a:t>
            </a:r>
          </a:p>
          <a:p>
            <a:pPr lvl="1"/>
            <a:r>
              <a:rPr lang="en-US" dirty="0"/>
              <a:t>Remove minor obstructions</a:t>
            </a:r>
          </a:p>
          <a:p>
            <a:pPr lvl="1"/>
            <a:r>
              <a:rPr lang="en-US" dirty="0"/>
              <a:t>Minor housecleaning</a:t>
            </a:r>
          </a:p>
          <a:p>
            <a:endParaRPr lang="en-US" dirty="0"/>
          </a:p>
        </p:txBody>
      </p:sp>
    </p:spTree>
    <p:extLst>
      <p:ext uri="{BB962C8B-B14F-4D97-AF65-F5344CB8AC3E}">
        <p14:creationId xmlns:p14="http://schemas.microsoft.com/office/powerpoint/2010/main" val="2121579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 Level Repairs (cont.) </a:t>
            </a:r>
          </a:p>
        </p:txBody>
      </p:sp>
      <p:sp>
        <p:nvSpPr>
          <p:cNvPr id="5" name="Content Placeholder 4"/>
          <p:cNvSpPr>
            <a:spLocks noGrp="1"/>
          </p:cNvSpPr>
          <p:nvPr>
            <p:ph idx="1"/>
          </p:nvPr>
        </p:nvSpPr>
        <p:spPr/>
        <p:txBody>
          <a:bodyPr/>
          <a:lstStyle/>
          <a:p>
            <a:r>
              <a:rPr lang="en-US" dirty="0"/>
              <a:t>Repair or cover ground molding</a:t>
            </a:r>
          </a:p>
          <a:p>
            <a:pPr lvl="1"/>
            <a:r>
              <a:rPr lang="en-US" dirty="0"/>
              <a:t>Ground wire is separated</a:t>
            </a:r>
          </a:p>
          <a:p>
            <a:pPr lvl="1"/>
            <a:r>
              <a:rPr lang="en-US" dirty="0"/>
              <a:t>Ground wire is </a:t>
            </a:r>
            <a:r>
              <a:rPr lang="en-US" b="1" dirty="0"/>
              <a:t>not</a:t>
            </a:r>
            <a:r>
              <a:rPr lang="en-US" dirty="0"/>
              <a:t> separated</a:t>
            </a:r>
          </a:p>
          <a:p>
            <a:endParaRPr lang="en-US" dirty="0"/>
          </a:p>
          <a:p>
            <a:endParaRPr lang="en-US" dirty="0"/>
          </a:p>
        </p:txBody>
      </p:sp>
    </p:spTree>
    <p:extLst>
      <p:ext uri="{BB962C8B-B14F-4D97-AF65-F5344CB8AC3E}">
        <p14:creationId xmlns:p14="http://schemas.microsoft.com/office/powerpoint/2010/main" val="119397956"/>
      </p:ext>
    </p:extLst>
  </p:cSld>
  <p:clrMapOvr>
    <a:masterClrMapping/>
  </p:clrMapOvr>
</p:sld>
</file>

<file path=ppt/theme/theme1.xml><?xml version="1.0" encoding="utf-8"?>
<a:theme xmlns:a="http://schemas.openxmlformats.org/drawingml/2006/main" name="Theme_T&amp;D_PPTDesign">
  <a:themeElements>
    <a:clrScheme name="Custom 1">
      <a:dk1>
        <a:srgbClr val="000000"/>
      </a:dk1>
      <a:lt1>
        <a:sysClr val="window" lastClr="FFFFFF"/>
      </a:lt1>
      <a:dk2>
        <a:srgbClr val="FED141"/>
      </a:dk2>
      <a:lt2>
        <a:srgbClr val="B1B3B3"/>
      </a:lt2>
      <a:accent1>
        <a:srgbClr val="00A9E0"/>
      </a:accent1>
      <a:accent2>
        <a:srgbClr val="3CDBC0"/>
      </a:accent2>
      <a:accent3>
        <a:srgbClr val="658D1B"/>
      </a:accent3>
      <a:accent4>
        <a:srgbClr val="722257"/>
      </a:accent4>
      <a:accent5>
        <a:srgbClr val="F0B323"/>
      </a:accent5>
      <a:accent6>
        <a:srgbClr val="D2D755"/>
      </a:accent6>
      <a:hlink>
        <a:srgbClr val="0563C1"/>
      </a:hlink>
      <a:folHlink>
        <a:srgbClr val="FF0000"/>
      </a:folHlink>
    </a:clrScheme>
    <a:fontScheme name="Segoe UI">
      <a:majorFont>
        <a:latin typeface="Segoe UI"/>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_T&amp;D_PPTDesign" id="{48C3847E-36C7-4605-9845-A5967312A25A}" vid="{49254DBF-146A-409B-9749-8F67B60484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287e4302-86cf-4944-a309-ab111957c492">
      <UserInfo>
        <DisplayName/>
        <AccountId xsi:nil="true"/>
        <AccountType/>
      </UserInfo>
    </SharedWithUsers>
    <fi7y xmlns="470f3cb9-6190-467f-98b3-13287c8881c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3BDCAA064B24A498CFD3DF224C73A0E" ma:contentTypeVersion="7" ma:contentTypeDescription="Create a new document." ma:contentTypeScope="" ma:versionID="76e8f06a99eee6bf361b61571d2ab681">
  <xsd:schema xmlns:xsd="http://www.w3.org/2001/XMLSchema" xmlns:xs="http://www.w3.org/2001/XMLSchema" xmlns:p="http://schemas.microsoft.com/office/2006/metadata/properties" xmlns:ns2="470f3cb9-6190-467f-98b3-13287c8881c8" xmlns:ns3="287e4302-86cf-4944-a309-ab111957c492" targetNamespace="http://schemas.microsoft.com/office/2006/metadata/properties" ma:root="true" ma:fieldsID="99812758fcad5f90009c75bb3d0ceb16" ns2:_="" ns3:_="">
    <xsd:import namespace="470f3cb9-6190-467f-98b3-13287c8881c8"/>
    <xsd:import namespace="287e4302-86cf-4944-a309-ab111957c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fi7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0f3cb9-6190-467f-98b3-13287c8881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fi7y" ma:index="14" nillable="true" ma:displayName="Number" ma:internalName="fi7y">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87e4302-86cf-4944-a309-ab111957c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55690868-582F-45F5-8972-B3EBB9FD5A49}">
  <ds:schemaRefs>
    <ds:schemaRef ds:uri="http://schemas.microsoft.com/sharepoint/v3/contenttype/forms"/>
  </ds:schemaRefs>
</ds:datastoreItem>
</file>

<file path=customXml/itemProps2.xml><?xml version="1.0" encoding="utf-8"?>
<ds:datastoreItem xmlns:ds="http://schemas.openxmlformats.org/officeDocument/2006/customXml" ds:itemID="{6F4D7EB7-A598-48B1-AEA1-5D2DCAECAE0D}">
  <ds:schemaRefs>
    <ds:schemaRef ds:uri="http://www.w3.org/XML/1998/namespace"/>
    <ds:schemaRef ds:uri="http://purl.org/dc/elements/1.1/"/>
    <ds:schemaRef ds:uri="http://schemas.microsoft.com/office/infopath/2007/PartnerControls"/>
    <ds:schemaRef ds:uri="http://purl.org/dc/terms/"/>
    <ds:schemaRef ds:uri="http://purl.org/dc/dcmitype/"/>
    <ds:schemaRef ds:uri="456953c6-33af-4e07-972f-532cc91f388b"/>
    <ds:schemaRef ds:uri="http://schemas.microsoft.com/office/2006/documentManagement/types"/>
    <ds:schemaRef ds:uri="http://schemas.microsoft.com/office/2006/metadata/properties"/>
    <ds:schemaRef ds:uri="e45da448-bf9c-43e8-8676-7e88d583ded9"/>
    <ds:schemaRef ds:uri="http://schemas.openxmlformats.org/package/2006/metadata/core-properties"/>
    <ds:schemaRef ds:uri="4322eebd-698e-40ce-bdb1-eddec9f2aa4d"/>
  </ds:schemaRefs>
</ds:datastoreItem>
</file>

<file path=customXml/itemProps3.xml><?xml version="1.0" encoding="utf-8"?>
<ds:datastoreItem xmlns:ds="http://schemas.openxmlformats.org/officeDocument/2006/customXml" ds:itemID="{7F5D51BB-02DD-4FFC-A707-5030B80F342E}"/>
</file>

<file path=customXml/itemProps4.xml><?xml version="1.0" encoding="utf-8"?>
<ds:datastoreItem xmlns:ds="http://schemas.openxmlformats.org/officeDocument/2006/customXml" ds:itemID="{396DF16B-FA1B-45A5-99A1-9B89A238E075}"/>
</file>

<file path=docProps/app.xml><?xml version="1.0" encoding="utf-8"?>
<Properties xmlns="http://schemas.openxmlformats.org/officeDocument/2006/extended-properties" xmlns:vt="http://schemas.openxmlformats.org/officeDocument/2006/docPropsVTypes">
  <Template>Theme_T&amp;D_PPTDesign</Template>
  <TotalTime>13536</TotalTime>
  <Words>814</Words>
  <Application>Microsoft Office PowerPoint</Application>
  <PresentationFormat>Widescreen</PresentationFormat>
  <Paragraphs>226</Paragraphs>
  <Slides>15</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Arial,Sans-Serif</vt:lpstr>
      <vt:lpstr>Calibri</vt:lpstr>
      <vt:lpstr>Open Sans</vt:lpstr>
      <vt:lpstr>Segoe UI</vt:lpstr>
      <vt:lpstr>Segoe UI Light</vt:lpstr>
      <vt:lpstr>Wingdings</vt:lpstr>
      <vt:lpstr>Theme_T&amp;D_PPTDesign</vt:lpstr>
      <vt:lpstr>Overhead Detail Inspection (ODI) Training</vt:lpstr>
      <vt:lpstr>Welcome &amp; Introductions</vt:lpstr>
      <vt:lpstr>Safety First!</vt:lpstr>
      <vt:lpstr>Logistics &amp; Guidelines</vt:lpstr>
      <vt:lpstr>Repairs</vt:lpstr>
      <vt:lpstr>Learning Objectives</vt:lpstr>
      <vt:lpstr>Module Overview</vt:lpstr>
      <vt:lpstr>Public Level Repairs</vt:lpstr>
      <vt:lpstr>Public Level Repairs (cont.) </vt:lpstr>
      <vt:lpstr>Public Level Repairs (cont.)</vt:lpstr>
      <vt:lpstr>Public Level Repairs (cont.) </vt:lpstr>
      <vt:lpstr>When Repairs Are Not Made</vt:lpstr>
      <vt:lpstr>Module Wrap Up</vt:lpstr>
      <vt:lpstr>Check Your Knowledge</vt:lpstr>
      <vt:lpstr>End of Repairs Module</vt:lpstr>
    </vt:vector>
  </TitlesOfParts>
  <Company>Southern California Edison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09_Repairs_New ESI Training</dc:title>
  <dc:creator>Standard Configuration;George, Marsha Ellen</dc:creator>
  <cp:keywords/>
  <cp:lastModifiedBy>Mary Anne Schad</cp:lastModifiedBy>
  <cp:revision>638</cp:revision>
  <cp:lastPrinted>2012-12-21T23:35:40Z</cp:lastPrinted>
  <dcterms:created xsi:type="dcterms:W3CDTF">2012-09-17T21:25:10Z</dcterms:created>
  <dcterms:modified xsi:type="dcterms:W3CDTF">2019-12-17T16:48:37Z</dcterms:modified>
  <cp:contentStatus>(6) Complete</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0x01010093BDCAA064B24A498CFD3DF224C73A0E</vt:lpwstr>
  </property>
  <property fmtid="{D5CDD505-2E9C-101B-9397-08002B2CF9AE}" pid="3" name="SCEDocumentType">
    <vt:lpwstr>6;#Reference Document|9acbe064-480e-464c-8c5a-e66312fce4d0</vt:lpwstr>
  </property>
  <property fmtid="{D5CDD505-2E9C-101B-9397-08002B2CF9AE}" pid="4" name="SCE Handling Classifications">
    <vt:lpwstr>2;#FERC SOC|30fe3395-6548-46f9-8f65-142900e30b52</vt:lpwstr>
  </property>
  <property fmtid="{D5CDD505-2E9C-101B-9397-08002B2CF9AE}" pid="5" name="SCE Access Classification">
    <vt:lpwstr>5;#Internal|0f615b6b-96b2-4de4-8805-5eb688dc7257</vt:lpwstr>
  </property>
  <property fmtid="{D5CDD505-2E9C-101B-9397-08002B2CF9AE}" pid="6" name="SCE Reference Materials">
    <vt:lpwstr>4;#Reference|d5d6855c-40cf-4fde-b486-dbdb7551d2bd</vt:lpwstr>
  </property>
  <property fmtid="{D5CDD505-2E9C-101B-9397-08002B2CF9AE}" pid="7" name="SCE Owner">
    <vt:lpwstr>3;#Transmission ＆ Distribution|189d5c17-6cae-4a6d-a986-13e6a6a54d3e</vt:lpwstr>
  </property>
  <property fmtid="{D5CDD505-2E9C-101B-9397-08002B2CF9AE}" pid="8" name="TaxKeyword">
    <vt:lpwstr/>
  </property>
  <property fmtid="{D5CDD505-2E9C-101B-9397-08002B2CF9AE}" pid="9" name="Order">
    <vt:r8>43600</vt:r8>
  </property>
  <property fmtid="{D5CDD505-2E9C-101B-9397-08002B2CF9AE}" pid="10" name="xd_Signature">
    <vt:bool>false</vt:bool>
  </property>
  <property fmtid="{D5CDD505-2E9C-101B-9397-08002B2CF9AE}" pid="11" name="xd_ProgID">
    <vt:lpwstr/>
  </property>
  <property fmtid="{D5CDD505-2E9C-101B-9397-08002B2CF9AE}" pid="12" name="_SourceUrl">
    <vt:lpwstr/>
  </property>
  <property fmtid="{D5CDD505-2E9C-101B-9397-08002B2CF9AE}" pid="13" name="_SharedFileIndex">
    <vt:lpwstr/>
  </property>
  <property fmtid="{D5CDD505-2E9C-101B-9397-08002B2CF9AE}" pid="14" name="ComplianceAssetId">
    <vt:lpwstr/>
  </property>
  <property fmtid="{D5CDD505-2E9C-101B-9397-08002B2CF9AE}" pid="15" name="TemplateUrl">
    <vt:lpwstr/>
  </property>
  <property fmtid="{D5CDD505-2E9C-101B-9397-08002B2CF9AE}" pid="16" name="_dlc_DocIdItemGuid">
    <vt:lpwstr>d12beabf-d0c8-4448-a42b-7e2e9edfb0c7</vt:lpwstr>
  </property>
  <property fmtid="{D5CDD505-2E9C-101B-9397-08002B2CF9AE}" pid="17" name="_docset_NoMedatataSyncRequired">
    <vt:lpwstr>False</vt:lpwstr>
  </property>
  <property fmtid="{D5CDD505-2E9C-101B-9397-08002B2CF9AE}" pid="18" name="Review Status">
    <vt:lpwstr>https://edisonintl.sharepoint.com/teams/rcms365/_layouts/15/wrkstat.aspx?List=21149cbb-4f61-4bd7-8a64-8d38b2a0e31c&amp;WorkflowInstanceName=e01747e2-3109-4937-9987-2c91c7df47cf, Completed</vt:lpwstr>
  </property>
  <property fmtid="{D5CDD505-2E9C-101B-9397-08002B2CF9AE}" pid="19" name="Reassignment">
    <vt:lpwstr>, </vt:lpwstr>
  </property>
  <property fmtid="{D5CDD505-2E9C-101B-9397-08002B2CF9AE}" pid="20" name="Start Security WF">
    <vt:lpwstr>, </vt:lpwstr>
  </property>
  <property fmtid="{D5CDD505-2E9C-101B-9397-08002B2CF9AE}" pid="22" name="Data Request Set Name1">
    <vt:lpwstr>CalAdvocates-SCE-2021WMP-09</vt:lpwstr>
  </property>
  <property fmtid="{D5CDD505-2E9C-101B-9397-08002B2CF9AE}" pid="23" name="Manual Handling">
    <vt:lpwstr>https://edisonintl.sharepoint.com/teams/rcms365/_layouts/15/wrkstat.aspx?List=d1269d0e-3d21-492c-95ee-c4f1a377396e&amp;WorkflowInstanceName=5489ec73-2789-4a36-bda2-94f23f68f28b, Completed</vt:lpwstr>
  </property>
  <property fmtid="{D5CDD505-2E9C-101B-9397-08002B2CF9AE}" pid="24" name="Document Review Status">
    <vt:lpwstr>Pending for Case Admin</vt:lpwstr>
  </property>
  <property fmtid="{D5CDD505-2E9C-101B-9397-08002B2CF9AE}" pid="27" name="Test WF">
    <vt:lpwstr>, </vt:lpwstr>
  </property>
  <property fmtid="{D5CDD505-2E9C-101B-9397-08002B2CF9AE}" pid="28" name="Modified Date">
    <vt:filetime>2021-03-09T08:00:00Z</vt:filetime>
  </property>
</Properties>
</file>