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wdp" ContentType="image/vnd.ms-photo"/>
  <Override PartName="/ppt/slides/slide27.xml" ContentType="application/vnd.openxmlformats-officedocument.presentationml.slide+xml"/>
  <Override PartName="/ppt/slides/slide28.xml" ContentType="application/vnd.openxmlformats-officedocument.presentationml.slide+xml"/>
  <Override PartName="/ppt/presentation.xml" ContentType="application/vnd.openxmlformats-officedocument.presentationml.presentation.main+xml"/>
  <Override PartName="/ppt/slides/slide26.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3.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24.xml" ContentType="application/vnd.openxmlformats-officedocument.presentationml.slide+xml"/>
  <Override PartName="/ppt/slides/slide20.xml" ContentType="application/vnd.openxmlformats-officedocument.presentationml.slide+xml"/>
  <Override PartName="/ppt/slides/slide25.xml" ContentType="application/vnd.openxmlformats-officedocument.presentationml.slide+xml"/>
  <Override PartName="/ppt/notesSlides/notesSlide2.xml" ContentType="application/vnd.openxmlformats-officedocument.presentationml.notesSlide+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notesSlides/notesSlide19.xml" ContentType="application/vnd.openxmlformats-officedocument.presentationml.notesSlide+xml"/>
  <Override PartName="/ppt/notesSlides/notesSlide18.xml" ContentType="application/vnd.openxmlformats-officedocument.presentationml.notesSlide+xml"/>
  <Override PartName="/ppt/notesSlides/notesSlide17.xml" ContentType="application/vnd.openxmlformats-officedocument.presentationml.notesSlide+xml"/>
  <Override PartName="/ppt/notesSlides/notesSlide16.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6.xml" ContentType="application/vnd.openxmlformats-officedocument.presentationml.notesSlide+xml"/>
  <Override PartName="/ppt/notesSlides/notesSlide25.xml" ContentType="application/vnd.openxmlformats-officedocument.presentationml.notesSlide+xml"/>
  <Override PartName="/ppt/notesSlides/notesSlide24.xml" ContentType="application/vnd.openxmlformats-officedocument.presentationml.notesSlide+xml"/>
  <Override PartName="/ppt/notesSlides/notesSlide23.xml" ContentType="application/vnd.openxmlformats-officedocument.presentationml.notesSlide+xml"/>
  <Override PartName="/ppt/notesSlides/notesSlide15.xml" ContentType="application/vnd.openxmlformats-officedocument.presentationml.notesSlide+xml"/>
  <Override PartName="/ppt/notesSlides/notesSlide14.xml" ContentType="application/vnd.openxmlformats-officedocument.presentationml.notesSlide+xml"/>
  <Override PartName="/ppt/notesSlides/notesSlide13.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7.xml" ContentType="application/vnd.openxmlformats-officedocument.presentationml.notesSlide+xml"/>
  <Override PartName="/ppt/slideLayouts/slideLayout7.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customXml/itemProps3.xml" ContentType="application/vnd.openxmlformats-officedocument.customXmlProperties+xml"/>
  <Override PartName="/customXml/itemProps2.xml" ContentType="application/vnd.openxmlformats-officedocument.customXmlPropertie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ppt/changesInfos/changesInfo1.xml" ContentType="application/vnd.ms-powerpoint.changesinfo+xml"/>
  <Override PartName="/ppt/revisionInfo.xml" ContentType="application/vnd.ms-powerpoint.revisioninfo+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33"/>
  </p:notesMasterIdLst>
  <p:handoutMasterIdLst>
    <p:handoutMasterId r:id="rId34"/>
  </p:handoutMasterIdLst>
  <p:sldIdLst>
    <p:sldId id="833" r:id="rId5"/>
    <p:sldId id="848" r:id="rId6"/>
    <p:sldId id="849" r:id="rId7"/>
    <p:sldId id="850" r:id="rId8"/>
    <p:sldId id="846" r:id="rId9"/>
    <p:sldId id="835" r:id="rId10"/>
    <p:sldId id="616" r:id="rId11"/>
    <p:sldId id="834" r:id="rId12"/>
    <p:sldId id="845" r:id="rId13"/>
    <p:sldId id="627" r:id="rId14"/>
    <p:sldId id="637" r:id="rId15"/>
    <p:sldId id="639" r:id="rId16"/>
    <p:sldId id="842" r:id="rId17"/>
    <p:sldId id="758" r:id="rId18"/>
    <p:sldId id="851" r:id="rId19"/>
    <p:sldId id="622" r:id="rId20"/>
    <p:sldId id="629" r:id="rId21"/>
    <p:sldId id="837" r:id="rId22"/>
    <p:sldId id="642" r:id="rId23"/>
    <p:sldId id="645" r:id="rId24"/>
    <p:sldId id="647" r:id="rId25"/>
    <p:sldId id="650" r:id="rId26"/>
    <p:sldId id="652" r:id="rId27"/>
    <p:sldId id="836" r:id="rId28"/>
    <p:sldId id="620" r:id="rId29"/>
    <p:sldId id="852" r:id="rId30"/>
    <p:sldId id="653" r:id="rId31"/>
    <p:sldId id="847" r:id="rId32"/>
  </p:sldIdLst>
  <p:sldSz cx="12192000" cy="6858000"/>
  <p:notesSz cx="2943225"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6823" userDrawn="1">
          <p15:clr>
            <a:srgbClr val="A4A3A4"/>
          </p15:clr>
        </p15:guide>
        <p15:guide id="2" pos="94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369"/>
    <a:srgbClr val="9B129E"/>
    <a:srgbClr val="D4ECBA"/>
    <a:srgbClr val="ADDB7B"/>
    <a:srgbClr val="C0FD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9B77A6-05CE-B7BE-A1FA-5DAABA95DA3F}" v="11" dt="2019-11-25T03:16:43.806"/>
    <p1510:client id="{478BDD7A-86DB-9B80-C69B-9A11161B4F42}" v="10" dt="2019-11-20T16:45:28.244"/>
    <p1510:client id="{D71B7FBB-4446-EF71-568C-3EBF074F88C3}" v="1" dt="2019-12-02T00:50:02.86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69407" autoAdjust="0"/>
  </p:normalViewPr>
  <p:slideViewPr>
    <p:cSldViewPr>
      <p:cViewPr varScale="1">
        <p:scale>
          <a:sx n="58" d="100"/>
          <a:sy n="58" d="100"/>
        </p:scale>
        <p:origin x="1574" y="62"/>
      </p:cViewPr>
      <p:guideLst>
        <p:guide orient="horz" pos="2160"/>
        <p:guide pos="3840"/>
      </p:guideLst>
    </p:cSldViewPr>
  </p:slideViewPr>
  <p:notesTextViewPr>
    <p:cViewPr>
      <p:scale>
        <a:sx n="1" d="1"/>
        <a:sy n="1" d="1"/>
      </p:scale>
      <p:origin x="0" y="0"/>
    </p:cViewPr>
  </p:notesTextViewPr>
  <p:sorterViewPr>
    <p:cViewPr>
      <p:scale>
        <a:sx n="80" d="100"/>
        <a:sy n="80" d="100"/>
      </p:scale>
      <p:origin x="0" y="0"/>
    </p:cViewPr>
  </p:sorterViewPr>
  <p:notesViewPr>
    <p:cSldViewPr>
      <p:cViewPr>
        <p:scale>
          <a:sx n="90" d="100"/>
          <a:sy n="90" d="100"/>
        </p:scale>
        <p:origin x="3648" y="-19"/>
      </p:cViewPr>
      <p:guideLst>
        <p:guide orient="horz" pos="6823"/>
        <p:guide pos="94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microsoft.com/office/2016/11/relationships/changesInfo" Target="changesInfos/changesInfo1.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customXml" Target="../customXml/item4.xml"/><Relationship Id="rId40" Type="http://schemas.microsoft.com/office/2015/10/relationships/revisionInfo" Target="revisionInfo.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presProps" Target="presProps.xml"/><Relationship Id="rId8" Type="http://schemas.openxmlformats.org/officeDocument/2006/relationships/slide" Target="slides/slide4.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y Anne Schad" userId="S::maryanne.schad@sce.com::b94b3f52-3aa6-41bc-a193-acd2cb623e3e" providerId="AD" clId="Web-{478BDD7A-86DB-9B80-C69B-9A11161B4F42}"/>
    <pc:docChg chg="modSld">
      <pc:chgData name="Mary Anne Schad" userId="S::maryanne.schad@sce.com::b94b3f52-3aa6-41bc-a193-acd2cb623e3e" providerId="AD" clId="Web-{478BDD7A-86DB-9B80-C69B-9A11161B4F42}" dt="2019-11-20T16:45:27.447" v="8" actId="20577"/>
      <pc:docMkLst>
        <pc:docMk/>
      </pc:docMkLst>
      <pc:sldChg chg="modSp">
        <pc:chgData name="Mary Anne Schad" userId="S::maryanne.schad@sce.com::b94b3f52-3aa6-41bc-a193-acd2cb623e3e" providerId="AD" clId="Web-{478BDD7A-86DB-9B80-C69B-9A11161B4F42}" dt="2019-11-20T16:45:26.744" v="6" actId="20577"/>
        <pc:sldMkLst>
          <pc:docMk/>
          <pc:sldMk cId="4100064366" sldId="833"/>
        </pc:sldMkLst>
        <pc:spChg chg="mod">
          <ac:chgData name="Mary Anne Schad" userId="S::maryanne.schad@sce.com::b94b3f52-3aa6-41bc-a193-acd2cb623e3e" providerId="AD" clId="Web-{478BDD7A-86DB-9B80-C69B-9A11161B4F42}" dt="2019-11-20T16:45:26.744" v="6" actId="20577"/>
          <ac:spMkLst>
            <pc:docMk/>
            <pc:sldMk cId="4100064366" sldId="833"/>
            <ac:spMk id="3" creationId="{00000000-0000-0000-0000-000000000000}"/>
          </ac:spMkLst>
        </pc:spChg>
      </pc:sldChg>
    </pc:docChg>
  </pc:docChgLst>
  <pc:docChgLst>
    <pc:chgData name="Mary Anne Schad" userId="S::maryanne.schad@sce.com::b94b3f52-3aa6-41bc-a193-acd2cb623e3e" providerId="AD" clId="Web-{D71B7FBB-4446-EF71-568C-3EBF074F88C3}"/>
    <pc:docChg chg="sldOrd">
      <pc:chgData name="Mary Anne Schad" userId="S::maryanne.schad@sce.com::b94b3f52-3aa6-41bc-a193-acd2cb623e3e" providerId="AD" clId="Web-{D71B7FBB-4446-EF71-568C-3EBF074F88C3}" dt="2019-12-02T00:50:02.868" v="0"/>
      <pc:docMkLst>
        <pc:docMk/>
      </pc:docMkLst>
      <pc:sldChg chg="ord">
        <pc:chgData name="Mary Anne Schad" userId="S::maryanne.schad@sce.com::b94b3f52-3aa6-41bc-a193-acd2cb623e3e" providerId="AD" clId="Web-{D71B7FBB-4446-EF71-568C-3EBF074F88C3}" dt="2019-12-02T00:50:02.868" v="0"/>
        <pc:sldMkLst>
          <pc:docMk/>
          <pc:sldMk cId="1619864141" sldId="846"/>
        </pc:sldMkLst>
      </pc:sldChg>
    </pc:docChg>
  </pc:docChgLst>
  <pc:docChgLst>
    <pc:chgData name="Mary Anne Schad" userId="S::maryanne.schad@sce.com::b94b3f52-3aa6-41bc-a193-acd2cb623e3e" providerId="AD" clId="Web-{039B77A6-05CE-B7BE-A1FA-5DAABA95DA3F}"/>
    <pc:docChg chg="modSld">
      <pc:chgData name="Mary Anne Schad" userId="S::maryanne.schad@sce.com::b94b3f52-3aa6-41bc-a193-acd2cb623e3e" providerId="AD" clId="Web-{039B77A6-05CE-B7BE-A1FA-5DAABA95DA3F}" dt="2019-11-25T03:16:43.806" v="9"/>
      <pc:docMkLst>
        <pc:docMk/>
      </pc:docMkLst>
      <pc:sldChg chg="modNotes">
        <pc:chgData name="Mary Anne Schad" userId="S::maryanne.schad@sce.com::b94b3f52-3aa6-41bc-a193-acd2cb623e3e" providerId="AD" clId="Web-{039B77A6-05CE-B7BE-A1FA-5DAABA95DA3F}" dt="2019-11-25T03:16:43.806" v="9"/>
        <pc:sldMkLst>
          <pc:docMk/>
          <pc:sldMk cId="4100064366" sldId="833"/>
        </pc:sldMkLst>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275398" cy="3440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1667146" y="0"/>
            <a:ext cx="1275398" cy="344011"/>
          </a:xfrm>
          <a:prstGeom prst="rect">
            <a:avLst/>
          </a:prstGeom>
        </p:spPr>
        <p:txBody>
          <a:bodyPr vert="horz" lIns="91440" tIns="45720" rIns="91440" bIns="45720" rtlCol="0"/>
          <a:lstStyle>
            <a:lvl1pPr algn="r">
              <a:defRPr sz="1200"/>
            </a:lvl1pPr>
          </a:lstStyle>
          <a:p>
            <a:fld id="{D894FB79-3151-4A7F-B7B5-9D3DA498B310}" type="datetimeFigureOut">
              <a:rPr lang="en-US" smtClean="0"/>
              <a:t>12/17/2019</a:t>
            </a:fld>
            <a:endParaRPr lang="en-US"/>
          </a:p>
        </p:txBody>
      </p:sp>
      <p:sp>
        <p:nvSpPr>
          <p:cNvPr id="4" name="Footer Placeholder 3"/>
          <p:cNvSpPr>
            <a:spLocks noGrp="1"/>
          </p:cNvSpPr>
          <p:nvPr>
            <p:ph type="ftr" sz="quarter" idx="2"/>
          </p:nvPr>
        </p:nvSpPr>
        <p:spPr>
          <a:xfrm>
            <a:off x="0" y="6513992"/>
            <a:ext cx="1275398" cy="344009"/>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1667146" y="6513992"/>
            <a:ext cx="1275398" cy="344009"/>
          </a:xfrm>
          <a:prstGeom prst="rect">
            <a:avLst/>
          </a:prstGeom>
        </p:spPr>
        <p:txBody>
          <a:bodyPr vert="horz" lIns="91440" tIns="45720" rIns="91440" bIns="45720" rtlCol="0" anchor="b"/>
          <a:lstStyle>
            <a:lvl1pPr algn="r">
              <a:defRPr sz="1200"/>
            </a:lvl1pPr>
          </a:lstStyle>
          <a:p>
            <a:fld id="{962BF2E4-ADE7-4A0B-A1F4-F1BEC0BA164E}" type="slidenum">
              <a:rPr lang="en-US" smtClean="0"/>
              <a:t>‹#›</a:t>
            </a:fld>
            <a:endParaRPr lang="en-US"/>
          </a:p>
        </p:txBody>
      </p:sp>
    </p:spTree>
    <p:extLst>
      <p:ext uri="{BB962C8B-B14F-4D97-AF65-F5344CB8AC3E}">
        <p14:creationId xmlns:p14="http://schemas.microsoft.com/office/powerpoint/2010/main" val="35080778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1304012" cy="1083817"/>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1703937" y="0"/>
            <a:ext cx="1304012" cy="1083817"/>
          </a:xfrm>
          <a:prstGeom prst="rect">
            <a:avLst/>
          </a:prstGeom>
        </p:spPr>
        <p:txBody>
          <a:bodyPr vert="horz" lIns="91440" tIns="45720" rIns="91440" bIns="45720" rtlCol="0"/>
          <a:lstStyle>
            <a:lvl1pPr algn="r">
              <a:defRPr sz="1200"/>
            </a:lvl1pPr>
          </a:lstStyle>
          <a:p>
            <a:fld id="{FCD69320-1050-40B8-95EF-C8C456820D07}" type="datetimeFigureOut">
              <a:rPr lang="en-US" smtClean="0"/>
              <a:t>12/17/2019</a:t>
            </a:fld>
            <a:endParaRPr lang="en-US"/>
          </a:p>
        </p:txBody>
      </p:sp>
      <p:sp>
        <p:nvSpPr>
          <p:cNvPr id="4" name="Slide Image Placeholder 3"/>
          <p:cNvSpPr>
            <a:spLocks noGrp="1" noRot="1" noChangeAspect="1"/>
          </p:cNvSpPr>
          <p:nvPr>
            <p:ph type="sldImg" idx="2"/>
          </p:nvPr>
        </p:nvSpPr>
        <p:spPr>
          <a:xfrm>
            <a:off x="-5715000" y="1624013"/>
            <a:ext cx="14438313" cy="812323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301136" y="10290700"/>
            <a:ext cx="2406359" cy="9746943"/>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20574000"/>
            <a:ext cx="1304012" cy="108381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1703937" y="20574000"/>
            <a:ext cx="1304012" cy="1083817"/>
          </a:xfrm>
          <a:prstGeom prst="rect">
            <a:avLst/>
          </a:prstGeom>
        </p:spPr>
        <p:txBody>
          <a:bodyPr vert="horz" lIns="91440" tIns="45720" rIns="91440" bIns="45720" rtlCol="0" anchor="b"/>
          <a:lstStyle>
            <a:lvl1pPr algn="r">
              <a:defRPr sz="1200"/>
            </a:lvl1pPr>
          </a:lstStyle>
          <a:p>
            <a:fld id="{4E093B74-D561-4EE2-A724-E485BD1310EF}" type="slidenum">
              <a:rPr lang="en-US" smtClean="0"/>
              <a:t>‹#›</a:t>
            </a:fld>
            <a:endParaRPr lang="en-US"/>
          </a:p>
        </p:txBody>
      </p:sp>
    </p:spTree>
    <p:extLst>
      <p:ext uri="{BB962C8B-B14F-4D97-AF65-F5344CB8AC3E}">
        <p14:creationId xmlns:p14="http://schemas.microsoft.com/office/powerpoint/2010/main" val="38894937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lvl1pPr defTabSz="931863" eaLnBrk="0" hangingPunct="0">
              <a:defRPr>
                <a:solidFill>
                  <a:schemeClr val="tx1"/>
                </a:solidFill>
                <a:latin typeface="Arial" charset="0"/>
              </a:defRPr>
            </a:lvl1pPr>
            <a:lvl2pPr marL="742950" indent="-285750" defTabSz="931863" eaLnBrk="0" hangingPunct="0">
              <a:defRPr>
                <a:solidFill>
                  <a:schemeClr val="tx1"/>
                </a:solidFill>
                <a:latin typeface="Arial" charset="0"/>
              </a:defRPr>
            </a:lvl2pPr>
            <a:lvl3pPr marL="1143000" indent="-228600" defTabSz="931863" eaLnBrk="0" hangingPunct="0">
              <a:defRPr>
                <a:solidFill>
                  <a:schemeClr val="tx1"/>
                </a:solidFill>
                <a:latin typeface="Arial" charset="0"/>
              </a:defRPr>
            </a:lvl3pPr>
            <a:lvl4pPr marL="1600200" indent="-228600" defTabSz="931863" eaLnBrk="0" hangingPunct="0">
              <a:defRPr>
                <a:solidFill>
                  <a:schemeClr val="tx1"/>
                </a:solidFill>
                <a:latin typeface="Arial" charset="0"/>
              </a:defRPr>
            </a:lvl4pPr>
            <a:lvl5pPr marL="2057400" indent="-228600" defTabSz="931863" eaLnBrk="0" hangingPunct="0">
              <a:defRPr>
                <a:solidFill>
                  <a:schemeClr val="tx1"/>
                </a:solidFill>
                <a:latin typeface="Arial" charset="0"/>
              </a:defRPr>
            </a:lvl5pPr>
            <a:lvl6pPr marL="2514600" indent="-228600" defTabSz="931863" eaLnBrk="0" fontAlgn="base" hangingPunct="0">
              <a:spcBef>
                <a:spcPct val="0"/>
              </a:spcBef>
              <a:spcAft>
                <a:spcPct val="0"/>
              </a:spcAft>
              <a:defRPr>
                <a:solidFill>
                  <a:schemeClr val="tx1"/>
                </a:solidFill>
                <a:latin typeface="Arial" charset="0"/>
              </a:defRPr>
            </a:lvl6pPr>
            <a:lvl7pPr marL="2971800" indent="-228600" defTabSz="931863" eaLnBrk="0" fontAlgn="base" hangingPunct="0">
              <a:spcBef>
                <a:spcPct val="0"/>
              </a:spcBef>
              <a:spcAft>
                <a:spcPct val="0"/>
              </a:spcAft>
              <a:defRPr>
                <a:solidFill>
                  <a:schemeClr val="tx1"/>
                </a:solidFill>
                <a:latin typeface="Arial" charset="0"/>
              </a:defRPr>
            </a:lvl7pPr>
            <a:lvl8pPr marL="3429000" indent="-228600" defTabSz="931863" eaLnBrk="0" fontAlgn="base" hangingPunct="0">
              <a:spcBef>
                <a:spcPct val="0"/>
              </a:spcBef>
              <a:spcAft>
                <a:spcPct val="0"/>
              </a:spcAft>
              <a:defRPr>
                <a:solidFill>
                  <a:schemeClr val="tx1"/>
                </a:solidFill>
                <a:latin typeface="Arial" charset="0"/>
              </a:defRPr>
            </a:lvl8pPr>
            <a:lvl9pPr marL="3886200" indent="-228600" defTabSz="931863" eaLnBrk="0" fontAlgn="base" hangingPunct="0">
              <a:spcBef>
                <a:spcPct val="0"/>
              </a:spcBef>
              <a:spcAft>
                <a:spcPct val="0"/>
              </a:spcAft>
              <a:defRPr>
                <a:solidFill>
                  <a:schemeClr val="tx1"/>
                </a:solidFill>
                <a:latin typeface="Arial" charset="0"/>
              </a:defRPr>
            </a:lvl9pPr>
          </a:lstStyle>
          <a:p>
            <a:pPr eaLnBrk="1" hangingPunct="1"/>
            <a:fld id="{EC524AB3-73A1-4AF9-8EC7-1D90CBB2487D}" type="slidenum">
              <a:rPr lang="en-US"/>
              <a:pPr eaLnBrk="1" hangingPunct="1"/>
              <a:t>1</a:t>
            </a:fld>
            <a:endParaRPr lang="en-US" dirty="0"/>
          </a:p>
        </p:txBody>
      </p:sp>
      <p:sp>
        <p:nvSpPr>
          <p:cNvPr id="10243" name="Rectangle 2"/>
          <p:cNvSpPr>
            <a:spLocks noGrp="1" noRot="1" noChangeAspect="1" noChangeArrowheads="1" noTextEdit="1"/>
          </p:cNvSpPr>
          <p:nvPr>
            <p:ph type="sldImg"/>
          </p:nvPr>
        </p:nvSpPr>
        <p:spPr>
          <a:xfrm>
            <a:off x="-4660900" y="355600"/>
            <a:ext cx="11044238" cy="6213475"/>
          </a:xfrm>
          <a:ln/>
        </p:spPr>
      </p:sp>
      <p:sp>
        <p:nvSpPr>
          <p:cNvPr id="5" name="Notes Placeholder 1"/>
          <p:cNvSpPr>
            <a:spLocks noGrp="1"/>
          </p:cNvSpPr>
          <p:nvPr>
            <p:ph type="body" sz="quarter" idx="3"/>
          </p:nvPr>
        </p:nvSpPr>
        <p:spPr>
          <a:xfrm>
            <a:off x="228918" y="7457243"/>
            <a:ext cx="2478577" cy="12783845"/>
          </a:xfrm>
        </p:spPr>
        <p:txBody>
          <a:bodyPr/>
          <a:lstStyle/>
          <a:p>
            <a:pPr>
              <a:lnSpc>
                <a:spcPct val="150000"/>
              </a:lnSpc>
            </a:pPr>
            <a:r>
              <a:rPr lang="en-US" dirty="0"/>
              <a:t>The instructor notes for this course are divided into four sections, as is applicable:</a:t>
            </a:r>
          </a:p>
          <a:p>
            <a:pPr marL="171450" lvl="0" indent="-171450">
              <a:lnSpc>
                <a:spcPct val="150000"/>
              </a:lnSpc>
              <a:spcBef>
                <a:spcPts val="306"/>
              </a:spcBef>
              <a:spcAft>
                <a:spcPts val="306"/>
              </a:spcAft>
              <a:buFont typeface="Arial,Sans-Serif"/>
              <a:buChar char="•"/>
            </a:pPr>
            <a:r>
              <a:rPr lang="en-US" b="1" dirty="0"/>
              <a:t>References</a:t>
            </a:r>
            <a:r>
              <a:rPr lang="en-US" dirty="0"/>
              <a:t>: Provides resource information about the source of the course content</a:t>
            </a:r>
          </a:p>
          <a:p>
            <a:pPr marL="171450" lvl="0" indent="-171450">
              <a:lnSpc>
                <a:spcPct val="150000"/>
              </a:lnSpc>
              <a:buFont typeface="Arial,Sans-Serif"/>
              <a:buChar char="•"/>
            </a:pPr>
            <a:r>
              <a:rPr lang="en-US" b="1" u="none" dirty="0"/>
              <a:t>Purpose:</a:t>
            </a:r>
            <a:r>
              <a:rPr lang="en-US" u="none" dirty="0"/>
              <a:t> </a:t>
            </a:r>
            <a:r>
              <a:rPr lang="en-US" dirty="0"/>
              <a:t>To explain the approach and intention of each slide</a:t>
            </a:r>
          </a:p>
          <a:p>
            <a:pPr marL="171450" lvl="0" indent="-171450">
              <a:lnSpc>
                <a:spcPct val="150000"/>
              </a:lnSpc>
              <a:buFont typeface="Arial,Sans-Serif"/>
              <a:buChar char="•"/>
            </a:pPr>
            <a:r>
              <a:rPr lang="en-US" b="1" dirty="0"/>
              <a:t>Delivery:</a:t>
            </a:r>
            <a:r>
              <a:rPr lang="en-US" dirty="0"/>
              <a:t> To provide information and content to discuss with the group</a:t>
            </a:r>
          </a:p>
          <a:p>
            <a:pPr marL="457200" lvl="1" indent="0">
              <a:lnSpc>
                <a:spcPct val="150000"/>
              </a:lnSpc>
              <a:buFont typeface="Arial,Sans-Serif"/>
              <a:buNone/>
            </a:pPr>
            <a:r>
              <a:rPr lang="en-US" dirty="0"/>
              <a:t>(Note: Some slides will not have specific delivery information.  In this case, just present the contents of the slide.)</a:t>
            </a:r>
          </a:p>
          <a:p>
            <a:pPr marL="171450" lvl="0" indent="-171450">
              <a:lnSpc>
                <a:spcPct val="150000"/>
              </a:lnSpc>
              <a:buFont typeface="Arial,Sans-Serif"/>
              <a:buChar char="•"/>
            </a:pPr>
            <a:r>
              <a:rPr lang="en-US" b="1" dirty="0"/>
              <a:t>Checks:</a:t>
            </a:r>
            <a:r>
              <a:rPr lang="en-US" dirty="0"/>
              <a:t> This section references the slide and uses as a type of asterisk.  Its purpose is to remind the instructor to make the practical application of the course content to another program (e.g., Safety, Error Prevention, Rules That Will Keep You Alive, SCE Values &amp; Goals, etc.) </a:t>
            </a:r>
          </a:p>
          <a:p>
            <a:pPr>
              <a:lnSpc>
                <a:spcPct val="150000"/>
              </a:lnSpc>
            </a:pPr>
            <a:r>
              <a:rPr lang="en-US" dirty="0"/>
              <a:t>------------------------------------------------</a:t>
            </a:r>
          </a:p>
          <a:p>
            <a:pPr>
              <a:lnSpc>
                <a:spcPct val="150000"/>
              </a:lnSpc>
            </a:pPr>
            <a:r>
              <a:rPr lang="en-US" dirty="0"/>
              <a:t>For this slide:</a:t>
            </a:r>
          </a:p>
          <a:p>
            <a:r>
              <a:rPr lang="en-US" b="1" dirty="0" smtClean="0"/>
              <a:t>Purpose</a:t>
            </a:r>
            <a:r>
              <a:rPr lang="en-US" b="1" dirty="0"/>
              <a:t>: </a:t>
            </a:r>
            <a:r>
              <a:rPr lang="en-US" dirty="0"/>
              <a:t>Inspections on private property (formerly called “Backyard Inspections”)</a:t>
            </a:r>
          </a:p>
          <a:p>
            <a:r>
              <a:rPr lang="en-US" b="1" dirty="0"/>
              <a:t>Delivery:</a:t>
            </a:r>
            <a:endParaRPr lang="en-US" dirty="0"/>
          </a:p>
          <a:p>
            <a:pPr marL="171450" indent="-171450">
              <a:buFont typeface="Arial,Sans-Serif"/>
              <a:buChar char="•"/>
            </a:pPr>
            <a:r>
              <a:rPr lang="en-US" dirty="0"/>
              <a:t>Module 2 duration:</a:t>
            </a:r>
            <a:r>
              <a:rPr lang="en-US" b="1" dirty="0"/>
              <a:t> </a:t>
            </a:r>
            <a:r>
              <a:rPr lang="en-US" dirty="0"/>
              <a:t>45 minutes</a:t>
            </a:r>
            <a:endParaRPr lang="en-US" dirty="0">
              <a:cs typeface="Calibri"/>
            </a:endParaRPr>
          </a:p>
          <a:p>
            <a:pPr marL="171450" indent="-171450">
              <a:buFont typeface="Arial,Sans-Serif"/>
              <a:buChar char="•"/>
            </a:pPr>
            <a:r>
              <a:rPr lang="en-US" dirty="0"/>
              <a:t>Instructor-led </a:t>
            </a:r>
            <a:r>
              <a:rPr lang="en-US" dirty="0" smtClean="0"/>
              <a:t>training</a:t>
            </a:r>
            <a:endParaRPr lang="en-US" dirty="0"/>
          </a:p>
        </p:txBody>
      </p:sp>
      <p:sp>
        <p:nvSpPr>
          <p:cNvPr id="6" name="TextBox 5"/>
          <p:cNvSpPr txBox="1"/>
          <p:nvPr/>
        </p:nvSpPr>
        <p:spPr>
          <a:xfrm>
            <a:off x="1733233"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14593746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10213" y="177800"/>
            <a:ext cx="12939713" cy="7278688"/>
          </a:xfrm>
        </p:spPr>
      </p:sp>
      <p:sp>
        <p:nvSpPr>
          <p:cNvPr id="4" name="Slide Number Placeholder 3"/>
          <p:cNvSpPr>
            <a:spLocks noGrp="1"/>
          </p:cNvSpPr>
          <p:nvPr>
            <p:ph type="sldNum" sz="quarter" idx="10"/>
          </p:nvPr>
        </p:nvSpPr>
        <p:spPr/>
        <p:txBody>
          <a:bodyPr/>
          <a:lstStyle/>
          <a:p>
            <a:fld id="{4E093B74-D561-4EE2-A724-E485BD1310EF}" type="slidenum">
              <a:rPr lang="en-US" smtClean="0"/>
              <a:t>10</a:t>
            </a:fld>
            <a:endParaRPr lang="en-US"/>
          </a:p>
        </p:txBody>
      </p:sp>
      <p:sp>
        <p:nvSpPr>
          <p:cNvPr id="5" name="Notes Placeholder 1"/>
          <p:cNvSpPr>
            <a:spLocks noGrp="1"/>
          </p:cNvSpPr>
          <p:nvPr>
            <p:ph type="body" sz="quarter" idx="3"/>
          </p:nvPr>
        </p:nvSpPr>
        <p:spPr>
          <a:xfrm>
            <a:off x="359728" y="7457243"/>
            <a:ext cx="2478577" cy="12783845"/>
          </a:xfrm>
        </p:spPr>
        <p:txBody>
          <a:bodyPr/>
          <a:lstStyle/>
          <a:p>
            <a:r>
              <a:rPr lang="en-US" b="1" dirty="0" smtClean="0">
                <a:solidFill>
                  <a:schemeClr val="tx1"/>
                </a:solidFill>
              </a:rPr>
              <a:t>Purpose</a:t>
            </a:r>
            <a:r>
              <a:rPr lang="en-US" b="1" dirty="0" smtClean="0"/>
              <a:t>:</a:t>
            </a:r>
            <a:r>
              <a:rPr lang="en-US" dirty="0" smtClean="0"/>
              <a:t> Discuss responsibilities</a:t>
            </a:r>
            <a:endParaRPr lang="en-US" dirty="0" smtClean="0">
              <a:cs typeface="Calibri"/>
            </a:endParaRPr>
          </a:p>
          <a:p>
            <a:r>
              <a:rPr lang="en-US" b="1" dirty="0" smtClean="0"/>
              <a:t>Delivery:</a:t>
            </a:r>
            <a:r>
              <a:rPr lang="en-US" dirty="0" smtClean="0"/>
              <a:t> Review the responsibilities</a:t>
            </a:r>
            <a:r>
              <a:rPr lang="en-US" baseline="0" dirty="0" smtClean="0"/>
              <a:t> regarding the following items:</a:t>
            </a:r>
            <a:endParaRPr lang="en-US" b="0" u="none" dirty="0"/>
          </a:p>
          <a:p>
            <a:pPr marL="171450" indent="-171450">
              <a:buFont typeface="Arial" panose="020B0604020202020204" pitchFamily="34" charset="0"/>
              <a:buChar char="•"/>
            </a:pPr>
            <a:r>
              <a:rPr lang="en-US" b="1" dirty="0"/>
              <a:t>Safety</a:t>
            </a:r>
            <a:r>
              <a:rPr lang="en-US" dirty="0"/>
              <a:t> – ESIs must be aware of their surroundings at all times and take the necessary action to remove themselves from an unsafe </a:t>
            </a:r>
            <a:r>
              <a:rPr lang="en-US" dirty="0" smtClean="0"/>
              <a:t>environment</a:t>
            </a:r>
            <a:endParaRPr lang="en-US" dirty="0"/>
          </a:p>
          <a:p>
            <a:pPr marL="171450" indent="-171450">
              <a:buFont typeface="Arial" panose="020B0604020202020204" pitchFamily="34" charset="0"/>
              <a:buChar char="•"/>
            </a:pPr>
            <a:r>
              <a:rPr lang="en-US" b="1" dirty="0"/>
              <a:t>Quality</a:t>
            </a:r>
            <a:r>
              <a:rPr lang="en-US" dirty="0"/>
              <a:t> – ESIs must meet the minimum standard quality requirement of 94% for Priority 1 and 2 findings and 92% for Priority 3 </a:t>
            </a:r>
            <a:r>
              <a:rPr lang="en-US" dirty="0" smtClean="0"/>
              <a:t>findings</a:t>
            </a:r>
            <a:endParaRPr lang="en-US" dirty="0"/>
          </a:p>
          <a:p>
            <a:pPr marL="171450" indent="-171450">
              <a:buFont typeface="Arial" panose="020B0604020202020204" pitchFamily="34" charset="0"/>
              <a:buChar char="•"/>
            </a:pPr>
            <a:r>
              <a:rPr lang="en-US" b="1" dirty="0"/>
              <a:t>Productivity</a:t>
            </a:r>
            <a:r>
              <a:rPr lang="en-US" dirty="0"/>
              <a:t> – ESIs must be able to inspect and repair a minimum of 55 poles per </a:t>
            </a:r>
            <a:r>
              <a:rPr lang="en-US" dirty="0" smtClean="0"/>
              <a:t>day</a:t>
            </a:r>
            <a:endParaRPr lang="en-US" dirty="0"/>
          </a:p>
        </p:txBody>
      </p:sp>
      <p:sp>
        <p:nvSpPr>
          <p:cNvPr id="6" name="TextBox 5"/>
          <p:cNvSpPr txBox="1"/>
          <p:nvPr/>
        </p:nvSpPr>
        <p:spPr>
          <a:xfrm>
            <a:off x="1864043"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88195032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73688" y="355600"/>
            <a:ext cx="12622213" cy="7100888"/>
          </a:xfrm>
        </p:spPr>
      </p:sp>
      <p:sp>
        <p:nvSpPr>
          <p:cNvPr id="4" name="Slide Number Placeholder 3"/>
          <p:cNvSpPr>
            <a:spLocks noGrp="1"/>
          </p:cNvSpPr>
          <p:nvPr>
            <p:ph type="sldNum" sz="quarter" idx="10"/>
          </p:nvPr>
        </p:nvSpPr>
        <p:spPr/>
        <p:txBody>
          <a:bodyPr/>
          <a:lstStyle/>
          <a:p>
            <a:fld id="{4E093B74-D561-4EE2-A724-E485BD1310EF}" type="slidenum">
              <a:rPr lang="en-US" smtClean="0"/>
              <a:t>11</a:t>
            </a:fld>
            <a:endParaRPr lang="en-US"/>
          </a:p>
        </p:txBody>
      </p:sp>
      <p:sp>
        <p:nvSpPr>
          <p:cNvPr id="5" name="Notes Placeholder 1"/>
          <p:cNvSpPr>
            <a:spLocks noGrp="1"/>
          </p:cNvSpPr>
          <p:nvPr>
            <p:ph type="body" sz="quarter" idx="3"/>
          </p:nvPr>
        </p:nvSpPr>
        <p:spPr>
          <a:xfrm>
            <a:off x="228918" y="7989903"/>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inspection safety</a:t>
            </a:r>
            <a:endParaRPr lang="en-US" dirty="0" smtClean="0">
              <a:cs typeface="Calibri"/>
            </a:endParaRPr>
          </a:p>
          <a:p>
            <a:r>
              <a:rPr lang="en-US" b="1" dirty="0" smtClean="0"/>
              <a:t>Delivery:</a:t>
            </a:r>
            <a:r>
              <a:rPr lang="en-US" dirty="0" smtClean="0"/>
              <a:t> </a:t>
            </a:r>
            <a:endParaRPr lang="en-US" b="0" u="none" dirty="0"/>
          </a:p>
          <a:p>
            <a:pPr marL="171450" indent="-171450">
              <a:buFont typeface="Arial" panose="020B0604020202020204" pitchFamily="34" charset="0"/>
              <a:buChar char="•"/>
            </a:pPr>
            <a:r>
              <a:rPr lang="en-US" dirty="0"/>
              <a:t>Edison employees have the right to access SCE equipment for maintenance and </a:t>
            </a:r>
            <a:r>
              <a:rPr lang="en-US" dirty="0" smtClean="0"/>
              <a:t>inspection</a:t>
            </a:r>
            <a:endParaRPr lang="en-US" dirty="0"/>
          </a:p>
          <a:p>
            <a:pPr marL="171450" indent="-171450">
              <a:buFont typeface="Arial" panose="020B0604020202020204" pitchFamily="34" charset="0"/>
              <a:buChar char="•"/>
            </a:pPr>
            <a:r>
              <a:rPr lang="en-US" dirty="0"/>
              <a:t>ESIs are expected to enter areas where SCE distribution poles exist to perform inspection and public level </a:t>
            </a:r>
            <a:r>
              <a:rPr lang="en-US" dirty="0" smtClean="0"/>
              <a:t>repairs</a:t>
            </a:r>
            <a:endParaRPr lang="en-US" dirty="0"/>
          </a:p>
        </p:txBody>
      </p:sp>
      <p:sp>
        <p:nvSpPr>
          <p:cNvPr id="6" name="TextBox 5"/>
          <p:cNvSpPr txBox="1"/>
          <p:nvPr/>
        </p:nvSpPr>
        <p:spPr>
          <a:xfrm>
            <a:off x="1839706"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657187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41938" y="355600"/>
            <a:ext cx="12623801" cy="7100888"/>
          </a:xfrm>
        </p:spPr>
      </p:sp>
      <p:sp>
        <p:nvSpPr>
          <p:cNvPr id="4" name="Slide Number Placeholder 3"/>
          <p:cNvSpPr>
            <a:spLocks noGrp="1"/>
          </p:cNvSpPr>
          <p:nvPr>
            <p:ph type="sldNum" sz="quarter" idx="10"/>
          </p:nvPr>
        </p:nvSpPr>
        <p:spPr/>
        <p:txBody>
          <a:bodyPr/>
          <a:lstStyle/>
          <a:p>
            <a:fld id="{4E093B74-D561-4EE2-A724-E485BD1310EF}" type="slidenum">
              <a:rPr lang="en-US" smtClean="0"/>
              <a:t>12</a:t>
            </a:fld>
            <a:endParaRPr lang="en-US"/>
          </a:p>
        </p:txBody>
      </p:sp>
      <p:sp>
        <p:nvSpPr>
          <p:cNvPr id="5" name="Notes Placeholder 1"/>
          <p:cNvSpPr>
            <a:spLocks noGrp="1"/>
          </p:cNvSpPr>
          <p:nvPr>
            <p:ph type="body" sz="quarter" idx="3"/>
          </p:nvPr>
        </p:nvSpPr>
        <p:spPr>
          <a:xfrm>
            <a:off x="228918" y="7457243"/>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inspection safety</a:t>
            </a:r>
            <a:endParaRPr lang="en-US" dirty="0" smtClean="0">
              <a:cs typeface="Calibri"/>
            </a:endParaRPr>
          </a:p>
          <a:p>
            <a:r>
              <a:rPr lang="en-US" b="1" dirty="0" smtClean="0"/>
              <a:t>Delivery:</a:t>
            </a:r>
            <a:r>
              <a:rPr lang="en-US" dirty="0" smtClean="0"/>
              <a:t> </a:t>
            </a:r>
            <a:endParaRPr lang="en-US" b="0" u="none" dirty="0" smtClean="0"/>
          </a:p>
          <a:p>
            <a:pPr marL="171450" indent="-171450">
              <a:buFont typeface="Arial" panose="020B0604020202020204" pitchFamily="34" charset="0"/>
              <a:buChar char="•"/>
            </a:pPr>
            <a:r>
              <a:rPr lang="en-US" dirty="0" smtClean="0"/>
              <a:t>Employees </a:t>
            </a:r>
            <a:r>
              <a:rPr lang="en-US" dirty="0"/>
              <a:t>working in the field may be exposed to unsafe </a:t>
            </a:r>
            <a:r>
              <a:rPr lang="en-US" dirty="0" smtClean="0"/>
              <a:t>conditions</a:t>
            </a:r>
            <a:r>
              <a:rPr lang="en-US" baseline="0" dirty="0" smtClean="0"/>
              <a:t> – </a:t>
            </a:r>
            <a:r>
              <a:rPr lang="en-US" dirty="0" smtClean="0"/>
              <a:t>Each ESI </a:t>
            </a:r>
            <a:r>
              <a:rPr lang="en-US" dirty="0"/>
              <a:t>is responsible to avoid any unsafe </a:t>
            </a:r>
            <a:r>
              <a:rPr lang="en-US" dirty="0" smtClean="0"/>
              <a:t>condition</a:t>
            </a:r>
            <a:endParaRPr lang="en-US" dirty="0"/>
          </a:p>
          <a:p>
            <a:pPr marL="171450" indent="-171450">
              <a:buFont typeface="Arial" panose="020B0604020202020204" pitchFamily="34" charset="0"/>
              <a:buChar char="•"/>
            </a:pPr>
            <a:r>
              <a:rPr lang="en-US" dirty="0"/>
              <a:t>For example:</a:t>
            </a:r>
          </a:p>
          <a:p>
            <a:pPr marL="628650" lvl="1" indent="-171450">
              <a:buFont typeface="Arial" panose="020B0604020202020204" pitchFamily="34" charset="0"/>
              <a:buChar char="•"/>
            </a:pPr>
            <a:r>
              <a:rPr lang="en-US" dirty="0"/>
              <a:t>If you feel unsafe driving, slow down, pull over, or stop to return to a safe </a:t>
            </a:r>
            <a:r>
              <a:rPr lang="en-US" dirty="0" smtClean="0"/>
              <a:t>condition</a:t>
            </a:r>
            <a:endParaRPr lang="en-US" dirty="0"/>
          </a:p>
          <a:p>
            <a:pPr marL="628650" lvl="1" indent="-171450">
              <a:buFont typeface="Arial" panose="020B0604020202020204" pitchFamily="34" charset="0"/>
              <a:buChar char="•"/>
            </a:pPr>
            <a:r>
              <a:rPr lang="en-US" dirty="0"/>
              <a:t>If a repair feels dangerous,</a:t>
            </a:r>
            <a:r>
              <a:rPr lang="en-US" baseline="0" dirty="0"/>
              <a:t> </a:t>
            </a:r>
            <a:r>
              <a:rPr lang="en-US" dirty="0"/>
              <a:t>notify your supervisor instead of doing the </a:t>
            </a:r>
            <a:r>
              <a:rPr lang="en-US" dirty="0" smtClean="0"/>
              <a:t>repair</a:t>
            </a:r>
            <a:endParaRPr lang="en-US" dirty="0"/>
          </a:p>
          <a:p>
            <a:pPr marL="628650" lvl="1" indent="-171450">
              <a:buFont typeface="Arial" panose="020B0604020202020204" pitchFamily="34" charset="0"/>
              <a:buChar char="•"/>
            </a:pPr>
            <a:r>
              <a:rPr lang="en-US" dirty="0"/>
              <a:t>If a condition might cause strain (e.g., reaching, lifting, or bending), do not perform the </a:t>
            </a:r>
            <a:r>
              <a:rPr lang="en-US" dirty="0" smtClean="0"/>
              <a:t>task</a:t>
            </a:r>
            <a:endParaRPr lang="en-US" dirty="0"/>
          </a:p>
          <a:p>
            <a:pPr marL="171450" indent="-171450">
              <a:buFont typeface="Arial" panose="020B0604020202020204" pitchFamily="34" charset="0"/>
              <a:buChar char="•"/>
            </a:pPr>
            <a:r>
              <a:rPr lang="en-US" dirty="0"/>
              <a:t>If gaining access to a structure may compromise safety (e.g., climbing, heavy vegetation, leaving cell phone or contact range, or entering a bad neighborhood), stop and notify your </a:t>
            </a:r>
            <a:r>
              <a:rPr lang="en-US" dirty="0" smtClean="0"/>
              <a:t>supervisor</a:t>
            </a:r>
            <a:endParaRPr lang="en-US" dirty="0"/>
          </a:p>
          <a:p>
            <a:pPr marL="628650" lvl="1" indent="-171450">
              <a:buFont typeface="Arial" panose="020B0604020202020204" pitchFamily="34" charset="0"/>
              <a:buChar char="•"/>
            </a:pPr>
            <a:r>
              <a:rPr lang="en-US" dirty="0"/>
              <a:t>Avoid unstable surfaces</a:t>
            </a:r>
          </a:p>
          <a:p>
            <a:pPr marL="628650" lvl="1" indent="-171450">
              <a:buFont typeface="Arial" panose="020B0604020202020204" pitchFamily="34" charset="0"/>
              <a:buChar char="•"/>
            </a:pPr>
            <a:r>
              <a:rPr lang="en-US" dirty="0"/>
              <a:t>Avoid lifting heavy or awkward objects</a:t>
            </a:r>
          </a:p>
          <a:p>
            <a:pPr marL="628650" lvl="1" indent="-171450">
              <a:buFont typeface="Arial" panose="020B0604020202020204" pitchFamily="34" charset="0"/>
              <a:buChar char="•"/>
            </a:pPr>
            <a:r>
              <a:rPr lang="en-US" dirty="0"/>
              <a:t>Avoid unsafe areas when evaluating access</a:t>
            </a:r>
          </a:p>
          <a:p>
            <a:pPr marL="628650" lvl="1" indent="-171450">
              <a:buFont typeface="Arial" panose="020B0604020202020204" pitchFamily="34" charset="0"/>
              <a:buChar char="•"/>
            </a:pPr>
            <a:r>
              <a:rPr lang="en-US" dirty="0"/>
              <a:t>Use extra caution in deteriorated driving conditions (e.g., rain, ice, fog, high winds, etc.)</a:t>
            </a:r>
            <a:endParaRPr lang="en-US" b="1" u="sng" dirty="0"/>
          </a:p>
        </p:txBody>
      </p:sp>
      <p:sp>
        <p:nvSpPr>
          <p:cNvPr id="6" name="TextBox 5"/>
          <p:cNvSpPr txBox="1"/>
          <p:nvPr/>
        </p:nvSpPr>
        <p:spPr>
          <a:xfrm>
            <a:off x="1833621"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11170184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543550" y="355600"/>
            <a:ext cx="13015913" cy="7323138"/>
          </a:xfrm>
        </p:spPr>
      </p:sp>
      <p:sp>
        <p:nvSpPr>
          <p:cNvPr id="4" name="Slide Number Placeholder 3"/>
          <p:cNvSpPr>
            <a:spLocks noGrp="1"/>
          </p:cNvSpPr>
          <p:nvPr>
            <p:ph type="sldNum" sz="quarter" idx="10"/>
          </p:nvPr>
        </p:nvSpPr>
        <p:spPr/>
        <p:txBody>
          <a:bodyPr/>
          <a:lstStyle/>
          <a:p>
            <a:fld id="{4E093B74-D561-4EE2-A724-E485BD1310EF}" type="slidenum">
              <a:rPr lang="en-US" smtClean="0"/>
              <a:t>13</a:t>
            </a:fld>
            <a:endParaRPr lang="en-US"/>
          </a:p>
        </p:txBody>
      </p:sp>
      <p:sp>
        <p:nvSpPr>
          <p:cNvPr id="5" name="Notes Placeholder 1"/>
          <p:cNvSpPr>
            <a:spLocks noGrp="1"/>
          </p:cNvSpPr>
          <p:nvPr>
            <p:ph type="body" sz="quarter" idx="3"/>
          </p:nvPr>
        </p:nvSpPr>
        <p:spPr>
          <a:xfrm>
            <a:off x="319420" y="7989903"/>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inspection safety</a:t>
            </a:r>
            <a:endParaRPr lang="en-US" dirty="0" smtClean="0">
              <a:cs typeface="Calibri"/>
            </a:endParaRPr>
          </a:p>
          <a:p>
            <a:r>
              <a:rPr lang="en-US" b="1" dirty="0" smtClean="0"/>
              <a:t>Delivery:</a:t>
            </a:r>
            <a:r>
              <a:rPr lang="en-US" dirty="0" smtClean="0"/>
              <a:t> </a:t>
            </a:r>
            <a:endParaRPr lang="en-US" b="0" u="none" dirty="0" smtClean="0"/>
          </a:p>
          <a:p>
            <a:pPr marL="171450" indent="-171450">
              <a:buFont typeface="Arial" panose="020B0604020202020204" pitchFamily="34" charset="0"/>
              <a:buChar char="•"/>
            </a:pPr>
            <a:r>
              <a:rPr lang="en-US" dirty="0" smtClean="0"/>
              <a:t>Inspectors </a:t>
            </a:r>
            <a:r>
              <a:rPr lang="en-US" dirty="0"/>
              <a:t>must always be aware of their surroundings because backyards and private properties have inherent risks.  If you feel that you are in a unsafe environment, immediately remove yourself from it.  Remember that safety is the first responsibility of each SCE employee. </a:t>
            </a:r>
          </a:p>
          <a:p>
            <a:pPr marL="171450" indent="-171450">
              <a:buFont typeface="Arial" panose="020B0604020202020204" pitchFamily="34" charset="0"/>
              <a:buChar char="•"/>
            </a:pPr>
            <a:r>
              <a:rPr lang="en-US" dirty="0"/>
              <a:t>Before approaching a structure, inspect the pole from a distance for potential Priority 1 safety hazards.  If a hazard exists, contact your supervisor and report the condition using ODI-05, “Reporting Priority 1 Conditions.”</a:t>
            </a:r>
          </a:p>
        </p:txBody>
      </p:sp>
      <p:sp>
        <p:nvSpPr>
          <p:cNvPr id="6" name="TextBox 5"/>
          <p:cNvSpPr txBox="1"/>
          <p:nvPr/>
        </p:nvSpPr>
        <p:spPr>
          <a:xfrm>
            <a:off x="1823735" y="213064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0510423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30763" y="355600"/>
            <a:ext cx="11361738" cy="6391275"/>
          </a:xfrm>
        </p:spPr>
      </p:sp>
      <p:sp>
        <p:nvSpPr>
          <p:cNvPr id="4" name="Slide Number Placeholder 3"/>
          <p:cNvSpPr>
            <a:spLocks noGrp="1"/>
          </p:cNvSpPr>
          <p:nvPr>
            <p:ph type="sldNum" sz="quarter" idx="10"/>
          </p:nvPr>
        </p:nvSpPr>
        <p:spPr/>
        <p:txBody>
          <a:bodyPr/>
          <a:lstStyle/>
          <a:p>
            <a:fld id="{4E093B74-D561-4EE2-A724-E485BD1310EF}" type="slidenum">
              <a:rPr lang="en-US" smtClean="0"/>
              <a:t>14</a:t>
            </a:fld>
            <a:endParaRPr lang="en-US"/>
          </a:p>
        </p:txBody>
      </p:sp>
      <p:sp>
        <p:nvSpPr>
          <p:cNvPr id="5" name="Notes Placeholder 1"/>
          <p:cNvSpPr>
            <a:spLocks noGrp="1"/>
          </p:cNvSpPr>
          <p:nvPr>
            <p:ph type="body" sz="quarter" idx="3"/>
          </p:nvPr>
        </p:nvSpPr>
        <p:spPr>
          <a:xfrm>
            <a:off x="228918" y="7457243"/>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entry</a:t>
            </a:r>
            <a:endParaRPr lang="en-US" dirty="0" smtClean="0">
              <a:cs typeface="Calibri"/>
            </a:endParaRPr>
          </a:p>
          <a:p>
            <a:r>
              <a:rPr lang="en-US" b="1" dirty="0" smtClean="0"/>
              <a:t>Delivery:</a:t>
            </a:r>
            <a:r>
              <a:rPr lang="en-US" dirty="0" smtClean="0"/>
              <a:t> </a:t>
            </a:r>
            <a:endParaRPr lang="en-US" b="0" u="none" dirty="0" smtClean="0"/>
          </a:p>
          <a:p>
            <a:pPr marL="228600" indent="-228600">
              <a:buFont typeface="+mj-lt"/>
              <a:buAutoNum type="arabicPeriod"/>
            </a:pPr>
            <a:r>
              <a:rPr lang="en-US" dirty="0" smtClean="0"/>
              <a:t>Determine </a:t>
            </a:r>
            <a:r>
              <a:rPr lang="en-US" dirty="0"/>
              <a:t>the exact location of the pole for inspection.  Sometimes a pole may appear to be in one backyard, but may instead be in an alley or in another </a:t>
            </a:r>
            <a:r>
              <a:rPr lang="en-US" dirty="0" smtClean="0"/>
              <a:t>backyard.</a:t>
            </a:r>
            <a:endParaRPr lang="en-US" dirty="0"/>
          </a:p>
          <a:p>
            <a:pPr marL="228600" indent="-228600">
              <a:buFont typeface="+mj-lt"/>
              <a:buAutoNum type="arabicPeriod"/>
            </a:pPr>
            <a:r>
              <a:rPr lang="en-US" dirty="0"/>
              <a:t>When the location is determined, verify or enter the correct property address for the </a:t>
            </a:r>
            <a:r>
              <a:rPr lang="en-US" dirty="0" smtClean="0"/>
              <a:t>pole</a:t>
            </a:r>
            <a:endParaRPr lang="en-US" dirty="0"/>
          </a:p>
          <a:p>
            <a:pPr marL="228600" indent="-228600">
              <a:buFont typeface="+mj-lt"/>
              <a:buAutoNum type="arabicPeriod"/>
            </a:pPr>
            <a:r>
              <a:rPr lang="en-US" dirty="0"/>
              <a:t>Determine if the structure can be inspected without entering the </a:t>
            </a:r>
            <a:r>
              <a:rPr lang="en-US" dirty="0" smtClean="0"/>
              <a:t>area</a:t>
            </a:r>
            <a:endParaRPr lang="en-US" dirty="0"/>
          </a:p>
          <a:p>
            <a:pPr marL="228600" indent="-228600">
              <a:buFont typeface="+mj-lt"/>
              <a:buAutoNum type="arabicPeriod"/>
            </a:pPr>
            <a:r>
              <a:rPr lang="en-US" dirty="0"/>
              <a:t>If there are obstacles that cause limited inspection, entry may not be </a:t>
            </a:r>
            <a:r>
              <a:rPr lang="en-US" dirty="0" smtClean="0"/>
              <a:t>necessary</a:t>
            </a:r>
            <a:endParaRPr lang="en-US" dirty="0"/>
          </a:p>
          <a:p>
            <a:pPr marL="228600" indent="-228600">
              <a:buFont typeface="+mj-lt"/>
              <a:buAutoNum type="arabicPeriod"/>
            </a:pPr>
            <a:r>
              <a:rPr lang="en-US" dirty="0"/>
              <a:t>If the pole and Edison equipment cannot be seen, create an “Obstruction </a:t>
            </a:r>
            <a:r>
              <a:rPr lang="en-US" dirty="0" smtClean="0"/>
              <a:t>Exception”</a:t>
            </a:r>
            <a:endParaRPr lang="en-US" dirty="0"/>
          </a:p>
          <a:p>
            <a:pPr marL="228600" indent="-228600">
              <a:buFont typeface="+mj-lt"/>
              <a:buAutoNum type="arabicPeriod"/>
            </a:pPr>
            <a:r>
              <a:rPr lang="en-US" dirty="0"/>
              <a:t>In commercial and agricultural areas, it is not always necessary to notify customers prior to </a:t>
            </a:r>
            <a:r>
              <a:rPr lang="en-US" dirty="0" smtClean="0"/>
              <a:t>entry</a:t>
            </a:r>
            <a:endParaRPr lang="en-US" dirty="0"/>
          </a:p>
        </p:txBody>
      </p:sp>
      <p:sp>
        <p:nvSpPr>
          <p:cNvPr id="6" name="TextBox 5"/>
          <p:cNvSpPr txBox="1"/>
          <p:nvPr/>
        </p:nvSpPr>
        <p:spPr>
          <a:xfrm>
            <a:off x="1733233"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49596813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a:t>
            </a:r>
            <a:r>
              <a:rPr lang="en-US" baseline="0" dirty="0" smtClean="0"/>
              <a:t>entry (continued)</a:t>
            </a:r>
            <a:endParaRPr lang="en-US" dirty="0" smtClean="0">
              <a:cs typeface="Calibri"/>
            </a:endParaRPr>
          </a:p>
          <a:p>
            <a:r>
              <a:rPr lang="en-US" b="1" dirty="0" smtClean="0"/>
              <a:t>Delivery:</a:t>
            </a:r>
            <a:r>
              <a:rPr lang="en-US" dirty="0" smtClean="0"/>
              <a:t> </a:t>
            </a:r>
            <a:endParaRPr lang="en-US" b="0" u="none" dirty="0" smtClean="0"/>
          </a:p>
          <a:p>
            <a:pPr marL="228600" indent="-228600">
              <a:buFont typeface="+mj-lt"/>
              <a:buAutoNum type="arabicPeriod" startAt="7"/>
            </a:pPr>
            <a:r>
              <a:rPr lang="en-US" dirty="0" smtClean="0"/>
              <a:t>For </a:t>
            </a:r>
            <a:r>
              <a:rPr lang="en-US" dirty="0"/>
              <a:t>residential and commercial properties, when access is necessary, approach the front door and attempt to notify the customer that access to the SCE structure is necessary for inspection and ask the following:</a:t>
            </a:r>
          </a:p>
          <a:p>
            <a:pPr marL="630936" lvl="1" indent="-173736">
              <a:buFont typeface="Arial" panose="020B0604020202020204" pitchFamily="34" charset="0"/>
              <a:buChar char="•"/>
            </a:pPr>
            <a:r>
              <a:rPr lang="en-US" sz="2400" dirty="0"/>
              <a:t>Is there any reason their yard is unsafe for entry?</a:t>
            </a:r>
          </a:p>
          <a:p>
            <a:pPr marL="630936" lvl="1" indent="-173736">
              <a:buFont typeface="Arial" panose="020B0604020202020204" pitchFamily="34" charset="0"/>
              <a:buChar char="•"/>
            </a:pPr>
            <a:r>
              <a:rPr lang="en-US" sz="2400" dirty="0"/>
              <a:t>Do they have pets that have yard access?</a:t>
            </a:r>
          </a:p>
          <a:p>
            <a:pPr marL="228600" indent="-228600">
              <a:buFont typeface="+mj-lt"/>
              <a:buAutoNum type="arabicPeriod" startAt="7"/>
            </a:pPr>
            <a:r>
              <a:rPr lang="en-US" dirty="0"/>
              <a:t>If an adult customer is not home, determine if conditions are safe and look for the following:</a:t>
            </a:r>
          </a:p>
          <a:p>
            <a:pPr marL="628650" lvl="1" indent="-171450">
              <a:buFont typeface="Arial" panose="020B0604020202020204" pitchFamily="34" charset="0"/>
              <a:buChar char="•"/>
            </a:pPr>
            <a:r>
              <a:rPr lang="en-US" dirty="0"/>
              <a:t>Signs of dogs or dangerous pets (CLICK</a:t>
            </a:r>
            <a:r>
              <a:rPr lang="en-US" baseline="0" dirty="0"/>
              <a:t> LINK TO SHOW VIDEO = approximately 14 minutes)</a:t>
            </a:r>
            <a:endParaRPr lang="en-US" dirty="0"/>
          </a:p>
          <a:p>
            <a:pPr marL="628650" lvl="1" indent="-171450">
              <a:buFont typeface="Arial" panose="020B0604020202020204" pitchFamily="34" charset="0"/>
              <a:buChar char="•"/>
            </a:pPr>
            <a:r>
              <a:rPr lang="en-US" dirty="0"/>
              <a:t>Illegal activity</a:t>
            </a:r>
          </a:p>
          <a:p>
            <a:pPr marL="628650" lvl="1" indent="-171450">
              <a:buFont typeface="Arial" panose="020B0604020202020204" pitchFamily="34" charset="0"/>
              <a:buChar char="•"/>
            </a:pPr>
            <a:r>
              <a:rPr lang="en-US" dirty="0"/>
              <a:t>Gate or other safe path for entrance</a:t>
            </a:r>
          </a:p>
          <a:p>
            <a:pPr marL="628650" lvl="1" indent="-171450">
              <a:buFont typeface="Arial" panose="020B0604020202020204" pitchFamily="34" charset="0"/>
              <a:buChar char="•"/>
            </a:pPr>
            <a:r>
              <a:rPr lang="en-US" dirty="0"/>
              <a:t>Vehicular traffic and operating machinery</a:t>
            </a:r>
          </a:p>
          <a:p>
            <a:pPr marL="628650" lvl="1" indent="-171450">
              <a:buFont typeface="Arial" panose="020B0604020202020204" pitchFamily="34" charset="0"/>
              <a:buChar char="•"/>
            </a:pPr>
            <a:r>
              <a:rPr lang="en-US" dirty="0"/>
              <a:t>Hazardous clutter and obstructions</a:t>
            </a:r>
          </a:p>
          <a:p>
            <a:pPr marL="628650" lvl="1" indent="-171450">
              <a:buFont typeface="Arial" panose="020B0604020202020204" pitchFamily="34" charset="0"/>
              <a:buChar char="•"/>
            </a:pPr>
            <a:r>
              <a:rPr lang="en-US" dirty="0"/>
              <a:t>Farm or ranch animals </a:t>
            </a:r>
          </a:p>
          <a:p>
            <a:pPr marL="628650" lvl="1" indent="-171450">
              <a:buFont typeface="Arial" panose="020B0604020202020204" pitchFamily="34" charset="0"/>
              <a:buChar char="•"/>
            </a:pPr>
            <a:r>
              <a:rPr lang="en-US" dirty="0"/>
              <a:t>Fresh insecticides</a:t>
            </a:r>
          </a:p>
          <a:p>
            <a:pPr marL="228600" indent="-228600">
              <a:buFont typeface="+mj-lt"/>
              <a:buAutoNum type="arabicPeriod" startAt="7"/>
            </a:pPr>
            <a:r>
              <a:rPr lang="en-US" sz="2400" dirty="0"/>
              <a:t>If conditions are </a:t>
            </a:r>
            <a:r>
              <a:rPr lang="en-US" sz="2400" b="1" u="none" dirty="0"/>
              <a:t>not</a:t>
            </a:r>
            <a:r>
              <a:rPr lang="en-US" sz="2400" dirty="0"/>
              <a:t> safe: </a:t>
            </a:r>
            <a:r>
              <a:rPr lang="en-US" sz="2400" b="1" u="none" dirty="0" smtClean="0"/>
              <a:t>do not enter</a:t>
            </a:r>
            <a:endParaRPr lang="en-US" sz="2400" dirty="0" smtClean="0"/>
          </a:p>
          <a:p>
            <a:pPr marL="228600" indent="-228600">
              <a:buFont typeface="+mj-lt"/>
              <a:buAutoNum type="arabicPeriod" startAt="7"/>
            </a:pPr>
            <a:r>
              <a:rPr lang="en-US" sz="2400" dirty="0" smtClean="0"/>
              <a:t>If </a:t>
            </a:r>
            <a:r>
              <a:rPr lang="en-US" sz="2400" dirty="0"/>
              <a:t>conditions can be made safe with the help of a second ESI, make a note, and notify your </a:t>
            </a:r>
            <a:r>
              <a:rPr lang="en-US" sz="2400" dirty="0" smtClean="0"/>
              <a:t>supervisor</a:t>
            </a:r>
            <a:endParaRPr lang="en-US" sz="2400" dirty="0"/>
          </a:p>
          <a:p>
            <a:pPr marL="228600" indent="-228600">
              <a:buFont typeface="+mj-lt"/>
              <a:buAutoNum type="arabicPeriod" startAt="7"/>
            </a:pPr>
            <a:r>
              <a:rPr lang="en-US" sz="2400" dirty="0"/>
              <a:t>When conditions are safe, enter the </a:t>
            </a:r>
            <a:r>
              <a:rPr lang="en-US" sz="2400" dirty="0" smtClean="0"/>
              <a:t>yard</a:t>
            </a:r>
            <a:endParaRPr lang="en-US" sz="2400" b="0" u="none" dirty="0"/>
          </a:p>
        </p:txBody>
      </p:sp>
      <p:sp>
        <p:nvSpPr>
          <p:cNvPr id="4" name="Slide Number Placeholder 3"/>
          <p:cNvSpPr>
            <a:spLocks noGrp="1"/>
          </p:cNvSpPr>
          <p:nvPr>
            <p:ph type="sldNum" sz="quarter" idx="10"/>
          </p:nvPr>
        </p:nvSpPr>
        <p:spPr/>
        <p:txBody>
          <a:bodyPr/>
          <a:lstStyle/>
          <a:p>
            <a:fld id="{4E093B74-D561-4EE2-A724-E485BD1310EF}" type="slidenum">
              <a:rPr lang="en-US" smtClean="0"/>
              <a:t>15</a:t>
            </a:fld>
            <a:endParaRPr lang="en-US"/>
          </a:p>
        </p:txBody>
      </p:sp>
    </p:spTree>
    <p:extLst>
      <p:ext uri="{BB962C8B-B14F-4D97-AF65-F5344CB8AC3E}">
        <p14:creationId xmlns:p14="http://schemas.microsoft.com/office/powerpoint/2010/main" val="21655152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02225" y="355600"/>
            <a:ext cx="11991975" cy="6746875"/>
          </a:xfrm>
        </p:spPr>
      </p:sp>
      <p:sp>
        <p:nvSpPr>
          <p:cNvPr id="4" name="Slide Number Placeholder 3"/>
          <p:cNvSpPr>
            <a:spLocks noGrp="1"/>
          </p:cNvSpPr>
          <p:nvPr>
            <p:ph type="sldNum" sz="quarter" idx="10"/>
          </p:nvPr>
        </p:nvSpPr>
        <p:spPr/>
        <p:txBody>
          <a:bodyPr/>
          <a:lstStyle/>
          <a:p>
            <a:fld id="{4E093B74-D561-4EE2-A724-E485BD1310EF}" type="slidenum">
              <a:rPr lang="en-US" smtClean="0"/>
              <a:t>16</a:t>
            </a:fld>
            <a:endParaRPr lang="en-US"/>
          </a:p>
        </p:txBody>
      </p:sp>
      <p:sp>
        <p:nvSpPr>
          <p:cNvPr id="5" name="Notes Placeholder 1"/>
          <p:cNvSpPr>
            <a:spLocks noGrp="1"/>
          </p:cNvSpPr>
          <p:nvPr>
            <p:ph type="body" sz="quarter" idx="3"/>
          </p:nvPr>
        </p:nvSpPr>
        <p:spPr>
          <a:xfrm>
            <a:off x="228918" y="7457243"/>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entry guidelines</a:t>
            </a:r>
            <a:endParaRPr lang="en-US" dirty="0" smtClean="0">
              <a:cs typeface="Calibri"/>
            </a:endParaRPr>
          </a:p>
          <a:p>
            <a:r>
              <a:rPr lang="en-US" b="1" dirty="0" smtClean="0"/>
              <a:t>Delivery:</a:t>
            </a:r>
            <a:r>
              <a:rPr lang="en-US" dirty="0" smtClean="0"/>
              <a:t> </a:t>
            </a:r>
            <a:endParaRPr lang="en-US" b="0" u="none" dirty="0" smtClean="0"/>
          </a:p>
          <a:p>
            <a:pPr marL="171450" indent="-171450">
              <a:buFont typeface="Arial" panose="020B0604020202020204" pitchFamily="34" charset="0"/>
              <a:buChar char="•"/>
            </a:pPr>
            <a:r>
              <a:rPr lang="en-US" dirty="0" smtClean="0"/>
              <a:t>SCE </a:t>
            </a:r>
            <a:r>
              <a:rPr lang="en-US" dirty="0"/>
              <a:t>employees have the right to access SCE equipment for maintenance and inspection </a:t>
            </a:r>
            <a:r>
              <a:rPr lang="en-US" dirty="0" smtClean="0"/>
              <a:t>purposes</a:t>
            </a:r>
            <a:endParaRPr lang="en-US" dirty="0"/>
          </a:p>
          <a:p>
            <a:pPr marL="171450" indent="-171450">
              <a:buFont typeface="Arial" panose="020B0604020202020204" pitchFamily="34" charset="0"/>
              <a:buChar char="•"/>
            </a:pPr>
            <a:r>
              <a:rPr lang="en-US" dirty="0"/>
              <a:t>After access is granted, the ESI should try to access through a yard gate, garage, or other access </a:t>
            </a:r>
            <a:r>
              <a:rPr lang="en-US" dirty="0" smtClean="0"/>
              <a:t>point</a:t>
            </a:r>
            <a:endParaRPr lang="en-US" dirty="0"/>
          </a:p>
          <a:p>
            <a:pPr marL="628650" lvl="1" indent="-171450">
              <a:buFont typeface="Arial" panose="020B0604020202020204" pitchFamily="34" charset="0"/>
              <a:buChar char="•"/>
            </a:pPr>
            <a:r>
              <a:rPr lang="en-US" dirty="0"/>
              <a:t>Do </a:t>
            </a:r>
            <a:r>
              <a:rPr lang="en-US" b="1" dirty="0"/>
              <a:t>not</a:t>
            </a:r>
            <a:r>
              <a:rPr lang="en-US" dirty="0"/>
              <a:t> walk through a residence unless that is the only access to the </a:t>
            </a:r>
            <a:r>
              <a:rPr lang="en-US" dirty="0" smtClean="0"/>
              <a:t>structure</a:t>
            </a:r>
            <a:endParaRPr lang="en-US" dirty="0"/>
          </a:p>
          <a:p>
            <a:pPr marL="628650" lvl="1" indent="-171450">
              <a:buFont typeface="Arial" panose="020B0604020202020204" pitchFamily="34" charset="0"/>
              <a:buChar char="•"/>
            </a:pPr>
            <a:r>
              <a:rPr lang="en-US" dirty="0"/>
              <a:t>Do </a:t>
            </a:r>
            <a:r>
              <a:rPr lang="en-US" b="1" dirty="0"/>
              <a:t>not</a:t>
            </a:r>
            <a:r>
              <a:rPr lang="en-US" dirty="0"/>
              <a:t> use ladders to gain </a:t>
            </a:r>
            <a:r>
              <a:rPr lang="en-US" dirty="0" smtClean="0"/>
              <a:t>access</a:t>
            </a:r>
            <a:endParaRPr lang="en-US" dirty="0"/>
          </a:p>
          <a:p>
            <a:pPr marL="171450" indent="-171450">
              <a:buFont typeface="Arial" panose="020B0604020202020204" pitchFamily="34" charset="0"/>
              <a:buChar char="•"/>
            </a:pPr>
            <a:r>
              <a:rPr lang="en-US" dirty="0"/>
              <a:t>Consider the following and use extra caution when entering and exiting private property:</a:t>
            </a:r>
          </a:p>
          <a:p>
            <a:pPr marL="628650" lvl="1" indent="-171450">
              <a:buFont typeface="Arial" panose="020B0604020202020204" pitchFamily="34" charset="0"/>
              <a:buChar char="•"/>
            </a:pPr>
            <a:r>
              <a:rPr lang="en-US" dirty="0"/>
              <a:t>Only enter the yard after determining if it is safe to do </a:t>
            </a:r>
            <a:r>
              <a:rPr lang="en-US" dirty="0" smtClean="0"/>
              <a:t>so</a:t>
            </a:r>
            <a:endParaRPr lang="en-US" dirty="0"/>
          </a:p>
          <a:p>
            <a:pPr marL="628650" lvl="1" indent="-171450">
              <a:buFont typeface="Arial" panose="020B0604020202020204" pitchFamily="34" charset="0"/>
              <a:buChar char="•"/>
            </a:pPr>
            <a:r>
              <a:rPr lang="en-US" dirty="0"/>
              <a:t>Take needed safety equipment into the </a:t>
            </a:r>
            <a:r>
              <a:rPr lang="en-US" dirty="0" smtClean="0"/>
              <a:t>yard</a:t>
            </a:r>
            <a:endParaRPr lang="en-US" dirty="0"/>
          </a:p>
          <a:p>
            <a:pPr marL="628650" lvl="1" indent="-171450" algn="just">
              <a:buFont typeface="Arial" panose="020B0604020202020204" pitchFamily="34" charset="0"/>
              <a:buChar char="•"/>
            </a:pPr>
            <a:r>
              <a:rPr lang="en-US" dirty="0"/>
              <a:t>Evaluate the path to the </a:t>
            </a:r>
            <a:r>
              <a:rPr lang="en-US" dirty="0" smtClean="0"/>
              <a:t>pole</a:t>
            </a:r>
            <a:endParaRPr lang="en-US" dirty="0"/>
          </a:p>
          <a:p>
            <a:pPr marL="628650" lvl="1" indent="-171450" algn="just">
              <a:buFont typeface="Arial" panose="020B0604020202020204" pitchFamily="34" charset="0"/>
              <a:buChar char="•"/>
            </a:pPr>
            <a:r>
              <a:rPr lang="en-US" dirty="0"/>
              <a:t>Move items when necessary to gain </a:t>
            </a:r>
            <a:r>
              <a:rPr lang="en-US" dirty="0" smtClean="0"/>
              <a:t>access</a:t>
            </a:r>
            <a:endParaRPr lang="en-US" dirty="0"/>
          </a:p>
          <a:p>
            <a:pPr marL="628650" lvl="1" indent="-171450" algn="just">
              <a:buFont typeface="Arial" panose="020B0604020202020204" pitchFamily="34" charset="0"/>
              <a:buChar char="•"/>
            </a:pPr>
            <a:r>
              <a:rPr lang="en-US" dirty="0"/>
              <a:t>Go directly to the pole and move around the yard to view all SCE equipment as </a:t>
            </a:r>
            <a:r>
              <a:rPr lang="en-US" dirty="0" smtClean="0"/>
              <a:t>required</a:t>
            </a:r>
            <a:endParaRPr lang="en-US" dirty="0"/>
          </a:p>
        </p:txBody>
      </p:sp>
      <p:sp>
        <p:nvSpPr>
          <p:cNvPr id="6" name="TextBox 5"/>
          <p:cNvSpPr txBox="1"/>
          <p:nvPr/>
        </p:nvSpPr>
        <p:spPr>
          <a:xfrm>
            <a:off x="1733233"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95604865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41938" y="355600"/>
            <a:ext cx="12547601" cy="7058025"/>
          </a:xfrm>
        </p:spPr>
      </p:sp>
      <p:sp>
        <p:nvSpPr>
          <p:cNvPr id="4" name="Slide Number Placeholder 3"/>
          <p:cNvSpPr>
            <a:spLocks noGrp="1"/>
          </p:cNvSpPr>
          <p:nvPr>
            <p:ph type="sldNum" sz="quarter" idx="10"/>
          </p:nvPr>
        </p:nvSpPr>
        <p:spPr/>
        <p:txBody>
          <a:bodyPr/>
          <a:lstStyle/>
          <a:p>
            <a:fld id="{4E093B74-D561-4EE2-A724-E485BD1310EF}" type="slidenum">
              <a:rPr lang="en-US" smtClean="0"/>
              <a:t>17</a:t>
            </a:fld>
            <a:endParaRPr lang="en-US"/>
          </a:p>
        </p:txBody>
      </p:sp>
      <p:sp>
        <p:nvSpPr>
          <p:cNvPr id="5" name="Notes Placeholder 1"/>
          <p:cNvSpPr>
            <a:spLocks noGrp="1"/>
          </p:cNvSpPr>
          <p:nvPr>
            <p:ph type="body" sz="quarter" idx="3"/>
          </p:nvPr>
        </p:nvSpPr>
        <p:spPr>
          <a:xfrm>
            <a:off x="349081" y="7506792"/>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entry guidelines</a:t>
            </a:r>
            <a:endParaRPr lang="en-US" dirty="0" smtClean="0">
              <a:cs typeface="Calibri"/>
            </a:endParaRPr>
          </a:p>
          <a:p>
            <a:r>
              <a:rPr lang="en-US" b="1" dirty="0" smtClean="0"/>
              <a:t>Delivery:</a:t>
            </a:r>
            <a:r>
              <a:rPr lang="en-US" dirty="0" smtClean="0"/>
              <a:t> Be </a:t>
            </a:r>
            <a:r>
              <a:rPr lang="en-US" dirty="0"/>
              <a:t>careful </a:t>
            </a:r>
            <a:r>
              <a:rPr lang="en-US" b="1" dirty="0"/>
              <a:t>not</a:t>
            </a:r>
            <a:r>
              <a:rPr lang="en-US" dirty="0"/>
              <a:t> to:</a:t>
            </a:r>
          </a:p>
          <a:p>
            <a:pPr marL="171450" lvl="0" indent="-171450">
              <a:buFont typeface="Arial" panose="020B0604020202020204" pitchFamily="34" charset="0"/>
              <a:buChar char="•"/>
            </a:pPr>
            <a:r>
              <a:rPr lang="en-US" dirty="0"/>
              <a:t>Bump into equipment or materials on customer’s property </a:t>
            </a:r>
          </a:p>
          <a:p>
            <a:pPr marL="171450" lvl="0" indent="-171450">
              <a:buFont typeface="Arial" panose="020B0604020202020204" pitchFamily="34" charset="0"/>
              <a:buChar char="•"/>
            </a:pPr>
            <a:r>
              <a:rPr lang="en-US" dirty="0"/>
              <a:t>Make contact with machinery on private property </a:t>
            </a:r>
          </a:p>
          <a:p>
            <a:pPr marL="171450" lvl="0" indent="-171450">
              <a:buFont typeface="Arial" panose="020B0604020202020204" pitchFamily="34" charset="0"/>
              <a:buChar char="•"/>
            </a:pPr>
            <a:r>
              <a:rPr lang="en-US" dirty="0"/>
              <a:t>Track debris in and out of the area</a:t>
            </a:r>
          </a:p>
          <a:p>
            <a:pPr marL="171450" lvl="0" indent="-171450">
              <a:buFont typeface="Arial" panose="020B0604020202020204" pitchFamily="34" charset="0"/>
              <a:buChar char="•"/>
            </a:pPr>
            <a:r>
              <a:rPr lang="en-US" dirty="0"/>
              <a:t>Drop or leave items behind or in the pathway</a:t>
            </a:r>
          </a:p>
          <a:p>
            <a:pPr marL="171450" lvl="0" indent="-171450">
              <a:buFont typeface="Arial" panose="020B0604020202020204" pitchFamily="34" charset="0"/>
              <a:buChar char="•"/>
            </a:pPr>
            <a:r>
              <a:rPr lang="en-US" dirty="0"/>
              <a:t>Linger</a:t>
            </a:r>
          </a:p>
        </p:txBody>
      </p:sp>
      <p:sp>
        <p:nvSpPr>
          <p:cNvPr id="6" name="TextBox 5"/>
          <p:cNvSpPr txBox="1"/>
          <p:nvPr/>
        </p:nvSpPr>
        <p:spPr>
          <a:xfrm>
            <a:off x="1853395" y="1647531"/>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11669771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41938" y="355600"/>
            <a:ext cx="12623801" cy="7100888"/>
          </a:xfrm>
        </p:spPr>
      </p:sp>
      <p:sp>
        <p:nvSpPr>
          <p:cNvPr id="4" name="Slide Number Placeholder 3"/>
          <p:cNvSpPr>
            <a:spLocks noGrp="1"/>
          </p:cNvSpPr>
          <p:nvPr>
            <p:ph type="sldNum" sz="quarter" idx="10"/>
          </p:nvPr>
        </p:nvSpPr>
        <p:spPr/>
        <p:txBody>
          <a:bodyPr/>
          <a:lstStyle/>
          <a:p>
            <a:fld id="{4E093B74-D561-4EE2-A724-E485BD1310EF}" type="slidenum">
              <a:rPr lang="en-US" smtClean="0"/>
              <a:t>18</a:t>
            </a:fld>
            <a:endParaRPr lang="en-US"/>
          </a:p>
        </p:txBody>
      </p:sp>
      <p:sp>
        <p:nvSpPr>
          <p:cNvPr id="5" name="Notes Placeholder 1"/>
          <p:cNvSpPr>
            <a:spLocks noGrp="1"/>
          </p:cNvSpPr>
          <p:nvPr>
            <p:ph type="body" sz="quarter" idx="3"/>
          </p:nvPr>
        </p:nvSpPr>
        <p:spPr>
          <a:xfrm>
            <a:off x="224354" y="7989903"/>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access</a:t>
            </a:r>
            <a:endParaRPr lang="en-US" dirty="0" smtClean="0">
              <a:cs typeface="Calibri"/>
            </a:endParaRPr>
          </a:p>
          <a:p>
            <a:r>
              <a:rPr lang="en-US" b="1" dirty="0" smtClean="0"/>
              <a:t>Delivery:</a:t>
            </a:r>
            <a:r>
              <a:rPr lang="en-US" dirty="0" smtClean="0"/>
              <a:t> </a:t>
            </a:r>
            <a:endParaRPr lang="en-US" b="0" u="none" dirty="0" smtClean="0"/>
          </a:p>
          <a:p>
            <a:pPr marL="171450" indent="-171450">
              <a:buFont typeface="Arial" panose="020B0604020202020204" pitchFamily="34" charset="0"/>
              <a:buChar char="•"/>
            </a:pPr>
            <a:r>
              <a:rPr lang="en-US" dirty="0" smtClean="0"/>
              <a:t>There </a:t>
            </a:r>
            <a:r>
              <a:rPr lang="en-US" dirty="0"/>
              <a:t>are two types of access exceptions.</a:t>
            </a:r>
            <a:r>
              <a:rPr lang="en-US" baseline="0" dirty="0"/>
              <a:t>  The first of which is entry access.</a:t>
            </a:r>
            <a:endParaRPr lang="en-US" dirty="0"/>
          </a:p>
          <a:p>
            <a:pPr marL="685800" lvl="1" indent="-228600">
              <a:buFont typeface="Arial" panose="020B0604020202020204" pitchFamily="34" charset="0"/>
              <a:buChar char="•"/>
            </a:pPr>
            <a:r>
              <a:rPr lang="en-US" b="1" dirty="0"/>
              <a:t>Entry Access </a:t>
            </a:r>
            <a:r>
              <a:rPr lang="en-US" b="0" dirty="0"/>
              <a:t>– refers to whether or not the inspector can gain entry into the yard.  </a:t>
            </a:r>
            <a:r>
              <a:rPr lang="en-US" dirty="0"/>
              <a:t>If the limitation is access, inspect the pole, enter “Limited Inspection,” and select “Access” as the reason.  Also, enter comments and a picture to describe the access limitation.  </a:t>
            </a:r>
          </a:p>
          <a:p>
            <a:pPr marL="171450" marR="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If the ESI does not have adequate access to view and determine the safety and reliability of Edison equipment, enter a note that they were unable to gain access and will return to gain access when the customer is </a:t>
            </a:r>
            <a:r>
              <a:rPr lang="en-US" dirty="0" smtClean="0"/>
              <a:t>home</a:t>
            </a:r>
            <a:endParaRPr lang="en-US" dirty="0"/>
          </a:p>
          <a:p>
            <a:pPr marL="171450" indent="-171450">
              <a:buFont typeface="Arial" panose="020B0604020202020204" pitchFamily="34" charset="0"/>
              <a:buChar char="•"/>
            </a:pPr>
            <a:r>
              <a:rPr lang="en-US" dirty="0"/>
              <a:t>When possible, make a second entry attempt to inspect the pole at either the beginning or end of the </a:t>
            </a:r>
            <a:r>
              <a:rPr lang="en-US" dirty="0" smtClean="0"/>
              <a:t>day</a:t>
            </a:r>
            <a:endParaRPr lang="en-US" dirty="0"/>
          </a:p>
          <a:p>
            <a:pPr marL="171450" indent="-171450">
              <a:buFont typeface="Arial" panose="020B0604020202020204" pitchFamily="34" charset="0"/>
              <a:buChar char="•"/>
            </a:pPr>
            <a:r>
              <a:rPr lang="en-US" dirty="0"/>
              <a:t>If no access is obtained on the second attempt, hang another door hanger and enter this action in the field </a:t>
            </a:r>
            <a:r>
              <a:rPr lang="en-US" dirty="0" smtClean="0"/>
              <a:t>tool</a:t>
            </a:r>
            <a:endParaRPr lang="en-US" dirty="0"/>
          </a:p>
          <a:p>
            <a:pPr marL="171450" indent="-171450">
              <a:buFont typeface="Arial" panose="020B0604020202020204" pitchFamily="34" charset="0"/>
              <a:buChar char="•"/>
            </a:pPr>
            <a:r>
              <a:rPr lang="en-US" dirty="0"/>
              <a:t>After the second attempt is unsuccessful, and before the work order is closed, create a “No Access” </a:t>
            </a:r>
            <a:r>
              <a:rPr lang="en-US" dirty="0" smtClean="0"/>
              <a:t>exception</a:t>
            </a:r>
            <a:endParaRPr lang="en-US" b="1" u="sng" dirty="0"/>
          </a:p>
        </p:txBody>
      </p:sp>
      <p:sp>
        <p:nvSpPr>
          <p:cNvPr id="6" name="TextBox 5"/>
          <p:cNvSpPr txBox="1"/>
          <p:nvPr/>
        </p:nvSpPr>
        <p:spPr>
          <a:xfrm>
            <a:off x="1831340" y="2180191"/>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9853830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02225" y="355600"/>
            <a:ext cx="11991975" cy="6746875"/>
          </a:xfrm>
        </p:spPr>
      </p:sp>
      <p:sp>
        <p:nvSpPr>
          <p:cNvPr id="4" name="Slide Number Placeholder 3"/>
          <p:cNvSpPr>
            <a:spLocks noGrp="1"/>
          </p:cNvSpPr>
          <p:nvPr>
            <p:ph type="sldNum" sz="quarter" idx="10"/>
          </p:nvPr>
        </p:nvSpPr>
        <p:spPr/>
        <p:txBody>
          <a:bodyPr/>
          <a:lstStyle/>
          <a:p>
            <a:fld id="{4E093B74-D561-4EE2-A724-E485BD1310EF}" type="slidenum">
              <a:rPr lang="en-US" smtClean="0"/>
              <a:t>19</a:t>
            </a:fld>
            <a:endParaRPr lang="en-US"/>
          </a:p>
        </p:txBody>
      </p:sp>
      <p:sp>
        <p:nvSpPr>
          <p:cNvPr id="5" name="Notes Placeholder 1"/>
          <p:cNvSpPr>
            <a:spLocks noGrp="1"/>
          </p:cNvSpPr>
          <p:nvPr>
            <p:ph type="body" sz="quarter" idx="3"/>
          </p:nvPr>
        </p:nvSpPr>
        <p:spPr>
          <a:xfrm>
            <a:off x="228918" y="7457243"/>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access</a:t>
            </a:r>
            <a:endParaRPr lang="en-US" dirty="0" smtClean="0">
              <a:cs typeface="Calibri"/>
            </a:endParaRPr>
          </a:p>
          <a:p>
            <a:r>
              <a:rPr lang="en-US" b="1" dirty="0" smtClean="0"/>
              <a:t>Delivery:</a:t>
            </a:r>
            <a:r>
              <a:rPr lang="en-US" dirty="0" smtClean="0"/>
              <a:t> </a:t>
            </a:r>
            <a:endParaRPr lang="en-US" b="0" u="none" dirty="0"/>
          </a:p>
          <a:p>
            <a:pPr marL="171450" indent="-171450">
              <a:buFont typeface="Arial" panose="020B0604020202020204" pitchFamily="34" charset="0"/>
              <a:buChar char="•"/>
            </a:pPr>
            <a:r>
              <a:rPr lang="en-US" dirty="0"/>
              <a:t>The second</a:t>
            </a:r>
            <a:r>
              <a:rPr lang="en-US" baseline="0" dirty="0"/>
              <a:t> type of access exception is obstruction access:</a:t>
            </a:r>
            <a:r>
              <a:rPr lang="en-US" dirty="0"/>
              <a:t> </a:t>
            </a:r>
          </a:p>
          <a:p>
            <a:pPr marL="630936" lvl="1" indent="-173736">
              <a:buFont typeface="Arial" panose="020B0604020202020204" pitchFamily="34" charset="0"/>
              <a:buChar char="•"/>
            </a:pPr>
            <a:r>
              <a:rPr lang="en-US" b="1" dirty="0"/>
              <a:t>Obstruction Access </a:t>
            </a:r>
            <a:r>
              <a:rPr lang="en-US" b="0" dirty="0"/>
              <a:t>–</a:t>
            </a:r>
            <a:r>
              <a:rPr lang="en-US" b="1" dirty="0"/>
              <a:t> </a:t>
            </a:r>
            <a:r>
              <a:rPr lang="en-US" dirty="0"/>
              <a:t>refers to whether or not the path to the structure or the structure itself is obstructed.  The structure may be inaccessible if it is obstructed by vegetation or objects.</a:t>
            </a:r>
            <a:r>
              <a:rPr lang="en-US" baseline="0" dirty="0"/>
              <a:t>  </a:t>
            </a:r>
            <a:r>
              <a:rPr lang="en-US" dirty="0"/>
              <a:t>If the limitation is obstruction, inspect the pole, enter “Limited Inspection,” and select “Obstruction” as the reason.  Also, enter comments and a picture to describe the access limitation. </a:t>
            </a:r>
          </a:p>
          <a:p>
            <a:pPr marL="171450" indent="-171450">
              <a:buFont typeface="Arial" panose="020B0604020202020204" pitchFamily="34" charset="0"/>
              <a:buChar char="•"/>
            </a:pPr>
            <a:r>
              <a:rPr lang="en-US" dirty="0"/>
              <a:t>Determine if an obstruction can be safely moved.  If it is excessive, do not attempt the move. </a:t>
            </a:r>
          </a:p>
          <a:p>
            <a:pPr marL="171450" indent="-171450">
              <a:buFont typeface="Arial" panose="020B0604020202020204" pitchFamily="34" charset="0"/>
              <a:buChar char="•"/>
            </a:pPr>
            <a:r>
              <a:rPr lang="en-US" dirty="0"/>
              <a:t>Call for the assistance of another inspector.  For example, do</a:t>
            </a:r>
            <a:r>
              <a:rPr lang="en-US" baseline="0" dirty="0"/>
              <a:t> </a:t>
            </a:r>
            <a:r>
              <a:rPr lang="en-US" b="1" baseline="0" dirty="0"/>
              <a:t>no</a:t>
            </a:r>
            <a:r>
              <a:rPr lang="en-US" b="1" dirty="0"/>
              <a:t>t</a:t>
            </a:r>
            <a:r>
              <a:rPr lang="en-US" dirty="0"/>
              <a:t> </a:t>
            </a:r>
            <a:r>
              <a:rPr lang="en-US" dirty="0" smtClean="0"/>
              <a:t>move:</a:t>
            </a:r>
            <a:endParaRPr lang="en-US" dirty="0"/>
          </a:p>
          <a:p>
            <a:pPr marL="628650" lvl="1" indent="-171450">
              <a:buFont typeface="Arial" panose="020B0604020202020204" pitchFamily="34" charset="0"/>
              <a:buChar char="•"/>
            </a:pPr>
            <a:r>
              <a:rPr lang="en-US" dirty="0"/>
              <a:t>Large amount of debris</a:t>
            </a:r>
          </a:p>
          <a:p>
            <a:pPr marL="628650" lvl="1" indent="-171450">
              <a:buFont typeface="Arial" panose="020B0604020202020204" pitchFamily="34" charset="0"/>
              <a:buChar char="•"/>
            </a:pPr>
            <a:r>
              <a:rPr lang="en-US" dirty="0"/>
              <a:t>Piles of wood, boards, or other construction material</a:t>
            </a:r>
          </a:p>
          <a:p>
            <a:pPr marL="628650" lvl="1" indent="-171450">
              <a:buFont typeface="Arial" panose="020B0604020202020204" pitchFamily="34" charset="0"/>
              <a:buChar char="•"/>
            </a:pPr>
            <a:r>
              <a:rPr lang="en-US" dirty="0"/>
              <a:t>Excessive vegetation such as bushes, tall plants, and trees growing around the pole</a:t>
            </a:r>
          </a:p>
          <a:p>
            <a:pPr marL="628650" lvl="1" indent="-171450">
              <a:buFont typeface="Arial" panose="020B0604020202020204" pitchFamily="34" charset="0"/>
              <a:buChar char="•"/>
            </a:pPr>
            <a:r>
              <a:rPr lang="en-US" dirty="0"/>
              <a:t>Items permanently fixed to the pole such as fences, gates, and chained items</a:t>
            </a:r>
          </a:p>
          <a:p>
            <a:pPr marL="628650" lvl="1" indent="-171450">
              <a:buFont typeface="Arial" panose="020B0604020202020204" pitchFamily="34" charset="0"/>
              <a:buChar char="•"/>
            </a:pPr>
            <a:r>
              <a:rPr lang="en-US" dirty="0"/>
              <a:t>Heavy equipment such as boats, cars, trailers, etc.</a:t>
            </a:r>
          </a:p>
          <a:p>
            <a:pPr marL="628650" lvl="1" indent="-171450">
              <a:buFont typeface="Arial" panose="020B0604020202020204" pitchFamily="34" charset="0"/>
              <a:buChar char="•"/>
            </a:pPr>
            <a:r>
              <a:rPr lang="en-US" dirty="0"/>
              <a:t>Permanent irrigation such as PVC lines</a:t>
            </a:r>
          </a:p>
        </p:txBody>
      </p:sp>
      <p:sp>
        <p:nvSpPr>
          <p:cNvPr id="6" name="TextBox 5"/>
          <p:cNvSpPr txBox="1"/>
          <p:nvPr/>
        </p:nvSpPr>
        <p:spPr>
          <a:xfrm>
            <a:off x="1733233"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1397138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chemeClr val="tx1"/>
                </a:solidFill>
              </a:rPr>
              <a:t>Purpose</a:t>
            </a:r>
            <a:r>
              <a:rPr lang="en-US" b="1" dirty="0" smtClean="0"/>
              <a:t>: </a:t>
            </a:r>
            <a:r>
              <a:rPr lang="en-US" dirty="0" smtClean="0"/>
              <a:t>Introductions</a:t>
            </a:r>
            <a:endParaRPr lang="en-US" b="1" dirty="0" smtClean="0"/>
          </a:p>
          <a:p>
            <a:r>
              <a:rPr lang="en-US" b="1" dirty="0" smtClean="0"/>
              <a:t>Delivery:</a:t>
            </a:r>
            <a:endParaRPr lang="en-US" b="1" dirty="0" smtClean="0">
              <a:cs typeface="Calibri"/>
            </a:endParaRPr>
          </a:p>
          <a:p>
            <a:pPr marL="171450" indent="-171450">
              <a:buFont typeface="Arial" panose="020B0604020202020204" pitchFamily="34" charset="0"/>
              <a:buChar char="•"/>
            </a:pPr>
            <a:r>
              <a:rPr lang="en-US" dirty="0" smtClean="0"/>
              <a:t>Introduce yourself and ask the students to introduce themselves and their work location</a:t>
            </a:r>
            <a:endParaRPr lang="en-US" dirty="0" smtClean="0">
              <a:cs typeface="Calibri"/>
            </a:endParaRPr>
          </a:p>
          <a:p>
            <a:pPr marL="171450" indent="-171450">
              <a:buFont typeface="Arial" panose="020B0604020202020204" pitchFamily="34" charset="0"/>
              <a:buChar char="•"/>
            </a:pPr>
            <a:r>
              <a:rPr lang="en-US" dirty="0" smtClean="0"/>
              <a:t>NOTE: Slides 2-4 appear in all of the modules of this course in the event that multiple instructors teach and/or over multiple days.  Feel free to skip these slides as necessary.</a:t>
            </a:r>
            <a:endParaRPr lang="en-US" dirty="0" smtClean="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2</a:t>
            </a:fld>
            <a:endParaRPr lang="en-US"/>
          </a:p>
        </p:txBody>
      </p:sp>
    </p:spTree>
    <p:extLst>
      <p:ext uri="{BB962C8B-B14F-4D97-AF65-F5344CB8AC3E}">
        <p14:creationId xmlns:p14="http://schemas.microsoft.com/office/powerpoint/2010/main" val="26889091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4088" y="355600"/>
            <a:ext cx="11360151" cy="6391275"/>
          </a:xfrm>
        </p:spPr>
      </p:sp>
      <p:sp>
        <p:nvSpPr>
          <p:cNvPr id="4" name="Slide Number Placeholder 3"/>
          <p:cNvSpPr>
            <a:spLocks noGrp="1"/>
          </p:cNvSpPr>
          <p:nvPr>
            <p:ph type="sldNum" sz="quarter" idx="10"/>
          </p:nvPr>
        </p:nvSpPr>
        <p:spPr/>
        <p:txBody>
          <a:bodyPr/>
          <a:lstStyle/>
          <a:p>
            <a:fld id="{4E093B74-D561-4EE2-A724-E485BD1310EF}" type="slidenum">
              <a:rPr lang="en-US" smtClean="0"/>
              <a:t>20</a:t>
            </a:fld>
            <a:endParaRPr lang="en-US"/>
          </a:p>
        </p:txBody>
      </p:sp>
      <p:sp>
        <p:nvSpPr>
          <p:cNvPr id="5" name="Notes Placeholder 1"/>
          <p:cNvSpPr>
            <a:spLocks noGrp="1"/>
          </p:cNvSpPr>
          <p:nvPr>
            <p:ph type="body" sz="quarter" idx="3"/>
          </p:nvPr>
        </p:nvSpPr>
        <p:spPr>
          <a:xfrm>
            <a:off x="228918" y="7457243"/>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access</a:t>
            </a:r>
            <a:endParaRPr lang="en-US" dirty="0" smtClean="0">
              <a:cs typeface="Calibri"/>
            </a:endParaRPr>
          </a:p>
          <a:p>
            <a:r>
              <a:rPr lang="en-US" b="1" dirty="0" smtClean="0"/>
              <a:t>Delivery:</a:t>
            </a:r>
            <a:r>
              <a:rPr lang="en-US" dirty="0" smtClean="0"/>
              <a:t> </a:t>
            </a:r>
            <a:endParaRPr lang="en-US" b="0" u="none" dirty="0" smtClean="0"/>
          </a:p>
          <a:p>
            <a:pPr marL="171450" indent="-171450">
              <a:buFont typeface="Arial" panose="020B0604020202020204" pitchFamily="34" charset="0"/>
              <a:buChar char="•"/>
            </a:pPr>
            <a:r>
              <a:rPr lang="en-US" dirty="0" smtClean="0"/>
              <a:t>Non-vegetation </a:t>
            </a:r>
            <a:r>
              <a:rPr lang="en-US" dirty="0"/>
              <a:t>path obstructions that must be moved shall be moved into a safe </a:t>
            </a:r>
            <a:r>
              <a:rPr lang="en-US" dirty="0" smtClean="0"/>
              <a:t>location</a:t>
            </a:r>
            <a:endParaRPr lang="en-US" dirty="0"/>
          </a:p>
          <a:p>
            <a:pPr marL="171450" indent="-171450">
              <a:buFont typeface="Arial" panose="020B0604020202020204" pitchFamily="34" charset="0"/>
              <a:buChar char="•"/>
            </a:pPr>
            <a:r>
              <a:rPr lang="en-US" dirty="0"/>
              <a:t>For example:</a:t>
            </a:r>
          </a:p>
          <a:p>
            <a:pPr marL="628650" lvl="1" indent="-171450">
              <a:buFont typeface="Arial" panose="020B0604020202020204" pitchFamily="34" charset="0"/>
              <a:buChar char="•"/>
            </a:pPr>
            <a:r>
              <a:rPr lang="en-US" dirty="0"/>
              <a:t>If you move a bicycle, place it in a location where it will be safe for people and vehicles and will not fall over and cause damage to itself or another </a:t>
            </a:r>
            <a:r>
              <a:rPr lang="en-US" dirty="0" smtClean="0"/>
              <a:t>item</a:t>
            </a:r>
            <a:endParaRPr lang="en-US" dirty="0"/>
          </a:p>
          <a:p>
            <a:pPr marL="628650" lvl="1" indent="-171450">
              <a:buFont typeface="Arial" panose="020B0604020202020204" pitchFamily="34" charset="0"/>
              <a:buChar char="•"/>
            </a:pPr>
            <a:r>
              <a:rPr lang="en-US" dirty="0"/>
              <a:t>Return moved items to their original location unless it would cause an unsafe </a:t>
            </a:r>
            <a:r>
              <a:rPr lang="en-US" dirty="0" smtClean="0"/>
              <a:t>condition</a:t>
            </a:r>
            <a:endParaRPr lang="en-US" dirty="0"/>
          </a:p>
          <a:p>
            <a:pPr marL="171450" indent="-171450">
              <a:buFont typeface="Arial" panose="020B0604020202020204" pitchFamily="34" charset="0"/>
              <a:buChar char="•"/>
            </a:pPr>
            <a:r>
              <a:rPr lang="en-US" b="1" dirty="0"/>
              <a:t>CAUTION: </a:t>
            </a:r>
          </a:p>
          <a:p>
            <a:pPr marL="630936" lvl="1" indent="-173736">
              <a:buFont typeface="Arial" panose="020B0604020202020204" pitchFamily="34" charset="0"/>
              <a:buChar char="•"/>
            </a:pPr>
            <a:r>
              <a:rPr lang="en-US" dirty="0"/>
              <a:t>An ESI shall not lift more weight than they feel safe moving with a limitation not to exceed 50 </a:t>
            </a:r>
            <a:r>
              <a:rPr lang="en-US" dirty="0" smtClean="0"/>
              <a:t>pounds</a:t>
            </a:r>
            <a:endParaRPr lang="en-US" dirty="0"/>
          </a:p>
          <a:p>
            <a:pPr marL="630936" lvl="1" indent="-173736">
              <a:buFont typeface="Arial" panose="020B0604020202020204" pitchFamily="34" charset="0"/>
              <a:buChar char="•"/>
            </a:pPr>
            <a:r>
              <a:rPr lang="en-US" dirty="0"/>
              <a:t>Inspectors shall limit their effort to avoid using force that may cause strain or </a:t>
            </a:r>
            <a:r>
              <a:rPr lang="en-US" dirty="0" smtClean="0"/>
              <a:t>injury</a:t>
            </a:r>
            <a:endParaRPr lang="en-US" dirty="0"/>
          </a:p>
          <a:p>
            <a:pPr marL="630936" lvl="1" indent="-173736">
              <a:buFont typeface="Arial" panose="020B0604020202020204" pitchFamily="34" charset="0"/>
              <a:buChar char="•"/>
            </a:pPr>
            <a:r>
              <a:rPr lang="en-US" dirty="0"/>
              <a:t>You can move an object that is heavier than 50 </a:t>
            </a:r>
            <a:r>
              <a:rPr lang="en-US" dirty="0" smtClean="0"/>
              <a:t>pounds</a:t>
            </a:r>
            <a:r>
              <a:rPr lang="en-US" baseline="0" dirty="0" smtClean="0"/>
              <a:t> (e.g., </a:t>
            </a:r>
            <a:r>
              <a:rPr lang="en-US" dirty="0" smtClean="0"/>
              <a:t>rolling </a:t>
            </a:r>
            <a:r>
              <a:rPr lang="en-US" dirty="0"/>
              <a:t>a trash can, etc</a:t>
            </a:r>
            <a:r>
              <a:rPr lang="en-US" dirty="0" smtClean="0"/>
              <a:t>.)</a:t>
            </a:r>
            <a:endParaRPr lang="en-US" dirty="0"/>
          </a:p>
        </p:txBody>
      </p:sp>
      <p:sp>
        <p:nvSpPr>
          <p:cNvPr id="6" name="TextBox 5"/>
          <p:cNvSpPr txBox="1"/>
          <p:nvPr/>
        </p:nvSpPr>
        <p:spPr>
          <a:xfrm>
            <a:off x="1733233"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11324338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38750" y="355600"/>
            <a:ext cx="12309475" cy="6924675"/>
          </a:xfrm>
        </p:spPr>
      </p:sp>
      <p:sp>
        <p:nvSpPr>
          <p:cNvPr id="4" name="Slide Number Placeholder 3"/>
          <p:cNvSpPr>
            <a:spLocks noGrp="1"/>
          </p:cNvSpPr>
          <p:nvPr>
            <p:ph type="sldNum" sz="quarter" idx="10"/>
          </p:nvPr>
        </p:nvSpPr>
        <p:spPr/>
        <p:txBody>
          <a:bodyPr/>
          <a:lstStyle/>
          <a:p>
            <a:fld id="{4E093B74-D561-4EE2-A724-E485BD1310EF}" type="slidenum">
              <a:rPr lang="en-US" smtClean="0"/>
              <a:t>21</a:t>
            </a:fld>
            <a:endParaRPr lang="en-US"/>
          </a:p>
        </p:txBody>
      </p:sp>
      <p:sp>
        <p:nvSpPr>
          <p:cNvPr id="5" name="Notes Placeholder 1"/>
          <p:cNvSpPr>
            <a:spLocks noGrp="1"/>
          </p:cNvSpPr>
          <p:nvPr>
            <p:ph type="body" sz="quarter" idx="3"/>
          </p:nvPr>
        </p:nvSpPr>
        <p:spPr>
          <a:xfrm>
            <a:off x="323983" y="7457243"/>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access</a:t>
            </a:r>
            <a:endParaRPr lang="en-US" dirty="0" smtClean="0">
              <a:cs typeface="Calibri"/>
            </a:endParaRPr>
          </a:p>
          <a:p>
            <a:r>
              <a:rPr lang="en-US" b="1" dirty="0" smtClean="0"/>
              <a:t>Delivery:</a:t>
            </a:r>
            <a:r>
              <a:rPr lang="en-US" dirty="0" smtClean="0"/>
              <a:t> </a:t>
            </a:r>
            <a:endParaRPr lang="en-US" b="0" u="none" dirty="0" smtClean="0"/>
          </a:p>
          <a:p>
            <a:pPr marL="171450" indent="-171450">
              <a:buFont typeface="Arial" panose="020B0604020202020204" pitchFamily="34" charset="0"/>
              <a:buChar char="•"/>
            </a:pPr>
            <a:r>
              <a:rPr lang="en-US" dirty="0" smtClean="0"/>
              <a:t>Make </a:t>
            </a:r>
            <a:r>
              <a:rPr lang="en-US" dirty="0"/>
              <a:t>a reasonable effort to gain access to the pole and use sound judgment when accessing </a:t>
            </a:r>
            <a:r>
              <a:rPr lang="en-US" dirty="0" smtClean="0"/>
              <a:t>poles</a:t>
            </a:r>
            <a:endParaRPr lang="en-US" dirty="0"/>
          </a:p>
          <a:p>
            <a:pPr marL="628650" lvl="1" indent="-171450">
              <a:buFont typeface="Arial" panose="020B0604020202020204" pitchFamily="34" charset="0"/>
              <a:buChar char="•"/>
            </a:pPr>
            <a:r>
              <a:rPr lang="en-US" dirty="0"/>
              <a:t>When necessary, the ESI can walk in flower beds, step into ground-level brush, and move brush or small limbs (if possible) to get to the </a:t>
            </a:r>
            <a:r>
              <a:rPr lang="en-US" dirty="0" smtClean="0"/>
              <a:t>structure</a:t>
            </a:r>
            <a:endParaRPr lang="en-US" dirty="0"/>
          </a:p>
          <a:p>
            <a:pPr marL="628650" lvl="1" indent="-171450">
              <a:buFont typeface="Arial" panose="020B0604020202020204" pitchFamily="34" charset="0"/>
              <a:buChar char="•"/>
            </a:pPr>
            <a:r>
              <a:rPr lang="en-US" dirty="0"/>
              <a:t>ESIs shall not come in contact with thorny vegetation such as bougainvillea or rose bushes, and avoid poison ivy, oak, and </a:t>
            </a:r>
            <a:r>
              <a:rPr lang="en-US" dirty="0" smtClean="0"/>
              <a:t>sumac</a:t>
            </a:r>
            <a:endParaRPr lang="en-US" dirty="0"/>
          </a:p>
          <a:p>
            <a:pPr marL="171450" indent="-171450">
              <a:buFont typeface="Arial" panose="020B0604020202020204" pitchFamily="34" charset="0"/>
              <a:buChar char="•"/>
            </a:pPr>
            <a:r>
              <a:rPr lang="en-US" dirty="0"/>
              <a:t>Use good judgment when determining if they should access a pole.  For example:</a:t>
            </a:r>
          </a:p>
          <a:p>
            <a:pPr marL="628650" lvl="1" indent="-171450">
              <a:buFont typeface="Arial" panose="020B0604020202020204" pitchFamily="34" charset="0"/>
              <a:buChar char="•"/>
            </a:pPr>
            <a:r>
              <a:rPr lang="en-US" dirty="0"/>
              <a:t>If needed, use a stick to probe ground level bushes or shrubs to identify holes or other safety </a:t>
            </a:r>
            <a:r>
              <a:rPr lang="en-US" dirty="0" smtClean="0"/>
              <a:t>concerns</a:t>
            </a:r>
            <a:endParaRPr lang="en-US" dirty="0"/>
          </a:p>
          <a:p>
            <a:pPr marL="628650" lvl="1" indent="-171450">
              <a:buFont typeface="Arial" panose="020B0604020202020204" pitchFamily="34" charset="0"/>
              <a:buChar char="•"/>
            </a:pPr>
            <a:r>
              <a:rPr lang="en-US" dirty="0"/>
              <a:t>Use sound judgment when determining if it is safe to ascend a </a:t>
            </a:r>
            <a:r>
              <a:rPr lang="en-US" dirty="0" smtClean="0"/>
              <a:t>hill</a:t>
            </a:r>
            <a:endParaRPr lang="en-US" b="1" u="sng" dirty="0"/>
          </a:p>
          <a:p>
            <a:pPr marL="628650" lvl="1" indent="-171450">
              <a:buFont typeface="Arial" panose="020B0604020202020204" pitchFamily="34" charset="0"/>
              <a:buChar char="•"/>
            </a:pPr>
            <a:r>
              <a:rPr lang="en-US" dirty="0"/>
              <a:t>Generally, do not climb on anything other than </a:t>
            </a:r>
            <a:r>
              <a:rPr lang="en-US" dirty="0" smtClean="0"/>
              <a:t>hillsides</a:t>
            </a:r>
            <a:endParaRPr lang="en-US" dirty="0"/>
          </a:p>
          <a:p>
            <a:pPr marL="628650" lvl="1" indent="-171450">
              <a:buFont typeface="Arial" panose="020B0604020202020204" pitchFamily="34" charset="0"/>
              <a:buChar char="•"/>
            </a:pPr>
            <a:r>
              <a:rPr lang="en-US" dirty="0"/>
              <a:t>Do</a:t>
            </a:r>
            <a:r>
              <a:rPr lang="en-US" baseline="0" dirty="0"/>
              <a:t> </a:t>
            </a:r>
            <a:r>
              <a:rPr lang="en-US" dirty="0"/>
              <a:t>not step on anything without secure </a:t>
            </a:r>
            <a:r>
              <a:rPr lang="en-US" dirty="0" smtClean="0"/>
              <a:t>footing</a:t>
            </a:r>
            <a:endParaRPr lang="en-US" dirty="0"/>
          </a:p>
          <a:p>
            <a:pPr marL="628650" lvl="1" indent="-171450">
              <a:buFont typeface="Arial" panose="020B0604020202020204" pitchFamily="34" charset="0"/>
              <a:buChar char="•"/>
            </a:pPr>
            <a:r>
              <a:rPr lang="en-US" dirty="0"/>
              <a:t>The ESI may need to get assistance from another ESI to complete an </a:t>
            </a:r>
            <a:r>
              <a:rPr lang="en-US" dirty="0" smtClean="0"/>
              <a:t>inspection</a:t>
            </a:r>
            <a:endParaRPr lang="en-US" b="1" u="sng" dirty="0"/>
          </a:p>
        </p:txBody>
      </p:sp>
      <p:sp>
        <p:nvSpPr>
          <p:cNvPr id="6" name="TextBox 5"/>
          <p:cNvSpPr txBox="1"/>
          <p:nvPr/>
        </p:nvSpPr>
        <p:spPr>
          <a:xfrm>
            <a:off x="1828298"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49343218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33950" y="355600"/>
            <a:ext cx="11677650" cy="6569075"/>
          </a:xfrm>
        </p:spPr>
      </p:sp>
      <p:sp>
        <p:nvSpPr>
          <p:cNvPr id="4" name="Slide Number Placeholder 3"/>
          <p:cNvSpPr>
            <a:spLocks noGrp="1"/>
          </p:cNvSpPr>
          <p:nvPr>
            <p:ph type="sldNum" sz="quarter" idx="10"/>
          </p:nvPr>
        </p:nvSpPr>
        <p:spPr/>
        <p:txBody>
          <a:bodyPr/>
          <a:lstStyle/>
          <a:p>
            <a:fld id="{4E093B74-D561-4EE2-A724-E485BD1310EF}" type="slidenum">
              <a:rPr lang="en-US" smtClean="0"/>
              <a:t>22</a:t>
            </a:fld>
            <a:endParaRPr lang="en-US"/>
          </a:p>
        </p:txBody>
      </p:sp>
      <p:sp>
        <p:nvSpPr>
          <p:cNvPr id="5" name="Notes Placeholder 1"/>
          <p:cNvSpPr>
            <a:spLocks noGrp="1"/>
          </p:cNvSpPr>
          <p:nvPr>
            <p:ph type="body" sz="quarter" idx="3"/>
          </p:nvPr>
        </p:nvSpPr>
        <p:spPr>
          <a:xfrm>
            <a:off x="228918" y="7457243"/>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safe inspections</a:t>
            </a:r>
            <a:endParaRPr lang="en-US" dirty="0" smtClean="0">
              <a:cs typeface="Calibri"/>
            </a:endParaRPr>
          </a:p>
          <a:p>
            <a:r>
              <a:rPr lang="en-US" b="1" dirty="0" smtClean="0"/>
              <a:t>Delivery:</a:t>
            </a:r>
            <a:r>
              <a:rPr lang="en-US" dirty="0" smtClean="0"/>
              <a:t> </a:t>
            </a:r>
            <a:endParaRPr lang="en-US" b="0" u="none" dirty="0" smtClean="0"/>
          </a:p>
          <a:p>
            <a:pPr marL="171450" indent="-171450">
              <a:buFont typeface="Arial" panose="020B0604020202020204" pitchFamily="34" charset="0"/>
              <a:buChar char="•"/>
            </a:pPr>
            <a:r>
              <a:rPr lang="en-US" dirty="0" smtClean="0"/>
              <a:t>Complete </a:t>
            </a:r>
            <a:r>
              <a:rPr lang="en-US" dirty="0"/>
              <a:t>a detailed inspection and perform public repairs at that location when safe to do </a:t>
            </a:r>
            <a:r>
              <a:rPr lang="en-US" dirty="0" smtClean="0"/>
              <a:t>so</a:t>
            </a:r>
            <a:endParaRPr lang="en-US" dirty="0"/>
          </a:p>
          <a:p>
            <a:pPr marL="171450" indent="-171450">
              <a:buFont typeface="Arial" panose="020B0604020202020204" pitchFamily="34" charset="0"/>
              <a:buChar char="•"/>
            </a:pPr>
            <a:r>
              <a:rPr lang="en-US" dirty="0"/>
              <a:t>It is </a:t>
            </a:r>
            <a:r>
              <a:rPr lang="en-US" b="1" dirty="0"/>
              <a:t>not</a:t>
            </a:r>
            <a:r>
              <a:rPr lang="en-US" dirty="0"/>
              <a:t> acceptable to leave a condition that can be corrected and then create a notification to call out another crew to perform these </a:t>
            </a:r>
            <a:r>
              <a:rPr lang="en-US" dirty="0" smtClean="0"/>
              <a:t>functions</a:t>
            </a:r>
            <a:endParaRPr lang="en-US" dirty="0"/>
          </a:p>
          <a:p>
            <a:pPr marL="173736" indent="-171450">
              <a:buFont typeface="Arial" panose="020B0604020202020204" pitchFamily="34" charset="0"/>
              <a:buChar char="•"/>
            </a:pPr>
            <a:r>
              <a:rPr lang="en-US" b="1" dirty="0"/>
              <a:t>CAUTION</a:t>
            </a:r>
            <a:r>
              <a:rPr lang="en-US" dirty="0"/>
              <a:t>: At no time shall ESIs put themselves at potential risk of personal injury, equipment damage, or property </a:t>
            </a:r>
            <a:r>
              <a:rPr lang="en-US" dirty="0" smtClean="0"/>
              <a:t>damage</a:t>
            </a:r>
            <a:endParaRPr lang="en-US" dirty="0"/>
          </a:p>
        </p:txBody>
      </p:sp>
      <p:sp>
        <p:nvSpPr>
          <p:cNvPr id="6" name="TextBox 5"/>
          <p:cNvSpPr txBox="1"/>
          <p:nvPr/>
        </p:nvSpPr>
        <p:spPr>
          <a:xfrm>
            <a:off x="1733233"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2722669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38750" y="355600"/>
            <a:ext cx="12309475" cy="6924675"/>
          </a:xfrm>
        </p:spPr>
      </p:sp>
      <p:sp>
        <p:nvSpPr>
          <p:cNvPr id="4" name="Slide Number Placeholder 3"/>
          <p:cNvSpPr>
            <a:spLocks noGrp="1"/>
          </p:cNvSpPr>
          <p:nvPr>
            <p:ph type="sldNum" sz="quarter" idx="10"/>
          </p:nvPr>
        </p:nvSpPr>
        <p:spPr/>
        <p:txBody>
          <a:bodyPr/>
          <a:lstStyle/>
          <a:p>
            <a:fld id="{4E093B74-D561-4EE2-A724-E485BD1310EF}" type="slidenum">
              <a:rPr lang="en-US" smtClean="0"/>
              <a:t>23</a:t>
            </a:fld>
            <a:endParaRPr lang="en-US"/>
          </a:p>
        </p:txBody>
      </p:sp>
      <p:sp>
        <p:nvSpPr>
          <p:cNvPr id="5" name="Notes Placeholder 1"/>
          <p:cNvSpPr>
            <a:spLocks noGrp="1"/>
          </p:cNvSpPr>
          <p:nvPr>
            <p:ph type="body" sz="quarter" idx="3"/>
          </p:nvPr>
        </p:nvSpPr>
        <p:spPr>
          <a:xfrm>
            <a:off x="261620" y="7494405"/>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safe inspections</a:t>
            </a:r>
            <a:endParaRPr lang="en-US" dirty="0" smtClean="0">
              <a:cs typeface="Calibri"/>
            </a:endParaRPr>
          </a:p>
          <a:p>
            <a:r>
              <a:rPr lang="en-US" b="1" dirty="0" smtClean="0"/>
              <a:t>Delivery:</a:t>
            </a:r>
            <a:r>
              <a:rPr lang="en-US" dirty="0" smtClean="0"/>
              <a:t> For </a:t>
            </a:r>
            <a:r>
              <a:rPr lang="en-US" dirty="0"/>
              <a:t>Public Level Repairs:</a:t>
            </a:r>
          </a:p>
          <a:p>
            <a:pPr marL="171450" lvl="0" indent="-171450">
              <a:buFont typeface="Arial" panose="020B0604020202020204" pitchFamily="34" charset="0"/>
              <a:buChar char="•"/>
            </a:pPr>
            <a:r>
              <a:rPr lang="en-US" dirty="0"/>
              <a:t>Inspectors shall make a reasonable and safe effort to make public level repairs while at the </a:t>
            </a:r>
            <a:r>
              <a:rPr lang="en-US" dirty="0" smtClean="0"/>
              <a:t>pole</a:t>
            </a:r>
          </a:p>
          <a:p>
            <a:pPr marL="171450" lvl="0" indent="-171450">
              <a:buFont typeface="Arial" panose="020B0604020202020204" pitchFamily="34" charset="0"/>
              <a:buChar char="•"/>
            </a:pPr>
            <a:r>
              <a:rPr lang="en-US" dirty="0" smtClean="0"/>
              <a:t>When </a:t>
            </a:r>
            <a:r>
              <a:rPr lang="en-US" dirty="0"/>
              <a:t>necessary, an ESI should only trim enough vegetation so that he can make the </a:t>
            </a:r>
            <a:r>
              <a:rPr lang="en-US" dirty="0" smtClean="0"/>
              <a:t>repair</a:t>
            </a:r>
            <a:endParaRPr lang="en-US" dirty="0"/>
          </a:p>
          <a:p>
            <a:pPr marL="171450" lvl="0" indent="-171450">
              <a:buFont typeface="Arial" panose="020B0604020202020204" pitchFamily="34" charset="0"/>
              <a:buChar char="•"/>
            </a:pPr>
            <a:r>
              <a:rPr lang="en-US" dirty="0"/>
              <a:t>Do </a:t>
            </a:r>
            <a:r>
              <a:rPr lang="en-US" b="1" u="none" dirty="0"/>
              <a:t>not</a:t>
            </a:r>
            <a:r>
              <a:rPr lang="en-US" dirty="0"/>
              <a:t> remove very large amounts of </a:t>
            </a:r>
            <a:r>
              <a:rPr lang="en-US" dirty="0" smtClean="0"/>
              <a:t>vegetation (e.g., </a:t>
            </a:r>
            <a:r>
              <a:rPr lang="en-US" dirty="0"/>
              <a:t>if there is ivy on the pole, only remove enough ivy to make a proper </a:t>
            </a:r>
            <a:r>
              <a:rPr lang="en-US" dirty="0" smtClean="0"/>
              <a:t>repair)</a:t>
            </a:r>
            <a:endParaRPr lang="en-US" dirty="0"/>
          </a:p>
        </p:txBody>
      </p:sp>
      <p:sp>
        <p:nvSpPr>
          <p:cNvPr id="6" name="TextBox 5"/>
          <p:cNvSpPr txBox="1"/>
          <p:nvPr/>
        </p:nvSpPr>
        <p:spPr>
          <a:xfrm>
            <a:off x="1765935" y="1635144"/>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47580452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900613" y="533400"/>
            <a:ext cx="11676063" cy="6569075"/>
          </a:xfrm>
        </p:spPr>
      </p:sp>
      <p:sp>
        <p:nvSpPr>
          <p:cNvPr id="4" name="Slide Number Placeholder 3"/>
          <p:cNvSpPr>
            <a:spLocks noGrp="1"/>
          </p:cNvSpPr>
          <p:nvPr>
            <p:ph type="sldNum" sz="quarter" idx="10"/>
          </p:nvPr>
        </p:nvSpPr>
        <p:spPr/>
        <p:txBody>
          <a:bodyPr/>
          <a:lstStyle/>
          <a:p>
            <a:fld id="{4E093B74-D561-4EE2-A724-E485BD1310EF}" type="slidenum">
              <a:rPr lang="en-US" smtClean="0"/>
              <a:t>24</a:t>
            </a:fld>
            <a:endParaRPr lang="en-US"/>
          </a:p>
        </p:txBody>
      </p:sp>
      <p:sp>
        <p:nvSpPr>
          <p:cNvPr id="5" name="Notes Placeholder 1"/>
          <p:cNvSpPr>
            <a:spLocks noGrp="1"/>
          </p:cNvSpPr>
          <p:nvPr>
            <p:ph type="body" sz="quarter" idx="3"/>
          </p:nvPr>
        </p:nvSpPr>
        <p:spPr>
          <a:xfrm>
            <a:off x="228918" y="7457243"/>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exiting</a:t>
            </a:r>
            <a:endParaRPr lang="en-US" dirty="0" smtClean="0">
              <a:cs typeface="Calibri"/>
            </a:endParaRPr>
          </a:p>
          <a:p>
            <a:r>
              <a:rPr lang="en-US" b="1" dirty="0" smtClean="0"/>
              <a:t>Delivery:</a:t>
            </a:r>
            <a:r>
              <a:rPr lang="en-US" dirty="0" smtClean="0"/>
              <a:t> Be </a:t>
            </a:r>
            <a:r>
              <a:rPr lang="en-US" dirty="0"/>
              <a:t>sure to leave the property in the same condition as it was </a:t>
            </a:r>
            <a:r>
              <a:rPr lang="en-US" dirty="0" smtClean="0"/>
              <a:t>found</a:t>
            </a:r>
            <a:endParaRPr lang="en-US" dirty="0"/>
          </a:p>
          <a:p>
            <a:pPr marL="171450" lvl="0" indent="-171450">
              <a:buFont typeface="Arial" panose="020B0604020202020204" pitchFamily="34" charset="0"/>
              <a:buChar char="•"/>
            </a:pPr>
            <a:r>
              <a:rPr lang="en-US" dirty="0"/>
              <a:t>If maintenance is scheduled, attempt to inform the </a:t>
            </a:r>
            <a:r>
              <a:rPr lang="en-US" dirty="0" smtClean="0"/>
              <a:t>customer</a:t>
            </a:r>
            <a:endParaRPr lang="en-US" dirty="0"/>
          </a:p>
          <a:p>
            <a:pPr marL="171450" lvl="0" indent="-171450">
              <a:buFont typeface="Arial" panose="020B0604020202020204" pitchFamily="34" charset="0"/>
              <a:buChar char="•"/>
            </a:pPr>
            <a:r>
              <a:rPr lang="en-US" dirty="0"/>
              <a:t>Place trimmed vegetation in a container (trash bag) and remove it from the </a:t>
            </a:r>
            <a:r>
              <a:rPr lang="en-US" dirty="0" smtClean="0"/>
              <a:t>yard</a:t>
            </a:r>
            <a:endParaRPr lang="en-US" dirty="0"/>
          </a:p>
          <a:p>
            <a:pPr marL="171450" lvl="0" indent="-171450">
              <a:buFont typeface="Arial" panose="020B0604020202020204" pitchFamily="34" charset="0"/>
              <a:buChar char="•"/>
            </a:pPr>
            <a:r>
              <a:rPr lang="en-US" dirty="0"/>
              <a:t>Remove all </a:t>
            </a:r>
            <a:r>
              <a:rPr lang="en-US" dirty="0" smtClean="0"/>
              <a:t>tools</a:t>
            </a:r>
            <a:endParaRPr lang="en-US" dirty="0"/>
          </a:p>
          <a:p>
            <a:pPr marL="171450" lvl="0" indent="-171450">
              <a:buFont typeface="Arial" panose="020B0604020202020204" pitchFamily="34" charset="0"/>
              <a:buChar char="•"/>
            </a:pPr>
            <a:r>
              <a:rPr lang="en-US" dirty="0"/>
              <a:t>Restore access as found; close gates and </a:t>
            </a:r>
            <a:r>
              <a:rPr lang="en-US" dirty="0" smtClean="0"/>
              <a:t>doors</a:t>
            </a:r>
            <a:endParaRPr lang="en-US" b="0" u="none" dirty="0"/>
          </a:p>
        </p:txBody>
      </p:sp>
      <p:sp>
        <p:nvSpPr>
          <p:cNvPr id="6" name="TextBox 5"/>
          <p:cNvSpPr txBox="1"/>
          <p:nvPr/>
        </p:nvSpPr>
        <p:spPr>
          <a:xfrm>
            <a:off x="1733233"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408729609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205413" y="355600"/>
            <a:ext cx="12307888" cy="6924675"/>
          </a:xfrm>
        </p:spPr>
      </p:sp>
      <p:sp>
        <p:nvSpPr>
          <p:cNvPr id="4" name="Slide Number Placeholder 3"/>
          <p:cNvSpPr>
            <a:spLocks noGrp="1"/>
          </p:cNvSpPr>
          <p:nvPr>
            <p:ph type="sldNum" sz="quarter" idx="10"/>
          </p:nvPr>
        </p:nvSpPr>
        <p:spPr/>
        <p:txBody>
          <a:bodyPr/>
          <a:lstStyle/>
          <a:p>
            <a:fld id="{4E093B74-D561-4EE2-A724-E485BD1310EF}" type="slidenum">
              <a:rPr lang="en-US" smtClean="0"/>
              <a:t>25</a:t>
            </a:fld>
            <a:endParaRPr lang="en-US"/>
          </a:p>
        </p:txBody>
      </p:sp>
      <p:sp>
        <p:nvSpPr>
          <p:cNvPr id="5" name="Notes Placeholder 1"/>
          <p:cNvSpPr>
            <a:spLocks noGrp="1"/>
          </p:cNvSpPr>
          <p:nvPr>
            <p:ph type="body" sz="quarter" idx="3"/>
          </p:nvPr>
        </p:nvSpPr>
        <p:spPr>
          <a:xfrm>
            <a:off x="327025" y="7469629"/>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regarding notifications</a:t>
            </a:r>
            <a:endParaRPr lang="en-US" dirty="0" smtClean="0">
              <a:cs typeface="Calibri"/>
            </a:endParaRPr>
          </a:p>
          <a:p>
            <a:r>
              <a:rPr lang="en-US" b="1" dirty="0" smtClean="0"/>
              <a:t>Delivery:</a:t>
            </a:r>
            <a:r>
              <a:rPr lang="en-US" dirty="0" smtClean="0"/>
              <a:t> </a:t>
            </a:r>
            <a:endParaRPr lang="en-US" b="0" u="none" dirty="0" smtClean="0"/>
          </a:p>
          <a:p>
            <a:pPr marL="171450" indent="-171450">
              <a:buFont typeface="Arial" panose="020B0604020202020204" pitchFamily="34" charset="0"/>
              <a:buChar char="•"/>
            </a:pPr>
            <a:r>
              <a:rPr lang="en-US" dirty="0" smtClean="0"/>
              <a:t>Use </a:t>
            </a:r>
            <a:r>
              <a:rPr lang="en-US" dirty="0"/>
              <a:t>the Third-Party Notification process for:</a:t>
            </a:r>
          </a:p>
          <a:p>
            <a:pPr marL="628650" lvl="1" indent="-171450">
              <a:buFont typeface="Arial" panose="020B0604020202020204" pitchFamily="34" charset="0"/>
              <a:buChar char="•"/>
            </a:pPr>
            <a:r>
              <a:rPr lang="en-US" dirty="0"/>
              <a:t>Communicating safety and reliability concerns and G.O. infractions</a:t>
            </a:r>
          </a:p>
          <a:p>
            <a:pPr marL="628650" lvl="1" indent="-171450">
              <a:buFont typeface="Arial" panose="020B0604020202020204" pitchFamily="34" charset="0"/>
              <a:buChar char="•"/>
            </a:pPr>
            <a:r>
              <a:rPr lang="en-US" dirty="0"/>
              <a:t>Customer notifications regarding unauthorized attachments to the pole</a:t>
            </a:r>
          </a:p>
          <a:p>
            <a:pPr marL="628650" lvl="1" indent="-171450">
              <a:buFont typeface="Arial" panose="020B0604020202020204" pitchFamily="34" charset="0"/>
              <a:buChar char="•"/>
            </a:pPr>
            <a:r>
              <a:rPr lang="en-US" dirty="0"/>
              <a:t>If a public level infraction is identified, but the obstruction prevents the inspector from making a repair, create a Priority 2 or Priority 3 work </a:t>
            </a:r>
            <a:r>
              <a:rPr lang="en-US" dirty="0" smtClean="0"/>
              <a:t>notification</a:t>
            </a:r>
            <a:endParaRPr lang="en-US" dirty="0"/>
          </a:p>
          <a:p>
            <a:pPr marL="171450" indent="-171450">
              <a:buFont typeface="Arial" panose="020B0604020202020204" pitchFamily="34" charset="0"/>
              <a:buChar char="•"/>
            </a:pPr>
            <a:r>
              <a:rPr lang="en-US" dirty="0"/>
              <a:t>Do </a:t>
            </a:r>
            <a:r>
              <a:rPr lang="en-US" b="1" u="none" dirty="0"/>
              <a:t>not</a:t>
            </a:r>
            <a:r>
              <a:rPr lang="en-US" dirty="0"/>
              <a:t> use the Third-Party Notification process for excessive </a:t>
            </a:r>
            <a:r>
              <a:rPr lang="en-US" dirty="0" smtClean="0"/>
              <a:t>vegetation</a:t>
            </a:r>
            <a:endParaRPr lang="en-US" dirty="0"/>
          </a:p>
        </p:txBody>
      </p:sp>
      <p:sp>
        <p:nvSpPr>
          <p:cNvPr id="6" name="TextBox 5"/>
          <p:cNvSpPr txBox="1"/>
          <p:nvPr/>
        </p:nvSpPr>
        <p:spPr>
          <a:xfrm>
            <a:off x="1831340" y="1610369"/>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2453065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solidFill>
                  <a:schemeClr val="tx1"/>
                </a:solidFill>
              </a:rPr>
              <a:t>Purpose</a:t>
            </a:r>
            <a:r>
              <a:rPr lang="en-US" b="1" dirty="0" smtClean="0"/>
              <a:t>: </a:t>
            </a:r>
            <a:r>
              <a:rPr lang="en-US" b="0" dirty="0" smtClean="0"/>
              <a:t>Module</a:t>
            </a:r>
            <a:r>
              <a:rPr lang="en-US" b="0" baseline="0" dirty="0" smtClean="0"/>
              <a:t> wrap up</a:t>
            </a:r>
            <a:endParaRPr lang="en-US" dirty="0" smtClean="0"/>
          </a:p>
          <a:p>
            <a:r>
              <a:rPr lang="en-US" b="1" dirty="0" smtClean="0"/>
              <a:t>Delivery:</a:t>
            </a:r>
            <a:r>
              <a:rPr lang="en-US" b="1" baseline="0" dirty="0" smtClean="0"/>
              <a:t> </a:t>
            </a:r>
          </a:p>
          <a:p>
            <a:pPr marL="171450" indent="-171450">
              <a:buFont typeface="Arial" panose="020B0604020202020204" pitchFamily="34" charset="0"/>
              <a:buChar char="•"/>
            </a:pPr>
            <a:r>
              <a:rPr lang="en-US" b="0" baseline="0" dirty="0" smtClean="0"/>
              <a:t>Discuss what was covered during the module</a:t>
            </a:r>
          </a:p>
          <a:p>
            <a:pPr marL="171450" indent="-171450">
              <a:buFont typeface="Arial" panose="020B0604020202020204" pitchFamily="34" charset="0"/>
              <a:buChar char="•"/>
            </a:pPr>
            <a:r>
              <a:rPr lang="en-US" b="0" baseline="0" dirty="0" smtClean="0"/>
              <a:t>Emphasize critical points and mistakes/issues commonly made in the field</a:t>
            </a:r>
          </a:p>
          <a:p>
            <a:pPr marL="171450" indent="-171450">
              <a:buFont typeface="Arial" panose="020B0604020202020204" pitchFamily="34" charset="0"/>
              <a:buChar char="•"/>
            </a:pPr>
            <a:r>
              <a:rPr lang="en-US" b="0" baseline="0" dirty="0" smtClean="0"/>
              <a:t>Ask for follow up questions</a:t>
            </a:r>
          </a:p>
        </p:txBody>
      </p:sp>
      <p:sp>
        <p:nvSpPr>
          <p:cNvPr id="4" name="Slide Number Placeholder 3"/>
          <p:cNvSpPr>
            <a:spLocks noGrp="1"/>
          </p:cNvSpPr>
          <p:nvPr>
            <p:ph type="sldNum" sz="quarter" idx="10"/>
          </p:nvPr>
        </p:nvSpPr>
        <p:spPr/>
        <p:txBody>
          <a:bodyPr/>
          <a:lstStyle/>
          <a:p>
            <a:fld id="{4E093B74-D561-4EE2-A724-E485BD1310EF}" type="slidenum">
              <a:rPr lang="en-US" smtClean="0"/>
              <a:t>26</a:t>
            </a:fld>
            <a:endParaRPr lang="en-US" dirty="0"/>
          </a:p>
        </p:txBody>
      </p:sp>
    </p:spTree>
    <p:extLst>
      <p:ext uri="{BB962C8B-B14F-4D97-AF65-F5344CB8AC3E}">
        <p14:creationId xmlns:p14="http://schemas.microsoft.com/office/powerpoint/2010/main" val="27259480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33963" y="355600"/>
            <a:ext cx="11834813" cy="6657975"/>
          </a:xfrm>
        </p:spPr>
      </p:sp>
      <p:sp>
        <p:nvSpPr>
          <p:cNvPr id="4" name="Slide Number Placeholder 3"/>
          <p:cNvSpPr>
            <a:spLocks noGrp="1"/>
          </p:cNvSpPr>
          <p:nvPr>
            <p:ph type="sldNum" sz="quarter" idx="10"/>
          </p:nvPr>
        </p:nvSpPr>
        <p:spPr/>
        <p:txBody>
          <a:bodyPr/>
          <a:lstStyle/>
          <a:p>
            <a:fld id="{4E093B74-D561-4EE2-A724-E485BD1310EF}" type="slidenum">
              <a:rPr lang="en-US" smtClean="0"/>
              <a:t>27</a:t>
            </a:fld>
            <a:endParaRPr lang="en-US"/>
          </a:p>
        </p:txBody>
      </p:sp>
      <p:sp>
        <p:nvSpPr>
          <p:cNvPr id="5" name="Notes Placeholder 1"/>
          <p:cNvSpPr txBox="1">
            <a:spLocks/>
          </p:cNvSpPr>
          <p:nvPr/>
        </p:nvSpPr>
        <p:spPr>
          <a:xfrm>
            <a:off x="98108" y="7279689"/>
            <a:ext cx="2747010" cy="13494058"/>
          </a:xfrm>
          <a:prstGeom prst="rect">
            <a:avLst/>
          </a:prstGeom>
        </p:spPr>
        <p:txBody>
          <a:bodyPr vert="horz" lIns="91440" tIns="45720" rIns="91440" bIns="45720" rtlCol="0"/>
          <a:lst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a:lstStyle>
          <a:p>
            <a:r>
              <a:rPr lang="en-US" b="1" u="sng" dirty="0"/>
              <a:t>Instructor Notes</a:t>
            </a:r>
          </a:p>
          <a:p>
            <a:r>
              <a:rPr lang="en-US" b="1" u="sng" dirty="0"/>
              <a:t>Answers</a:t>
            </a:r>
          </a:p>
          <a:p>
            <a:pPr marL="514350" indent="-514350">
              <a:buFont typeface="+mj-lt"/>
              <a:buAutoNum type="arabicPeriod"/>
            </a:pPr>
            <a:r>
              <a:rPr lang="en-US" dirty="0"/>
              <a:t>What are the ESIs three performance priorities?</a:t>
            </a:r>
          </a:p>
          <a:p>
            <a:pPr marL="857250" lvl="1" indent="-457200">
              <a:buFont typeface="Arial" panose="020B0604020202020204" pitchFamily="34" charset="0"/>
              <a:buChar char="•"/>
            </a:pPr>
            <a:r>
              <a:rPr lang="en-US" dirty="0"/>
              <a:t>Safety</a:t>
            </a:r>
          </a:p>
          <a:p>
            <a:pPr marL="857250" lvl="1" indent="-457200">
              <a:buFont typeface="Arial" panose="020B0604020202020204" pitchFamily="34" charset="0"/>
              <a:buChar char="•"/>
            </a:pPr>
            <a:r>
              <a:rPr lang="en-US" dirty="0"/>
              <a:t>Quality </a:t>
            </a:r>
          </a:p>
          <a:p>
            <a:pPr marL="857250" lvl="1" indent="-457200">
              <a:buFont typeface="Arial" panose="020B0604020202020204" pitchFamily="34" charset="0"/>
              <a:buChar char="•"/>
            </a:pPr>
            <a:r>
              <a:rPr lang="en-US" dirty="0"/>
              <a:t>Productivity</a:t>
            </a:r>
          </a:p>
          <a:p>
            <a:pPr marL="857250" lvl="1" indent="-457200">
              <a:buFont typeface="Arial" panose="020B0604020202020204" pitchFamily="34" charset="0"/>
              <a:buChar char="•"/>
            </a:pPr>
            <a:endParaRPr lang="en-US" dirty="0"/>
          </a:p>
          <a:p>
            <a:pPr marL="228600" indent="-228600">
              <a:buFont typeface="+mj-lt"/>
              <a:buAutoNum type="arabicPeriod"/>
            </a:pPr>
            <a:r>
              <a:rPr lang="en-US" dirty="0"/>
              <a:t>Name at least four potentially dangerous things to look for before accessing a property.</a:t>
            </a:r>
          </a:p>
          <a:p>
            <a:pPr marL="628650" lvl="1" indent="-171450">
              <a:buFont typeface="Arial" panose="020B0604020202020204" pitchFamily="34" charset="0"/>
              <a:buChar char="•"/>
            </a:pPr>
            <a:r>
              <a:rPr lang="en-US" dirty="0"/>
              <a:t>     Signs of dogs or dangerous pets</a:t>
            </a:r>
          </a:p>
          <a:p>
            <a:pPr marL="628650" lvl="1" indent="-171450">
              <a:buFont typeface="Arial" panose="020B0604020202020204" pitchFamily="34" charset="0"/>
              <a:buChar char="•"/>
            </a:pPr>
            <a:r>
              <a:rPr lang="en-US" dirty="0"/>
              <a:t>     Illegal activity</a:t>
            </a:r>
          </a:p>
          <a:p>
            <a:pPr marL="628650" lvl="1" indent="-171450">
              <a:buFont typeface="Arial" panose="020B0604020202020204" pitchFamily="34" charset="0"/>
              <a:buChar char="•"/>
            </a:pPr>
            <a:r>
              <a:rPr lang="en-US" dirty="0"/>
              <a:t>     Vehicular traffic and operating machinery</a:t>
            </a:r>
          </a:p>
          <a:p>
            <a:pPr marL="628650" lvl="1" indent="-171450">
              <a:buFont typeface="Arial" panose="020B0604020202020204" pitchFamily="34" charset="0"/>
              <a:buChar char="•"/>
            </a:pPr>
            <a:r>
              <a:rPr lang="en-US" dirty="0"/>
              <a:t>     Hazardous clutter and obstructions</a:t>
            </a:r>
          </a:p>
          <a:p>
            <a:pPr marL="628650" lvl="1" indent="-171450">
              <a:buFont typeface="Arial" panose="020B0604020202020204" pitchFamily="34" charset="0"/>
              <a:buChar char="•"/>
            </a:pPr>
            <a:r>
              <a:rPr lang="en-US" dirty="0"/>
              <a:t>     Farm or ranch animals </a:t>
            </a:r>
          </a:p>
          <a:p>
            <a:pPr marL="628650" lvl="1" indent="-171450">
              <a:buFont typeface="Arial" panose="020B0604020202020204" pitchFamily="34" charset="0"/>
              <a:buChar char="•"/>
            </a:pPr>
            <a:r>
              <a:rPr lang="en-US" dirty="0"/>
              <a:t>     Fresh insecticides</a:t>
            </a:r>
          </a:p>
          <a:p>
            <a:pPr marL="628650" lvl="1" indent="-171450">
              <a:buFont typeface="Arial" panose="020B0604020202020204" pitchFamily="34" charset="0"/>
              <a:buChar char="•"/>
            </a:pPr>
            <a:endParaRPr lang="en-US" dirty="0"/>
          </a:p>
          <a:p>
            <a:pPr marL="342900" indent="-342900">
              <a:buFont typeface="+mj-lt"/>
              <a:buAutoNum type="arabicPeriod"/>
              <a:defRPr/>
            </a:pPr>
            <a:r>
              <a:rPr lang="en-US" dirty="0"/>
              <a:t>Name several types of obstructions which cannot be moved by the ESI</a:t>
            </a:r>
            <a:r>
              <a:rPr lang="en-US" sz="1100" dirty="0"/>
              <a:t>.</a:t>
            </a:r>
          </a:p>
          <a:p>
            <a:pPr marL="628650" lvl="1" indent="-171450">
              <a:buFont typeface="Arial" panose="020B0604020202020204" pitchFamily="34" charset="0"/>
              <a:buChar char="•"/>
            </a:pPr>
            <a:r>
              <a:rPr lang="en-US" dirty="0"/>
              <a:t>      Large amount of debris</a:t>
            </a:r>
          </a:p>
          <a:p>
            <a:pPr marL="628650" lvl="1" indent="-171450">
              <a:buFont typeface="Arial" panose="020B0604020202020204" pitchFamily="34" charset="0"/>
              <a:buChar char="•"/>
            </a:pPr>
            <a:r>
              <a:rPr lang="en-US" dirty="0"/>
              <a:t>      Piles of wood, boards or other construction material</a:t>
            </a:r>
          </a:p>
          <a:p>
            <a:pPr marL="914400" lvl="1" indent="-457200">
              <a:buFont typeface="Arial" panose="020B0604020202020204" pitchFamily="34" charset="0"/>
              <a:buChar char="•"/>
            </a:pPr>
            <a:r>
              <a:rPr lang="en-US" dirty="0"/>
              <a:t>Excessive vegetation such as bushes, tall plants and trees growing around the pole</a:t>
            </a:r>
          </a:p>
          <a:p>
            <a:pPr marL="914400" lvl="1" indent="-457200">
              <a:buFont typeface="Arial" panose="020B0604020202020204" pitchFamily="34" charset="0"/>
              <a:buChar char="•"/>
            </a:pPr>
            <a:r>
              <a:rPr lang="en-US" dirty="0"/>
              <a:t>Items permanently fixed to the pole such as fences, gates, and chained items</a:t>
            </a:r>
          </a:p>
          <a:p>
            <a:pPr marL="914400" lvl="1" indent="-457200">
              <a:buFont typeface="Arial" panose="020B0604020202020204" pitchFamily="34" charset="0"/>
              <a:buChar char="•"/>
            </a:pPr>
            <a:r>
              <a:rPr lang="en-US" dirty="0"/>
              <a:t>Heavy equipment such as boats cars, trailers, etc.</a:t>
            </a:r>
          </a:p>
          <a:p>
            <a:pPr marL="914400" lvl="1" indent="-457200">
              <a:buFont typeface="Arial" panose="020B0604020202020204" pitchFamily="34" charset="0"/>
              <a:buChar char="•"/>
            </a:pPr>
            <a:r>
              <a:rPr lang="en-US" dirty="0"/>
              <a:t>Permanent irrigation such as PVC lines</a:t>
            </a:r>
          </a:p>
          <a:p>
            <a:pPr lvl="1"/>
            <a:endParaRPr lang="en-US" dirty="0"/>
          </a:p>
          <a:p>
            <a:pPr marL="228600" indent="-228600">
              <a:buFont typeface="+mj-lt"/>
              <a:buAutoNum type="arabicPeriod"/>
            </a:pPr>
            <a:r>
              <a:rPr lang="en-US" dirty="0"/>
              <a:t>Use the Third-Party Notification process for:</a:t>
            </a:r>
          </a:p>
          <a:p>
            <a:pPr marL="628650" lvl="1" indent="-171450">
              <a:buFont typeface="Arial" panose="020B0604020202020204" pitchFamily="34" charset="0"/>
              <a:buChar char="•"/>
            </a:pPr>
            <a:r>
              <a:rPr lang="en-US" dirty="0"/>
              <a:t>     Communicating safety and reliability concerns</a:t>
            </a:r>
          </a:p>
          <a:p>
            <a:pPr marL="628650" lvl="1" indent="-171450">
              <a:buFont typeface="Arial" panose="020B0604020202020204" pitchFamily="34" charset="0"/>
              <a:buChar char="•"/>
            </a:pPr>
            <a:r>
              <a:rPr lang="en-US" dirty="0"/>
              <a:t>     Customer notifications regarding unauthorized attachments to the pole</a:t>
            </a:r>
          </a:p>
          <a:p>
            <a:pPr marL="628650" lvl="1" indent="-171450">
              <a:buFont typeface="Arial" panose="020B0604020202020204" pitchFamily="34" charset="0"/>
              <a:buChar char="•"/>
            </a:pPr>
            <a:r>
              <a:rPr lang="en-US" dirty="0"/>
              <a:t>     If a public level infraction is identified, but the obstruction prevents the inspector from making a repair, create a Priority 2 or Priority 3 work notification.</a:t>
            </a:r>
          </a:p>
          <a:p>
            <a:pPr marL="228600" lvl="0" indent="-228600">
              <a:buFont typeface="+mj-lt"/>
              <a:buAutoNum type="arabicPeriod"/>
            </a:pPr>
            <a:endParaRPr lang="en-US" dirty="0"/>
          </a:p>
          <a:p>
            <a:pPr marL="228600" lvl="0" indent="-228600">
              <a:buFont typeface="+mj-lt"/>
              <a:buAutoNum type="arabicPeriod"/>
              <a:defRPr/>
            </a:pPr>
            <a:r>
              <a:rPr lang="en-US" dirty="0"/>
              <a:t>How do you want to leave the property you inspected? </a:t>
            </a:r>
          </a:p>
          <a:p>
            <a:pPr lvl="0">
              <a:defRPr/>
            </a:pPr>
            <a:r>
              <a:rPr lang="en-US" dirty="0"/>
              <a:t>	Be sure to leave the property in the condition you found it.</a:t>
            </a:r>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a:p>
            <a:endParaRPr lang="en-US" b="1" u="sng" dirty="0"/>
          </a:p>
        </p:txBody>
      </p:sp>
      <p:sp>
        <p:nvSpPr>
          <p:cNvPr id="6" name="TextBox 5"/>
          <p:cNvSpPr txBox="1"/>
          <p:nvPr/>
        </p:nvSpPr>
        <p:spPr>
          <a:xfrm>
            <a:off x="1733233"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
        <p:nvSpPr>
          <p:cNvPr id="8" name="Notes Placeholder 7"/>
          <p:cNvSpPr>
            <a:spLocks noGrp="1"/>
          </p:cNvSpPr>
          <p:nvPr>
            <p:ph type="body" idx="1"/>
          </p:nvPr>
        </p:nvSpPr>
        <p:spPr/>
        <p:txBody>
          <a:bodyPr/>
          <a:lstStyle/>
          <a:p>
            <a:r>
              <a:rPr lang="en-US" b="1" dirty="0" smtClean="0"/>
              <a:t>Purpose:</a:t>
            </a:r>
            <a:r>
              <a:rPr lang="en-US" dirty="0" smtClean="0"/>
              <a:t> Knowledge check</a:t>
            </a:r>
          </a:p>
          <a:p>
            <a:r>
              <a:rPr lang="en-US" b="1" dirty="0" smtClean="0"/>
              <a:t>Delivery:</a:t>
            </a:r>
            <a:r>
              <a:rPr lang="en-US" dirty="0" smtClean="0"/>
              <a:t> Facilitate a discussion regarding what the answers to these questions are and why</a:t>
            </a:r>
          </a:p>
          <a:p>
            <a:pPr marL="0" indent="0">
              <a:buFont typeface="+mj-lt"/>
              <a:buNone/>
            </a:pPr>
            <a:r>
              <a:rPr lang="en-US" sz="1200" b="1" dirty="0" smtClean="0"/>
              <a:t>Answers</a:t>
            </a:r>
            <a:r>
              <a:rPr lang="en-US" sz="1200" b="1" dirty="0"/>
              <a:t>:</a:t>
            </a:r>
          </a:p>
          <a:p>
            <a:pPr marL="230886" lvl="0" indent="-228600">
              <a:buFont typeface="+mj-lt"/>
              <a:buAutoNum type="arabicPeriod"/>
            </a:pPr>
            <a:r>
              <a:rPr lang="en-US" dirty="0" smtClean="0"/>
              <a:t>Safety</a:t>
            </a:r>
            <a:endParaRPr lang="en-US" dirty="0"/>
          </a:p>
          <a:p>
            <a:pPr marL="228600" lvl="0" indent="0">
              <a:buFont typeface="Arial" panose="020B0604020202020204" pitchFamily="34" charset="0"/>
              <a:buNone/>
            </a:pPr>
            <a:r>
              <a:rPr lang="en-US" dirty="0"/>
              <a:t>Quality </a:t>
            </a:r>
          </a:p>
          <a:p>
            <a:pPr marL="228600" lvl="0" indent="0">
              <a:buFont typeface="Arial" panose="020B0604020202020204" pitchFamily="34" charset="0"/>
              <a:buNone/>
            </a:pPr>
            <a:r>
              <a:rPr lang="en-US" dirty="0"/>
              <a:t>Productivity</a:t>
            </a:r>
          </a:p>
          <a:p>
            <a:pPr marL="228600" lvl="0" indent="-228600">
              <a:buFont typeface="+mj-lt"/>
              <a:buAutoNum type="arabicPeriod" startAt="2"/>
            </a:pPr>
            <a:r>
              <a:rPr lang="en-US" dirty="0" smtClean="0"/>
              <a:t>Signs </a:t>
            </a:r>
            <a:r>
              <a:rPr lang="en-US" dirty="0"/>
              <a:t>of dogs or dangerous pets</a:t>
            </a:r>
          </a:p>
          <a:p>
            <a:pPr marL="228600" lvl="0" indent="0">
              <a:buFont typeface="Arial" panose="020B0604020202020204" pitchFamily="34" charset="0"/>
              <a:buNone/>
            </a:pPr>
            <a:r>
              <a:rPr lang="en-US" dirty="0"/>
              <a:t>Illegal activity</a:t>
            </a:r>
          </a:p>
          <a:p>
            <a:pPr marL="228600" lvl="0" indent="0">
              <a:buFont typeface="Arial" panose="020B0604020202020204" pitchFamily="34" charset="0"/>
              <a:buNone/>
            </a:pPr>
            <a:r>
              <a:rPr lang="en-US" dirty="0"/>
              <a:t>Gate or other safe path for entrance</a:t>
            </a:r>
          </a:p>
          <a:p>
            <a:pPr marL="228600" lvl="0" indent="0">
              <a:buFont typeface="Arial" panose="020B0604020202020204" pitchFamily="34" charset="0"/>
              <a:buNone/>
            </a:pPr>
            <a:r>
              <a:rPr lang="en-US" dirty="0"/>
              <a:t>Vehicular traffic and operating machinery</a:t>
            </a:r>
          </a:p>
          <a:p>
            <a:pPr marL="228600" lvl="0" indent="0">
              <a:buFont typeface="Arial" panose="020B0604020202020204" pitchFamily="34" charset="0"/>
              <a:buNone/>
            </a:pPr>
            <a:r>
              <a:rPr lang="en-US" dirty="0"/>
              <a:t>Hazardous clutter and obstructions</a:t>
            </a:r>
          </a:p>
          <a:p>
            <a:pPr marL="228600" lvl="0" indent="0">
              <a:buFont typeface="Arial" panose="020B0604020202020204" pitchFamily="34" charset="0"/>
              <a:buNone/>
            </a:pPr>
            <a:r>
              <a:rPr lang="en-US" dirty="0"/>
              <a:t>Farm or ranch animals </a:t>
            </a:r>
          </a:p>
          <a:p>
            <a:pPr marL="228600" lvl="0" indent="0">
              <a:buFont typeface="Arial" panose="020B0604020202020204" pitchFamily="34" charset="0"/>
              <a:buNone/>
            </a:pPr>
            <a:r>
              <a:rPr lang="en-US" dirty="0"/>
              <a:t>Fresh insecticides</a:t>
            </a:r>
            <a:endParaRPr lang="en-US" sz="1200" dirty="0"/>
          </a:p>
          <a:p>
            <a:pPr marL="228600" lvl="0" indent="-228600">
              <a:buFont typeface="+mj-lt"/>
              <a:buAutoNum type="arabicPeriod" startAt="3"/>
            </a:pPr>
            <a:r>
              <a:rPr lang="en-US" dirty="0" smtClean="0"/>
              <a:t>Large </a:t>
            </a:r>
            <a:r>
              <a:rPr lang="en-US" dirty="0"/>
              <a:t>amount of debris</a:t>
            </a:r>
          </a:p>
          <a:p>
            <a:pPr marL="228600" lvl="0" indent="0">
              <a:buFont typeface="Arial" panose="020B0604020202020204" pitchFamily="34" charset="0"/>
              <a:buNone/>
            </a:pPr>
            <a:r>
              <a:rPr lang="en-US" dirty="0"/>
              <a:t>Piles of wood</a:t>
            </a:r>
          </a:p>
          <a:p>
            <a:pPr marL="228600" lvl="0" indent="0">
              <a:buFont typeface="Arial" panose="020B0604020202020204" pitchFamily="34" charset="0"/>
              <a:buNone/>
            </a:pPr>
            <a:r>
              <a:rPr lang="en-US" dirty="0"/>
              <a:t>Excessive vegetation </a:t>
            </a:r>
          </a:p>
          <a:p>
            <a:pPr marL="228600" lvl="0" indent="0">
              <a:buFont typeface="Arial" panose="020B0604020202020204" pitchFamily="34" charset="0"/>
              <a:buNone/>
            </a:pPr>
            <a:r>
              <a:rPr lang="en-US" dirty="0"/>
              <a:t>Items permanently fixed to the pole</a:t>
            </a:r>
          </a:p>
          <a:p>
            <a:pPr marL="228600" lvl="0" indent="0">
              <a:buFont typeface="Arial" panose="020B0604020202020204" pitchFamily="34" charset="0"/>
              <a:buNone/>
            </a:pPr>
            <a:r>
              <a:rPr lang="en-US" dirty="0"/>
              <a:t>Heavy equipment </a:t>
            </a:r>
          </a:p>
          <a:p>
            <a:pPr marL="228600" lvl="0" indent="0">
              <a:buFont typeface="Arial" panose="020B0604020202020204" pitchFamily="34" charset="0"/>
              <a:buNone/>
            </a:pPr>
            <a:r>
              <a:rPr lang="en-US" dirty="0"/>
              <a:t>Permanent irrigation </a:t>
            </a:r>
          </a:p>
          <a:p>
            <a:pPr marL="228600" lvl="0" indent="-228600">
              <a:buFont typeface="+mj-lt"/>
              <a:buAutoNum type="arabicPeriod" startAt="4"/>
            </a:pPr>
            <a:r>
              <a:rPr lang="en-US" dirty="0" smtClean="0"/>
              <a:t>Communicating </a:t>
            </a:r>
            <a:r>
              <a:rPr lang="en-US" dirty="0"/>
              <a:t>safety and reliability concerns and G.O. infractions</a:t>
            </a:r>
          </a:p>
          <a:p>
            <a:pPr marL="228600" lvl="0" indent="0">
              <a:buFont typeface="Arial" panose="020B0604020202020204" pitchFamily="34" charset="0"/>
              <a:buNone/>
            </a:pPr>
            <a:r>
              <a:rPr lang="en-US" dirty="0"/>
              <a:t>Customer notifications regarding unauthorized attachments to the pole</a:t>
            </a:r>
          </a:p>
          <a:p>
            <a:pPr marL="228600" lvl="0" indent="0">
              <a:buFont typeface="Arial" panose="020B0604020202020204" pitchFamily="34" charset="0"/>
              <a:buNone/>
            </a:pPr>
            <a:r>
              <a:rPr lang="en-US" dirty="0"/>
              <a:t>If a public level infraction is identified, but the obstruction prevents the inspector from making a repair, create a Priority 2 or Priority 3 work notification</a:t>
            </a:r>
          </a:p>
          <a:p>
            <a:pPr marL="228600" lvl="0" indent="-228600">
              <a:buFont typeface="+mj-lt"/>
              <a:buAutoNum type="arabicPeriod" startAt="5"/>
            </a:pPr>
            <a:r>
              <a:rPr lang="en-US" sz="1200" dirty="0" smtClean="0"/>
              <a:t>Leave </a:t>
            </a:r>
            <a:r>
              <a:rPr lang="en-US" sz="1200" dirty="0"/>
              <a:t>the property as you found it</a:t>
            </a:r>
          </a:p>
        </p:txBody>
      </p:sp>
    </p:spTree>
    <p:extLst>
      <p:ext uri="{BB962C8B-B14F-4D97-AF65-F5344CB8AC3E}">
        <p14:creationId xmlns:p14="http://schemas.microsoft.com/office/powerpoint/2010/main" val="19869379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smtClean="0">
                <a:solidFill>
                  <a:schemeClr val="tx1"/>
                </a:solidFill>
              </a:rPr>
              <a:t>Purpose</a:t>
            </a:r>
            <a:r>
              <a:rPr lang="en-US" b="1" dirty="0" smtClean="0"/>
              <a:t>: </a:t>
            </a:r>
            <a:r>
              <a:rPr lang="en-US" dirty="0" smtClean="0"/>
              <a:t>Safety first</a:t>
            </a:r>
          </a:p>
          <a:p>
            <a:r>
              <a:rPr lang="en-US" b="1" dirty="0" smtClean="0"/>
              <a:t>Delivery: </a:t>
            </a:r>
            <a:endParaRPr lang="en-US" b="1" dirty="0" smtClean="0">
              <a:cs typeface="Calibri"/>
            </a:endParaRPr>
          </a:p>
          <a:p>
            <a:pPr marL="171450" indent="-171450">
              <a:buFont typeface="Arial" panose="020B0604020202020204" pitchFamily="34" charset="0"/>
              <a:buChar char="•"/>
            </a:pPr>
            <a:r>
              <a:rPr lang="en-US" dirty="0" smtClean="0"/>
              <a:t>Review safety procedures</a:t>
            </a:r>
            <a:endParaRPr lang="en-US" b="1" dirty="0" smtClean="0">
              <a:cs typeface="Calibri"/>
            </a:endParaRPr>
          </a:p>
          <a:p>
            <a:pPr marL="171450" indent="-171450">
              <a:buFont typeface="Arial" panose="020B0604020202020204" pitchFamily="34" charset="0"/>
              <a:buChar char="•"/>
            </a:pPr>
            <a:r>
              <a:rPr lang="en-US" dirty="0" smtClean="0"/>
              <a:t>Understand what to</a:t>
            </a:r>
            <a:r>
              <a:rPr lang="en-US" baseline="0" dirty="0" smtClean="0"/>
              <a:t> do in an emergency</a:t>
            </a:r>
            <a:endParaRPr lang="en-US" dirty="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3</a:t>
            </a:fld>
            <a:endParaRPr lang="en-US"/>
          </a:p>
        </p:txBody>
      </p:sp>
    </p:spTree>
    <p:extLst>
      <p:ext uri="{BB962C8B-B14F-4D97-AF65-F5344CB8AC3E}">
        <p14:creationId xmlns:p14="http://schemas.microsoft.com/office/powerpoint/2010/main" val="1075209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Purpose: </a:t>
            </a:r>
            <a:r>
              <a:rPr lang="en-US" dirty="0" smtClean="0"/>
              <a:t>Review class rules</a:t>
            </a:r>
          </a:p>
          <a:p>
            <a:r>
              <a:rPr lang="en-US" b="1" dirty="0" smtClean="0"/>
              <a:t>Delivery: </a:t>
            </a:r>
            <a:r>
              <a:rPr lang="en-US" dirty="0" smtClean="0"/>
              <a:t>Review the</a:t>
            </a:r>
            <a:r>
              <a:rPr lang="en-US" baseline="0" dirty="0" smtClean="0"/>
              <a:t> </a:t>
            </a:r>
            <a:r>
              <a:rPr lang="en-US" dirty="0" smtClean="0"/>
              <a:t>classroom rules with students</a:t>
            </a:r>
            <a:endParaRPr lang="en-US" dirty="0">
              <a:cs typeface="Calibri"/>
            </a:endParaRPr>
          </a:p>
        </p:txBody>
      </p:sp>
      <p:sp>
        <p:nvSpPr>
          <p:cNvPr id="4" name="Slide Number Placeholder 3"/>
          <p:cNvSpPr>
            <a:spLocks noGrp="1"/>
          </p:cNvSpPr>
          <p:nvPr>
            <p:ph type="sldNum" sz="quarter" idx="10"/>
          </p:nvPr>
        </p:nvSpPr>
        <p:spPr/>
        <p:txBody>
          <a:bodyPr/>
          <a:lstStyle/>
          <a:p>
            <a:fld id="{920C8EF3-0A66-43AA-9F5A-CD3BB4A2275F}" type="slidenum">
              <a:rPr lang="en-US" smtClean="0"/>
              <a:t>4</a:t>
            </a:fld>
            <a:endParaRPr lang="en-US"/>
          </a:p>
        </p:txBody>
      </p:sp>
    </p:spTree>
    <p:extLst>
      <p:ext uri="{BB962C8B-B14F-4D97-AF65-F5344CB8AC3E}">
        <p14:creationId xmlns:p14="http://schemas.microsoft.com/office/powerpoint/2010/main" val="37473230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E093B74-D561-4EE2-A724-E485BD1310EF}" type="slidenum">
              <a:rPr lang="en-US" smtClean="0"/>
              <a:t>5</a:t>
            </a:fld>
            <a:endParaRPr lang="en-US"/>
          </a:p>
        </p:txBody>
      </p:sp>
    </p:spTree>
    <p:extLst>
      <p:ext uri="{BB962C8B-B14F-4D97-AF65-F5344CB8AC3E}">
        <p14:creationId xmlns:p14="http://schemas.microsoft.com/office/powerpoint/2010/main" val="892629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103813" y="533400"/>
            <a:ext cx="12071351" cy="6791325"/>
          </a:xfrm>
        </p:spPr>
      </p:sp>
      <p:sp>
        <p:nvSpPr>
          <p:cNvPr id="4" name="Slide Number Placeholder 3"/>
          <p:cNvSpPr>
            <a:spLocks noGrp="1"/>
          </p:cNvSpPr>
          <p:nvPr>
            <p:ph type="sldNum" sz="quarter" idx="10"/>
          </p:nvPr>
        </p:nvSpPr>
        <p:spPr/>
        <p:txBody>
          <a:bodyPr/>
          <a:lstStyle/>
          <a:p>
            <a:fld id="{4E093B74-D561-4EE2-A724-E485BD1310EF}" type="slidenum">
              <a:rPr lang="en-US" smtClean="0"/>
              <a:t>6</a:t>
            </a:fld>
            <a:endParaRPr lang="en-US"/>
          </a:p>
        </p:txBody>
      </p:sp>
      <p:sp>
        <p:nvSpPr>
          <p:cNvPr id="5" name="Notes Placeholder 1"/>
          <p:cNvSpPr>
            <a:spLocks noGrp="1"/>
          </p:cNvSpPr>
          <p:nvPr>
            <p:ph type="body" sz="quarter" idx="3"/>
          </p:nvPr>
        </p:nvSpPr>
        <p:spPr>
          <a:xfrm>
            <a:off x="228918" y="7457243"/>
            <a:ext cx="2478577" cy="12783845"/>
          </a:xfrm>
        </p:spPr>
        <p:txBody>
          <a:bodyPr/>
          <a:lstStyle/>
          <a:p>
            <a:r>
              <a:rPr lang="en-US" b="1" dirty="0" smtClean="0"/>
              <a:t>Purpose:</a:t>
            </a:r>
            <a:r>
              <a:rPr lang="en-US" dirty="0" smtClean="0"/>
              <a:t> Understand the requirements of the module</a:t>
            </a:r>
          </a:p>
          <a:p>
            <a:r>
              <a:rPr lang="en-US" b="1" dirty="0" smtClean="0"/>
              <a:t>Delivery</a:t>
            </a:r>
            <a:r>
              <a:rPr lang="en-US" b="1" u="none" dirty="0" smtClean="0"/>
              <a:t>:</a:t>
            </a:r>
            <a:r>
              <a:rPr lang="en-US" dirty="0" smtClean="0"/>
              <a:t> Review slide with students</a:t>
            </a:r>
            <a:endParaRPr lang="en-US" dirty="0">
              <a:cs typeface="Calibri"/>
            </a:endParaRPr>
          </a:p>
        </p:txBody>
      </p:sp>
      <p:sp>
        <p:nvSpPr>
          <p:cNvPr id="6" name="TextBox 5"/>
          <p:cNvSpPr txBox="1"/>
          <p:nvPr/>
        </p:nvSpPr>
        <p:spPr>
          <a:xfrm>
            <a:off x="1831340"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33449121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392738" y="19050"/>
            <a:ext cx="12590463" cy="7083425"/>
          </a:xfrm>
        </p:spPr>
      </p:sp>
      <p:sp>
        <p:nvSpPr>
          <p:cNvPr id="4" name="Slide Number Placeholder 3"/>
          <p:cNvSpPr>
            <a:spLocks noGrp="1"/>
          </p:cNvSpPr>
          <p:nvPr>
            <p:ph type="sldNum" sz="quarter" idx="10"/>
          </p:nvPr>
        </p:nvSpPr>
        <p:spPr/>
        <p:txBody>
          <a:bodyPr/>
          <a:lstStyle/>
          <a:p>
            <a:fld id="{4E093B74-D561-4EE2-A724-E485BD1310EF}" type="slidenum">
              <a:rPr lang="en-US" smtClean="0"/>
              <a:t>7</a:t>
            </a:fld>
            <a:endParaRPr lang="en-US"/>
          </a:p>
        </p:txBody>
      </p:sp>
      <p:sp>
        <p:nvSpPr>
          <p:cNvPr id="5" name="Notes Placeholder 1"/>
          <p:cNvSpPr>
            <a:spLocks noGrp="1"/>
          </p:cNvSpPr>
          <p:nvPr>
            <p:ph type="body" sz="quarter" idx="3"/>
          </p:nvPr>
        </p:nvSpPr>
        <p:spPr>
          <a:xfrm>
            <a:off x="228918" y="7457243"/>
            <a:ext cx="2478577" cy="12783845"/>
          </a:xfrm>
        </p:spPr>
        <p:txBody>
          <a:bodyPr/>
          <a:lstStyle/>
          <a:p>
            <a:r>
              <a:rPr lang="en-US" b="1" dirty="0" smtClean="0">
                <a:solidFill>
                  <a:schemeClr val="tx1"/>
                </a:solidFill>
              </a:rPr>
              <a:t>Purpose</a:t>
            </a:r>
            <a:r>
              <a:rPr lang="en-US" b="1" dirty="0" smtClean="0"/>
              <a:t>:</a:t>
            </a:r>
            <a:r>
              <a:rPr lang="en-US" dirty="0" smtClean="0"/>
              <a:t> Prepare students for module</a:t>
            </a:r>
            <a:endParaRPr lang="en-US" dirty="0" smtClean="0">
              <a:cs typeface="Calibri"/>
            </a:endParaRPr>
          </a:p>
          <a:p>
            <a:r>
              <a:rPr lang="en-US" b="1" dirty="0" smtClean="0"/>
              <a:t>Delivery:</a:t>
            </a:r>
            <a:r>
              <a:rPr lang="en-US" dirty="0" smtClean="0"/>
              <a:t> Review a high-level overview of the module with students</a:t>
            </a:r>
            <a:endParaRPr lang="en-US" b="0" dirty="0" smtClean="0">
              <a:cs typeface="Calibri"/>
            </a:endParaRPr>
          </a:p>
        </p:txBody>
      </p:sp>
      <p:sp>
        <p:nvSpPr>
          <p:cNvPr id="6" name="TextBox 5"/>
          <p:cNvSpPr txBox="1"/>
          <p:nvPr/>
        </p:nvSpPr>
        <p:spPr>
          <a:xfrm>
            <a:off x="1831340"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22962601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002213" y="533400"/>
            <a:ext cx="11834813" cy="6657975"/>
          </a:xfrm>
        </p:spPr>
      </p:sp>
      <p:sp>
        <p:nvSpPr>
          <p:cNvPr id="4" name="Slide Number Placeholder 3"/>
          <p:cNvSpPr>
            <a:spLocks noGrp="1"/>
          </p:cNvSpPr>
          <p:nvPr>
            <p:ph type="sldNum" sz="quarter" idx="10"/>
          </p:nvPr>
        </p:nvSpPr>
        <p:spPr/>
        <p:txBody>
          <a:bodyPr/>
          <a:lstStyle/>
          <a:p>
            <a:fld id="{4E093B74-D561-4EE2-A724-E485BD1310EF}" type="slidenum">
              <a:rPr lang="en-US" smtClean="0"/>
              <a:t>8</a:t>
            </a:fld>
            <a:endParaRPr lang="en-US"/>
          </a:p>
        </p:txBody>
      </p:sp>
      <p:sp>
        <p:nvSpPr>
          <p:cNvPr id="5" name="Notes Placeholder 1"/>
          <p:cNvSpPr>
            <a:spLocks noGrp="1"/>
          </p:cNvSpPr>
          <p:nvPr>
            <p:ph type="body" sz="quarter" idx="3"/>
          </p:nvPr>
        </p:nvSpPr>
        <p:spPr>
          <a:xfrm>
            <a:off x="228918" y="7457243"/>
            <a:ext cx="2478577" cy="12783845"/>
          </a:xfrm>
        </p:spPr>
        <p:txBody>
          <a:bodyPr/>
          <a:lstStyle/>
          <a:p>
            <a:r>
              <a:rPr lang="en-US" b="1" dirty="0" smtClean="0">
                <a:solidFill>
                  <a:schemeClr val="tx1"/>
                </a:solidFill>
              </a:rPr>
              <a:t>Purpose</a:t>
            </a:r>
            <a:r>
              <a:rPr lang="en-US" b="1" dirty="0" smtClean="0"/>
              <a:t>:</a:t>
            </a:r>
            <a:r>
              <a:rPr lang="en-US" dirty="0" smtClean="0"/>
              <a:t> Discuss responsibilities</a:t>
            </a:r>
            <a:r>
              <a:rPr lang="en-US" baseline="0" dirty="0" smtClean="0"/>
              <a:t> when working on private property</a:t>
            </a:r>
            <a:endParaRPr lang="en-US" dirty="0" smtClean="0">
              <a:cs typeface="Calibri"/>
            </a:endParaRPr>
          </a:p>
          <a:p>
            <a:r>
              <a:rPr lang="en-US" b="1" dirty="0" smtClean="0"/>
              <a:t>Delivery:</a:t>
            </a:r>
            <a:r>
              <a:rPr lang="en-US" dirty="0" smtClean="0"/>
              <a:t> The </a:t>
            </a:r>
            <a:r>
              <a:rPr lang="en-US" dirty="0"/>
              <a:t>Private Property procedures assist in providing safe entry into backyards for pole inspection on private properties including:</a:t>
            </a:r>
          </a:p>
          <a:p>
            <a:pPr marL="171450" lvl="0" indent="-171450">
              <a:buFont typeface="Arial" panose="020B0604020202020204" pitchFamily="34" charset="0"/>
              <a:buChar char="•"/>
            </a:pPr>
            <a:r>
              <a:rPr lang="en-US" dirty="0"/>
              <a:t>Residential</a:t>
            </a:r>
          </a:p>
          <a:p>
            <a:pPr marL="171450" lvl="0" indent="-171450">
              <a:buFont typeface="Arial" panose="020B0604020202020204" pitchFamily="34" charset="0"/>
              <a:buChar char="•"/>
            </a:pPr>
            <a:r>
              <a:rPr lang="en-US" dirty="0"/>
              <a:t>Commercial </a:t>
            </a:r>
          </a:p>
          <a:p>
            <a:pPr marL="171450" lvl="0" indent="-171450">
              <a:buFont typeface="Arial" panose="020B0604020202020204" pitchFamily="34" charset="0"/>
              <a:buChar char="•"/>
            </a:pPr>
            <a:r>
              <a:rPr lang="en-US" dirty="0"/>
              <a:t>Agricultural</a:t>
            </a:r>
          </a:p>
        </p:txBody>
      </p:sp>
      <p:sp>
        <p:nvSpPr>
          <p:cNvPr id="6" name="TextBox 5"/>
          <p:cNvSpPr txBox="1"/>
          <p:nvPr/>
        </p:nvSpPr>
        <p:spPr>
          <a:xfrm>
            <a:off x="1831340" y="1597982"/>
            <a:ext cx="117729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4020803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441950" y="355600"/>
            <a:ext cx="12780963" cy="7189788"/>
          </a:xfrm>
        </p:spPr>
      </p:sp>
      <p:sp>
        <p:nvSpPr>
          <p:cNvPr id="4" name="Slide Number Placeholder 3"/>
          <p:cNvSpPr>
            <a:spLocks noGrp="1"/>
          </p:cNvSpPr>
          <p:nvPr>
            <p:ph type="sldNum" sz="quarter" idx="10"/>
          </p:nvPr>
        </p:nvSpPr>
        <p:spPr/>
        <p:txBody>
          <a:bodyPr/>
          <a:lstStyle/>
          <a:p>
            <a:fld id="{4E093B74-D561-4EE2-A724-E485BD1310EF}" type="slidenum">
              <a:rPr lang="en-US" smtClean="0"/>
              <a:t>9</a:t>
            </a:fld>
            <a:endParaRPr lang="en-US"/>
          </a:p>
        </p:txBody>
      </p:sp>
      <p:sp>
        <p:nvSpPr>
          <p:cNvPr id="5" name="Notes Placeholder 1"/>
          <p:cNvSpPr>
            <a:spLocks noGrp="1"/>
          </p:cNvSpPr>
          <p:nvPr>
            <p:ph type="body" sz="quarter" idx="3"/>
          </p:nvPr>
        </p:nvSpPr>
        <p:spPr>
          <a:xfrm>
            <a:off x="403080" y="7989903"/>
            <a:ext cx="2387312" cy="12783845"/>
          </a:xfrm>
        </p:spPr>
        <p:txBody>
          <a:bodyPr/>
          <a:lstStyle/>
          <a:p>
            <a:r>
              <a:rPr lang="en-US" b="1" dirty="0" smtClean="0">
                <a:solidFill>
                  <a:schemeClr val="tx1"/>
                </a:solidFill>
              </a:rPr>
              <a:t>Purpose</a:t>
            </a:r>
            <a:r>
              <a:rPr lang="en-US" b="1" dirty="0" smtClean="0"/>
              <a:t>:</a:t>
            </a:r>
            <a:r>
              <a:rPr lang="en-US" dirty="0" smtClean="0"/>
              <a:t> Discuss responsibilities</a:t>
            </a:r>
            <a:endParaRPr lang="en-US" dirty="0" smtClean="0">
              <a:cs typeface="Calibri"/>
            </a:endParaRPr>
          </a:p>
          <a:p>
            <a:r>
              <a:rPr lang="en-US" b="1" dirty="0" smtClean="0"/>
              <a:t>Delivery:</a:t>
            </a:r>
            <a:r>
              <a:rPr lang="en-US" dirty="0" smtClean="0"/>
              <a:t> Review the responsibilities</a:t>
            </a:r>
            <a:r>
              <a:rPr lang="en-US" baseline="0" dirty="0" smtClean="0"/>
              <a:t> of supervisors and ESIs</a:t>
            </a:r>
            <a:endParaRPr lang="en-US" b="0" u="none" dirty="0"/>
          </a:p>
          <a:p>
            <a:pPr marL="171450" indent="-171450">
              <a:buFont typeface="Arial" panose="020B0604020202020204" pitchFamily="34" charset="0"/>
              <a:buChar char="•"/>
            </a:pPr>
            <a:r>
              <a:rPr lang="en-US" b="1" dirty="0"/>
              <a:t>Supervisors</a:t>
            </a:r>
            <a:r>
              <a:rPr lang="en-US" dirty="0"/>
              <a:t> – Train, implement, and ensure that all ESIs in their group adhere</a:t>
            </a:r>
            <a:r>
              <a:rPr lang="en-US" baseline="0" dirty="0"/>
              <a:t> to </a:t>
            </a:r>
            <a:r>
              <a:rPr lang="en-US" dirty="0"/>
              <a:t>ODI </a:t>
            </a:r>
            <a:r>
              <a:rPr lang="en-US" dirty="0" smtClean="0"/>
              <a:t>procedures</a:t>
            </a:r>
            <a:endParaRPr lang="en-US" dirty="0"/>
          </a:p>
          <a:p>
            <a:pPr marL="171450" indent="-171450">
              <a:buFont typeface="Arial" panose="020B0604020202020204" pitchFamily="34" charset="0"/>
              <a:buChar char="•"/>
            </a:pPr>
            <a:r>
              <a:rPr lang="en-US" b="1" dirty="0"/>
              <a:t>ESIs</a:t>
            </a:r>
            <a:r>
              <a:rPr lang="en-US" dirty="0"/>
              <a:t> – Comply with the ODI procedures and incorporate them into their daily </a:t>
            </a:r>
            <a:r>
              <a:rPr lang="en-US" dirty="0" smtClean="0"/>
              <a:t>inspections</a:t>
            </a:r>
            <a:endParaRPr lang="en-US" dirty="0"/>
          </a:p>
        </p:txBody>
      </p:sp>
      <p:sp>
        <p:nvSpPr>
          <p:cNvPr id="6" name="TextBox 5"/>
          <p:cNvSpPr txBox="1"/>
          <p:nvPr/>
        </p:nvSpPr>
        <p:spPr>
          <a:xfrm>
            <a:off x="1859479" y="2130642"/>
            <a:ext cx="1133940" cy="830997"/>
          </a:xfrm>
          <a:prstGeom prst="rect">
            <a:avLst/>
          </a:prstGeom>
          <a:noFill/>
        </p:spPr>
        <p:txBody>
          <a:bodyPr wrap="square" rtlCol="0">
            <a:spAutoFit/>
          </a:bodyPr>
          <a:lstStyle/>
          <a:p>
            <a:r>
              <a:rPr lang="en-US" sz="1200" b="1" u="sng" dirty="0"/>
              <a:t>Slide Usage Information</a:t>
            </a:r>
          </a:p>
          <a:p>
            <a:r>
              <a:rPr lang="en-US" sz="1200" dirty="0"/>
              <a:t>Slide time: </a:t>
            </a:r>
          </a:p>
          <a:p>
            <a:r>
              <a:rPr lang="en-US" sz="1200" dirty="0"/>
              <a:t>Purpose:</a:t>
            </a:r>
          </a:p>
        </p:txBody>
      </p:sp>
    </p:spTree>
    <p:extLst>
      <p:ext uri="{BB962C8B-B14F-4D97-AF65-F5344CB8AC3E}">
        <p14:creationId xmlns:p14="http://schemas.microsoft.com/office/powerpoint/2010/main" val="195418012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2367" y="2048450"/>
            <a:ext cx="9144000" cy="1076495"/>
          </a:xfrm>
        </p:spPr>
        <p:txBody>
          <a:bodyPr/>
          <a:lstStyle>
            <a:lvl1pPr marL="0" indent="0" algn="l">
              <a:buNone/>
              <a:defRPr sz="2400">
                <a:solidFill>
                  <a:srgbClr val="000000"/>
                </a:solidFill>
                <a:latin typeface="Segoe UI" panose="020B0502040204020203" pitchFamily="34" charset="0"/>
                <a:ea typeface="Segoe UI" panose="020B0502040204020203" pitchFamily="34" charset="0"/>
                <a:cs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14" name="Rectangle 13"/>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4" name="Title 3"/>
          <p:cNvSpPr>
            <a:spLocks noGrp="1"/>
          </p:cNvSpPr>
          <p:nvPr>
            <p:ph type="title"/>
          </p:nvPr>
        </p:nvSpPr>
        <p:spPr>
          <a:xfrm>
            <a:off x="1003916" y="675860"/>
            <a:ext cx="10515600" cy="1325563"/>
          </a:xfrm>
        </p:spPr>
        <p:txBody>
          <a:bodyPr anchor="b" anchorCtr="0"/>
          <a:lstStyle>
            <a:lvl1pPr>
              <a:defRPr>
                <a:solidFill>
                  <a:srgbClr val="006369"/>
                </a:solidFill>
              </a:defRPr>
            </a:lvl1pPr>
          </a:lstStyle>
          <a:p>
            <a:r>
              <a:rPr lang="en-US"/>
              <a:t>Click to edit Master title style</a:t>
            </a:r>
            <a:endParaRPr lang="en-US" dirty="0"/>
          </a:p>
        </p:txBody>
      </p:sp>
      <p:cxnSp>
        <p:nvCxnSpPr>
          <p:cNvPr id="16" name="Straight Connector 15"/>
          <p:cNvCxnSpPr/>
          <p:nvPr/>
        </p:nvCxnSpPr>
        <p:spPr>
          <a:xfrm>
            <a:off x="9682140" y="5987598"/>
            <a:ext cx="0" cy="525294"/>
          </a:xfrm>
          <a:prstGeom prst="line">
            <a:avLst/>
          </a:prstGeom>
          <a:ln w="3175">
            <a:solidFill>
              <a:srgbClr val="D0D0D2"/>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1786836582"/>
      </p:ext>
    </p:extLst>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hoto ">
    <p:spTree>
      <p:nvGrpSpPr>
        <p:cNvPr id="1" name=""/>
        <p:cNvGrpSpPr/>
        <p:nvPr/>
      </p:nvGrpSpPr>
      <p:grpSpPr>
        <a:xfrm>
          <a:off x="0" y="0"/>
          <a:ext cx="0" cy="0"/>
          <a:chOff x="0" y="0"/>
          <a:chExt cx="0" cy="0"/>
        </a:xfrm>
      </p:grpSpPr>
      <p:sp>
        <p:nvSpPr>
          <p:cNvPr id="6" name="Picture Placeholder 2"/>
          <p:cNvSpPr>
            <a:spLocks noGrp="1" noChangeAspect="1"/>
          </p:cNvSpPr>
          <p:nvPr>
            <p:ph type="pic" idx="13"/>
          </p:nvPr>
        </p:nvSpPr>
        <p:spPr>
          <a:xfrm>
            <a:off x="5879167" y="1084826"/>
            <a:ext cx="6336508" cy="5191691"/>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7" name="Content Placeholder 2"/>
          <p:cNvSpPr>
            <a:spLocks noGrp="1"/>
          </p:cNvSpPr>
          <p:nvPr>
            <p:ph sz="half" idx="1"/>
          </p:nvPr>
        </p:nvSpPr>
        <p:spPr>
          <a:xfrm>
            <a:off x="838201" y="1541539"/>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p:cNvSpPr>
            <a:spLocks noGrp="1"/>
          </p:cNvSpPr>
          <p:nvPr>
            <p:ph type="title"/>
          </p:nvPr>
        </p:nvSpPr>
        <p:spPr>
          <a:xfrm>
            <a:off x="471256" y="186434"/>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900350422"/>
      </p:ext>
    </p:extLst>
  </p:cSld>
  <p:clrMapOvr>
    <a:masterClrMapping/>
  </p:clrMapOvr>
  <p:hf hdr="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3 Photos">
    <p:spTree>
      <p:nvGrpSpPr>
        <p:cNvPr id="1" name=""/>
        <p:cNvGrpSpPr/>
        <p:nvPr/>
      </p:nvGrpSpPr>
      <p:grpSpPr>
        <a:xfrm>
          <a:off x="0" y="0"/>
          <a:ext cx="0" cy="0"/>
          <a:chOff x="0" y="0"/>
          <a:chExt cx="0" cy="0"/>
        </a:xfrm>
      </p:grpSpPr>
      <p:sp>
        <p:nvSpPr>
          <p:cNvPr id="12" name="Picture Placeholder 2"/>
          <p:cNvSpPr>
            <a:spLocks noGrp="1" noChangeAspect="1"/>
          </p:cNvSpPr>
          <p:nvPr>
            <p:ph type="pic" idx="13"/>
          </p:nvPr>
        </p:nvSpPr>
        <p:spPr>
          <a:xfrm>
            <a:off x="6001963" y="614310"/>
            <a:ext cx="6190040" cy="2580217"/>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13" name="Picture Placeholder 2"/>
          <p:cNvSpPr>
            <a:spLocks noGrp="1" noChangeAspect="1"/>
          </p:cNvSpPr>
          <p:nvPr>
            <p:ph type="pic" idx="14"/>
          </p:nvPr>
        </p:nvSpPr>
        <p:spPr>
          <a:xfrm>
            <a:off x="6001963" y="3199309"/>
            <a:ext cx="3150855" cy="2499240"/>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14" name="Picture Placeholder 2"/>
          <p:cNvSpPr>
            <a:spLocks noGrp="1" noChangeAspect="1"/>
          </p:cNvSpPr>
          <p:nvPr>
            <p:ph type="pic" idx="15"/>
          </p:nvPr>
        </p:nvSpPr>
        <p:spPr>
          <a:xfrm>
            <a:off x="9138763" y="3199309"/>
            <a:ext cx="3053237" cy="2499239"/>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7" name="Content Placeholder 2"/>
          <p:cNvSpPr>
            <a:spLocks noGrp="1"/>
          </p:cNvSpPr>
          <p:nvPr>
            <p:ph sz="half" idx="1"/>
          </p:nvPr>
        </p:nvSpPr>
        <p:spPr>
          <a:xfrm>
            <a:off x="388398" y="1000002"/>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83720856"/>
      </p:ext>
    </p:extLst>
  </p:cSld>
  <p:clrMapOvr>
    <a:masterClrMapping/>
  </p:clrMapOvr>
  <p:hf hdr="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hart ">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270029" y="1621438"/>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hart Placeholder 5"/>
          <p:cNvSpPr>
            <a:spLocks noGrp="1"/>
          </p:cNvSpPr>
          <p:nvPr>
            <p:ph type="chart" sz="quarter" idx="13"/>
          </p:nvPr>
        </p:nvSpPr>
        <p:spPr>
          <a:xfrm>
            <a:off x="4935986" y="1683711"/>
            <a:ext cx="6960093" cy="4042386"/>
          </a:xfrm>
          <a:solidFill>
            <a:schemeClr val="bg1">
              <a:lumMod val="75000"/>
            </a:schemeClr>
          </a:solidFill>
        </p:spPr>
        <p:txBody>
          <a:bodyPr/>
          <a:lstStyle>
            <a:lvl1pPr marL="0" indent="0">
              <a:buNone/>
              <a:defRPr/>
            </a:lvl1pPr>
          </a:lstStyle>
          <a:p>
            <a:r>
              <a:rPr lang="en-US"/>
              <a:t>Click icon to add chart</a:t>
            </a:r>
            <a:endParaRPr lang="en-US" dirty="0"/>
          </a:p>
        </p:txBody>
      </p:sp>
      <p:sp>
        <p:nvSpPr>
          <p:cNvPr id="15" name="Title 1"/>
          <p:cNvSpPr>
            <a:spLocks noGrp="1"/>
          </p:cNvSpPr>
          <p:nvPr>
            <p:ph type="title"/>
          </p:nvPr>
        </p:nvSpPr>
        <p:spPr>
          <a:xfrm>
            <a:off x="471256" y="186434"/>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4000177030"/>
      </p:ext>
    </p:extLst>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Divider Slide 1">
    <p:bg>
      <p:bgPr>
        <a:solidFill>
          <a:srgbClr val="006369"/>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903" y="1141875"/>
            <a:ext cx="7027607" cy="1325563"/>
          </a:xfrm>
        </p:spPr>
        <p:txBody>
          <a:bodyPr/>
          <a:lstStyle>
            <a:lvl1pPr>
              <a:defRPr>
                <a:solidFill>
                  <a:schemeClr val="bg1"/>
                </a:solidFill>
              </a:defRPr>
            </a:lvl1pPr>
          </a:lstStyle>
          <a:p>
            <a:r>
              <a:rPr lang="en-US" dirty="0"/>
              <a:t>Divider Slide Title</a:t>
            </a:r>
          </a:p>
        </p:txBody>
      </p:sp>
      <p:sp>
        <p:nvSpPr>
          <p:cNvPr id="6" name="Rectangle 5"/>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9" name="Rectangle 8"/>
          <p:cNvSpPr/>
          <p:nvPr/>
        </p:nvSpPr>
        <p:spPr>
          <a:xfrm>
            <a:off x="9674939" y="-9832"/>
            <a:ext cx="2517061"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471042644"/>
      </p:ext>
    </p:extLst>
  </p:cSld>
  <p:clrMapOvr>
    <a:masterClrMapping/>
  </p:clrMapOvr>
  <p:hf hdr="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Divider Slide 2">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903" y="1141875"/>
            <a:ext cx="7027607" cy="1325563"/>
          </a:xfrm>
        </p:spPr>
        <p:txBody>
          <a:bodyPr/>
          <a:lstStyle>
            <a:lvl1pPr>
              <a:defRPr>
                <a:solidFill>
                  <a:schemeClr val="tx1"/>
                </a:solidFill>
              </a:defRPr>
            </a:lvl1pPr>
          </a:lstStyle>
          <a:p>
            <a:r>
              <a:rPr lang="en-US" dirty="0"/>
              <a:t>Divider Slide Title</a:t>
            </a:r>
          </a:p>
        </p:txBody>
      </p:sp>
      <p:sp>
        <p:nvSpPr>
          <p:cNvPr id="6" name="Rectangle 5"/>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9" name="Rectangle 8"/>
          <p:cNvSpPr/>
          <p:nvPr/>
        </p:nvSpPr>
        <p:spPr>
          <a:xfrm>
            <a:off x="9674939" y="-9832"/>
            <a:ext cx="2517061"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4209336766"/>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031077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normAutofit/>
          </a:bodyPr>
          <a:lstStyle>
            <a:lvl1pPr>
              <a:defRPr sz="2400"/>
            </a:lvl1pPr>
            <a:lvl2pPr>
              <a:defRPr sz="22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702767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862992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32818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Photo ">
    <p:spTree>
      <p:nvGrpSpPr>
        <p:cNvPr id="1" name=""/>
        <p:cNvGrpSpPr/>
        <p:nvPr/>
      </p:nvGrpSpPr>
      <p:grpSpPr>
        <a:xfrm>
          <a:off x="0" y="0"/>
          <a:ext cx="0" cy="0"/>
          <a:chOff x="0" y="0"/>
          <a:chExt cx="0" cy="0"/>
        </a:xfrm>
      </p:grpSpPr>
      <p:sp>
        <p:nvSpPr>
          <p:cNvPr id="4" name="Picture Placeholder 2"/>
          <p:cNvSpPr>
            <a:spLocks noGrp="1" noChangeAspect="1"/>
          </p:cNvSpPr>
          <p:nvPr>
            <p:ph type="pic" idx="13"/>
          </p:nvPr>
        </p:nvSpPr>
        <p:spPr>
          <a:xfrm>
            <a:off x="0" y="1049311"/>
            <a:ext cx="12192000" cy="5811864"/>
          </a:xfrm>
          <a:prstGeom prst="rect">
            <a:avLst/>
          </a:prstGeom>
          <a:solidFill>
            <a:schemeClr val="bg2">
              <a:lumMod val="75000"/>
            </a:schemeClr>
          </a:solidFill>
          <a:ln>
            <a:no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3" name="Title 1"/>
          <p:cNvSpPr>
            <a:spLocks noGrp="1"/>
          </p:cNvSpPr>
          <p:nvPr>
            <p:ph type="title"/>
          </p:nvPr>
        </p:nvSpPr>
        <p:spPr>
          <a:xfrm>
            <a:off x="471256" y="97654"/>
            <a:ext cx="10515600" cy="909454"/>
          </a:xfrm>
        </p:spPr>
        <p:txBody>
          <a:bodyPr/>
          <a:lstStyle/>
          <a:p>
            <a:r>
              <a:rPr lang="en-US"/>
              <a:t>Click to edit Master title style</a:t>
            </a:r>
            <a:endParaRPr lang="en-US" dirty="0"/>
          </a:p>
        </p:txBody>
      </p:sp>
      <p:sp>
        <p:nvSpPr>
          <p:cNvPr id="5" name="Slide Number Placeholder 4"/>
          <p:cNvSpPr>
            <a:spLocks noGrp="1"/>
          </p:cNvSpPr>
          <p:nvPr>
            <p:ph type="sldNum" sz="quarter" idx="12"/>
          </p:nvPr>
        </p:nvSpPr>
        <p:spPr>
          <a:xfrm>
            <a:off x="11304231" y="6374108"/>
            <a:ext cx="688760" cy="365125"/>
          </a:xfrm>
          <a:prstGeom prst="rect">
            <a:avLst/>
          </a:prstGeom>
        </p:spPr>
        <p:txBody>
          <a:bodyPr/>
          <a:lstStyle/>
          <a:p>
            <a:pPr fontAlgn="base">
              <a:spcBef>
                <a:spcPct val="0"/>
              </a:spcBef>
              <a:spcAft>
                <a:spcPct val="0"/>
              </a:spcAft>
              <a:defRPr/>
            </a:pPr>
            <a:fld id="{E6EB4A85-1637-4988-8878-7996243D39E4}" type="slidenum">
              <a:rPr lang="en-US" smtClean="0">
                <a:solidFill>
                  <a:srgbClr val="000000"/>
                </a:solidFill>
                <a:latin typeface="Arial" charset="0"/>
              </a:rPr>
              <a:pPr fontAlgn="base">
                <a:spcBef>
                  <a:spcPct val="0"/>
                </a:spcBef>
                <a:spcAft>
                  <a:spcPct val="0"/>
                </a:spcAft>
                <a:defRPr/>
              </a:pPr>
              <a:t>‹#›</a:t>
            </a:fld>
            <a:endParaRPr lang="en-US">
              <a:solidFill>
                <a:srgbClr val="000000"/>
              </a:solidFill>
              <a:latin typeface="Arial" charset="0"/>
            </a:endParaRPr>
          </a:p>
        </p:txBody>
      </p:sp>
    </p:spTree>
    <p:extLst>
      <p:ext uri="{BB962C8B-B14F-4D97-AF65-F5344CB8AC3E}">
        <p14:creationId xmlns:p14="http://schemas.microsoft.com/office/powerpoint/2010/main" val="1858440392"/>
      </p:ext>
    </p:extLst>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Full Bleed Photo ">
    <p:spTree>
      <p:nvGrpSpPr>
        <p:cNvPr id="1" name=""/>
        <p:cNvGrpSpPr/>
        <p:nvPr/>
      </p:nvGrpSpPr>
      <p:grpSpPr>
        <a:xfrm>
          <a:off x="0" y="0"/>
          <a:ext cx="0" cy="0"/>
          <a:chOff x="0" y="0"/>
          <a:chExt cx="0" cy="0"/>
        </a:xfrm>
      </p:grpSpPr>
      <p:sp>
        <p:nvSpPr>
          <p:cNvPr id="4" name="Picture Placeholder 2"/>
          <p:cNvSpPr>
            <a:spLocks noGrp="1" noChangeAspect="1"/>
          </p:cNvSpPr>
          <p:nvPr>
            <p:ph type="pic" idx="13"/>
          </p:nvPr>
        </p:nvSpPr>
        <p:spPr>
          <a:xfrm>
            <a:off x="0" y="0"/>
            <a:ext cx="12192000" cy="6861175"/>
          </a:xfrm>
          <a:prstGeom prst="rect">
            <a:avLst/>
          </a:prstGeom>
          <a:solidFill>
            <a:schemeClr val="bg2">
              <a:lumMod val="75000"/>
            </a:schemeClr>
          </a:solidFill>
          <a:ln>
            <a:no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endParaRPr lang="en-US" dirty="0"/>
          </a:p>
        </p:txBody>
      </p:sp>
      <p:sp>
        <p:nvSpPr>
          <p:cNvPr id="5" name="Slide Number Placeholder 4"/>
          <p:cNvSpPr>
            <a:spLocks noGrp="1"/>
          </p:cNvSpPr>
          <p:nvPr>
            <p:ph type="sldNum" sz="quarter" idx="12"/>
          </p:nvPr>
        </p:nvSpPr>
        <p:spPr>
          <a:xfrm>
            <a:off x="11304231" y="6374108"/>
            <a:ext cx="688760" cy="365125"/>
          </a:xfrm>
          <a:prstGeom prst="rect">
            <a:avLst/>
          </a:prstGeom>
        </p:spPr>
        <p:txBody>
          <a:bodyPr/>
          <a:lstStyle/>
          <a:p>
            <a:pPr fontAlgn="base">
              <a:spcBef>
                <a:spcPct val="0"/>
              </a:spcBef>
              <a:spcAft>
                <a:spcPct val="0"/>
              </a:spcAft>
              <a:defRPr/>
            </a:pPr>
            <a:fld id="{E6EB4A85-1637-4988-8878-7996243D39E4}" type="slidenum">
              <a:rPr lang="en-US" smtClean="0">
                <a:solidFill>
                  <a:srgbClr val="000000"/>
                </a:solidFill>
                <a:latin typeface="Arial" charset="0"/>
              </a:rPr>
              <a:pPr fontAlgn="base">
                <a:spcBef>
                  <a:spcPct val="0"/>
                </a:spcBef>
                <a:spcAft>
                  <a:spcPct val="0"/>
                </a:spcAft>
                <a:defRPr/>
              </a:pPr>
              <a:t>‹#›</a:t>
            </a:fld>
            <a:endParaRPr lang="en-US">
              <a:solidFill>
                <a:srgbClr val="000000"/>
              </a:solidFill>
              <a:latin typeface="Arial" charset="0"/>
            </a:endParaRPr>
          </a:p>
        </p:txBody>
      </p:sp>
      <p:sp>
        <p:nvSpPr>
          <p:cNvPr id="6" name="Title 1"/>
          <p:cNvSpPr>
            <a:spLocks noGrp="1"/>
          </p:cNvSpPr>
          <p:nvPr>
            <p:ph type="title"/>
          </p:nvPr>
        </p:nvSpPr>
        <p:spPr>
          <a:xfrm>
            <a:off x="471256" y="301848"/>
            <a:ext cx="10515600" cy="909454"/>
          </a:xfrm>
        </p:spPr>
        <p:txBody>
          <a:bodyPr/>
          <a:lstStyle/>
          <a:p>
            <a:r>
              <a:rPr lang="en-US"/>
              <a:t>Click to edit Master title style</a:t>
            </a:r>
            <a:endParaRPr lang="en-US" dirty="0"/>
          </a:p>
        </p:txBody>
      </p:sp>
    </p:spTree>
    <p:extLst>
      <p:ext uri="{BB962C8B-B14F-4D97-AF65-F5344CB8AC3E}">
        <p14:creationId xmlns:p14="http://schemas.microsoft.com/office/powerpoint/2010/main" val="2935459906"/>
      </p:ext>
    </p:extLst>
  </p:cSld>
  <p:clrMapOvr>
    <a:masterClrMapping/>
  </p:clrMapOvr>
  <p:hf hdr="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9" name="Straight Connector 8"/>
          <p:cNvCxnSpPr/>
          <p:nvPr/>
        </p:nvCxnSpPr>
        <p:spPr>
          <a:xfrm>
            <a:off x="11425131" y="6383045"/>
            <a:ext cx="0" cy="325158"/>
          </a:xfrm>
          <a:prstGeom prst="line">
            <a:avLst/>
          </a:prstGeom>
          <a:ln w="1270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0" y="6795856"/>
            <a:ext cx="12192000" cy="7102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Slide Number Placeholder 5"/>
          <p:cNvSpPr txBox="1">
            <a:spLocks/>
          </p:cNvSpPr>
          <p:nvPr userDrawn="1"/>
        </p:nvSpPr>
        <p:spPr>
          <a:xfrm>
            <a:off x="11301984" y="6373368"/>
            <a:ext cx="688760" cy="365125"/>
          </a:xfrm>
          <a:prstGeom prst="rect">
            <a:avLst/>
          </a:prstGeom>
        </p:spPr>
        <p:txBody>
          <a:bodyPr vert="horz" lIns="91440" tIns="45720" rIns="91440" bIns="45720" rtlCol="0" anchor="ctr"/>
          <a:lstStyle>
            <a:defPPr>
              <a:defRPr lang="en-US"/>
            </a:defPPr>
            <a:lvl1pPr marL="0" algn="r" defTabSz="914400" rtl="0" eaLnBrk="1" latinLnBrk="0" hangingPunct="1">
              <a:defRPr sz="1200" b="1" i="0" kern="1200">
                <a:solidFill>
                  <a:schemeClr val="bg1">
                    <a:lumMod val="50000"/>
                  </a:schemeClr>
                </a:solidFill>
                <a:latin typeface="Open Sans"/>
                <a:ea typeface="Segoe UI" panose="020B0502040204020203" pitchFamily="34" charset="0"/>
                <a:cs typeface="Open San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346883-6A69-4D5F-8D25-8A703C831FE6}" type="slidenum">
              <a:rPr lang="en-US" smtClean="0"/>
              <a:pPr/>
              <a:t>‹#›</a:t>
            </a:fld>
            <a:endParaRPr lang="en-US"/>
          </a:p>
        </p:txBody>
      </p:sp>
    </p:spTree>
    <p:extLst>
      <p:ext uri="{BB962C8B-B14F-4D97-AF65-F5344CB8AC3E}">
        <p14:creationId xmlns:p14="http://schemas.microsoft.com/office/powerpoint/2010/main" val="304184204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hdr="0"/>
  <p:txStyles>
    <p:titleStyle>
      <a:lvl1pPr algn="l" defTabSz="914400" rtl="0" eaLnBrk="1" latinLnBrk="0" hangingPunct="1">
        <a:lnSpc>
          <a:spcPct val="90000"/>
        </a:lnSpc>
        <a:spcBef>
          <a:spcPct val="0"/>
        </a:spcBef>
        <a:buNone/>
        <a:defRPr sz="3200" b="1" kern="1200">
          <a:solidFill>
            <a:srgbClr val="006369"/>
          </a:solidFill>
          <a:latin typeface="Segoe UI Light" panose="020B0502040204020203" pitchFamily="34" charset="0"/>
          <a:ea typeface="+mj-ea"/>
          <a:cs typeface="+mj-cs"/>
        </a:defRPr>
      </a:lvl1pPr>
    </p:titleStyle>
    <p:bodyStyle>
      <a:lvl1pPr marL="228600" indent="-228600" algn="l" defTabSz="914400" rtl="0" eaLnBrk="1" latinLnBrk="0" hangingPunct="1">
        <a:lnSpc>
          <a:spcPct val="90000"/>
        </a:lnSpc>
        <a:spcBef>
          <a:spcPts val="600"/>
        </a:spcBef>
        <a:buFont typeface="Arial" panose="020B0604020202020204" pitchFamily="34" charset="0"/>
        <a:buChar char="•"/>
        <a:defRPr sz="24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1pPr>
      <a:lvl2pPr marL="685800" indent="-228600" algn="l" defTabSz="914400" rtl="0" eaLnBrk="1" latinLnBrk="0" hangingPunct="1">
        <a:lnSpc>
          <a:spcPct val="90000"/>
        </a:lnSpc>
        <a:spcBef>
          <a:spcPts val="600"/>
        </a:spcBef>
        <a:buFont typeface="Arial" panose="020B0604020202020204" pitchFamily="34" charset="0"/>
        <a:buChar char="•"/>
        <a:defRPr sz="22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defTabSz="914400" rtl="0" eaLnBrk="1" latinLnBrk="0" hangingPunct="1">
        <a:lnSpc>
          <a:spcPct val="90000"/>
        </a:lnSpc>
        <a:spcBef>
          <a:spcPts val="600"/>
        </a:spcBef>
        <a:buFont typeface="Arial" panose="020B0604020202020204" pitchFamily="34" charset="0"/>
        <a:buChar char="•"/>
        <a:defRPr sz="20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defTabSz="914400" rtl="0" eaLnBrk="1" latinLnBrk="0" hangingPunct="1">
        <a:lnSpc>
          <a:spcPct val="90000"/>
        </a:lnSpc>
        <a:spcBef>
          <a:spcPts val="600"/>
        </a:spcBef>
        <a:buFont typeface="Arial" panose="020B0604020202020204" pitchFamily="34" charset="0"/>
        <a:buChar char="•"/>
        <a:defRPr sz="18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defTabSz="914400" rtl="0" eaLnBrk="1" latinLnBrk="0" hangingPunct="1">
        <a:lnSpc>
          <a:spcPct val="90000"/>
        </a:lnSpc>
        <a:spcBef>
          <a:spcPts val="600"/>
        </a:spcBef>
        <a:buFont typeface="Arial" panose="020B0604020202020204" pitchFamily="34" charset="0"/>
        <a:buChar char="•"/>
        <a:defRPr sz="18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hyperlink" Target="https://edisonintl.sharepoint.com/portals/hub/_layouts/15/PointPublishing.aspx?app=video&amp;p=p&amp;chid=0417a11d-a63c-4784-9ab8-9fcc3a9f9b04&amp;vid=e166ad10-5c97-4197-a838-b33c5f828c4c" TargetMode="External"/><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microsoft.com/office/2007/relationships/hdphoto" Target="../media/hdphoto1.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Overhead Detail Inspection (ODI) Training</a:t>
            </a:r>
          </a:p>
        </p:txBody>
      </p:sp>
      <p:sp>
        <p:nvSpPr>
          <p:cNvPr id="3" name="Subtitle 2"/>
          <p:cNvSpPr>
            <a:spLocks noGrp="1"/>
          </p:cNvSpPr>
          <p:nvPr>
            <p:ph type="subTitle" idx="1"/>
          </p:nvPr>
        </p:nvSpPr>
        <p:spPr/>
        <p:txBody>
          <a:bodyPr vert="horz" lIns="91440" tIns="45720" rIns="91440" bIns="45720" rtlCol="0" anchor="t">
            <a:normAutofit/>
          </a:bodyPr>
          <a:lstStyle/>
          <a:p>
            <a:r>
              <a:rPr lang="en-US" dirty="0"/>
              <a:t>New Electrical System Inspectors (ESI)</a:t>
            </a:r>
          </a:p>
          <a:p>
            <a:r>
              <a:rPr lang="en-US" dirty="0">
                <a:latin typeface="Segoe UI"/>
                <a:cs typeface="Segoe UI"/>
              </a:rPr>
              <a:t>Module 10: Private Property</a:t>
            </a:r>
          </a:p>
        </p:txBody>
      </p:sp>
    </p:spTree>
    <p:extLst>
      <p:ext uri="{BB962C8B-B14F-4D97-AF65-F5344CB8AC3E}">
        <p14:creationId xmlns:p14="http://schemas.microsoft.com/office/powerpoint/2010/main" val="41000643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Responsibilities (cont.)</a:t>
            </a:r>
          </a:p>
        </p:txBody>
      </p:sp>
      <p:sp>
        <p:nvSpPr>
          <p:cNvPr id="3" name="Content Placeholder 2"/>
          <p:cNvSpPr>
            <a:spLocks noGrp="1"/>
          </p:cNvSpPr>
          <p:nvPr>
            <p:ph idx="1"/>
          </p:nvPr>
        </p:nvSpPr>
        <p:spPr/>
        <p:txBody>
          <a:bodyPr/>
          <a:lstStyle/>
          <a:p>
            <a:r>
              <a:rPr lang="en-US" dirty="0"/>
              <a:t>Safety</a:t>
            </a:r>
          </a:p>
          <a:p>
            <a:r>
              <a:rPr lang="en-US" dirty="0"/>
              <a:t>Quality </a:t>
            </a:r>
          </a:p>
          <a:p>
            <a:r>
              <a:rPr lang="en-US" dirty="0"/>
              <a:t>Productivity</a:t>
            </a:r>
          </a:p>
          <a:p>
            <a:endParaRPr lang="en-US" dirty="0"/>
          </a:p>
          <a:p>
            <a:pPr lvl="1"/>
            <a:endParaRPr lang="en-US" dirty="0"/>
          </a:p>
        </p:txBody>
      </p:sp>
    </p:spTree>
    <p:extLst>
      <p:ext uri="{BB962C8B-B14F-4D97-AF65-F5344CB8AC3E}">
        <p14:creationId xmlns:p14="http://schemas.microsoft.com/office/powerpoint/2010/main" val="590707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Safety</a:t>
            </a:r>
          </a:p>
        </p:txBody>
      </p:sp>
      <p:sp>
        <p:nvSpPr>
          <p:cNvPr id="3" name="Content Placeholder 2"/>
          <p:cNvSpPr>
            <a:spLocks noGrp="1"/>
          </p:cNvSpPr>
          <p:nvPr>
            <p:ph idx="1"/>
          </p:nvPr>
        </p:nvSpPr>
        <p:spPr/>
        <p:txBody>
          <a:bodyPr/>
          <a:lstStyle/>
          <a:p>
            <a:r>
              <a:rPr lang="en-US" dirty="0"/>
              <a:t>Right to access</a:t>
            </a:r>
          </a:p>
          <a:p>
            <a:r>
              <a:rPr lang="en-US" dirty="0"/>
              <a:t>Perform inspection</a:t>
            </a:r>
          </a:p>
          <a:p>
            <a:endParaRPr lang="en-US" dirty="0"/>
          </a:p>
        </p:txBody>
      </p:sp>
    </p:spTree>
    <p:extLst>
      <p:ext uri="{BB962C8B-B14F-4D97-AF65-F5344CB8AC3E}">
        <p14:creationId xmlns:p14="http://schemas.microsoft.com/office/powerpoint/2010/main" val="286434140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Safety (cont.)</a:t>
            </a:r>
          </a:p>
        </p:txBody>
      </p:sp>
      <p:sp>
        <p:nvSpPr>
          <p:cNvPr id="3" name="Content Placeholder 2"/>
          <p:cNvSpPr>
            <a:spLocks noGrp="1"/>
          </p:cNvSpPr>
          <p:nvPr>
            <p:ph idx="1"/>
          </p:nvPr>
        </p:nvSpPr>
        <p:spPr/>
        <p:txBody>
          <a:bodyPr/>
          <a:lstStyle/>
          <a:p>
            <a:r>
              <a:rPr lang="en-US" dirty="0"/>
              <a:t>Feel unsafe driving</a:t>
            </a:r>
          </a:p>
          <a:p>
            <a:r>
              <a:rPr lang="en-US" dirty="0"/>
              <a:t>Repair feels dangerous</a:t>
            </a:r>
          </a:p>
          <a:p>
            <a:r>
              <a:rPr lang="en-US" dirty="0"/>
              <a:t>Condition might cause strain</a:t>
            </a:r>
          </a:p>
          <a:p>
            <a:r>
              <a:rPr lang="en-US" dirty="0"/>
              <a:t>Access compromises safety</a:t>
            </a:r>
          </a:p>
          <a:p>
            <a:r>
              <a:rPr lang="en-US" dirty="0"/>
              <a:t>Avoid unstable surfaces</a:t>
            </a:r>
          </a:p>
          <a:p>
            <a:r>
              <a:rPr lang="en-US" dirty="0"/>
              <a:t>Avoid lifting heavy or awkward objects</a:t>
            </a:r>
          </a:p>
          <a:p>
            <a:r>
              <a:rPr lang="en-US" dirty="0"/>
              <a:t>Avoid unsafe areas</a:t>
            </a:r>
          </a:p>
          <a:p>
            <a:r>
              <a:rPr lang="en-US" dirty="0"/>
              <a:t>Use extra caution</a:t>
            </a:r>
          </a:p>
          <a:p>
            <a:endParaRPr lang="en-US" dirty="0"/>
          </a:p>
          <a:p>
            <a:endParaRPr lang="en-US" dirty="0"/>
          </a:p>
        </p:txBody>
      </p:sp>
    </p:spTree>
    <p:extLst>
      <p:ext uri="{BB962C8B-B14F-4D97-AF65-F5344CB8AC3E}">
        <p14:creationId xmlns:p14="http://schemas.microsoft.com/office/powerpoint/2010/main" val="14090983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Inspection Safety (cont.)</a:t>
            </a:r>
          </a:p>
        </p:txBody>
      </p:sp>
      <p:sp>
        <p:nvSpPr>
          <p:cNvPr id="3" name="Content Placeholder 2"/>
          <p:cNvSpPr>
            <a:spLocks noGrp="1"/>
          </p:cNvSpPr>
          <p:nvPr>
            <p:ph idx="1"/>
          </p:nvPr>
        </p:nvSpPr>
        <p:spPr/>
        <p:txBody>
          <a:bodyPr/>
          <a:lstStyle/>
          <a:p>
            <a:r>
              <a:rPr lang="en-US" dirty="0"/>
              <a:t>Properties have risks </a:t>
            </a:r>
          </a:p>
          <a:p>
            <a:r>
              <a:rPr lang="en-US" dirty="0"/>
              <a:t>Be aware of surroundings</a:t>
            </a:r>
          </a:p>
          <a:p>
            <a:r>
              <a:rPr lang="en-US" dirty="0"/>
              <a:t>Remove yourself from an unsafe environment</a:t>
            </a:r>
          </a:p>
          <a:p>
            <a:r>
              <a:rPr lang="en-US" dirty="0"/>
              <a:t>Safety is the first responsibility </a:t>
            </a:r>
          </a:p>
          <a:p>
            <a:r>
              <a:rPr lang="en-US" dirty="0"/>
              <a:t>Inspect the pole from a distance</a:t>
            </a:r>
          </a:p>
          <a:p>
            <a:r>
              <a:rPr lang="en-US" dirty="0"/>
              <a:t>If a hazard exists, contact your supervisor</a:t>
            </a:r>
          </a:p>
        </p:txBody>
      </p:sp>
    </p:spTree>
    <p:extLst>
      <p:ext uri="{BB962C8B-B14F-4D97-AF65-F5344CB8AC3E}">
        <p14:creationId xmlns:p14="http://schemas.microsoft.com/office/powerpoint/2010/main" val="28706421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Prior to Entry</a:t>
            </a:r>
          </a:p>
        </p:txBody>
      </p:sp>
      <p:sp>
        <p:nvSpPr>
          <p:cNvPr id="3" name="Content Placeholder 2"/>
          <p:cNvSpPr>
            <a:spLocks noGrp="1"/>
          </p:cNvSpPr>
          <p:nvPr>
            <p:ph idx="1"/>
          </p:nvPr>
        </p:nvSpPr>
        <p:spPr>
          <a:xfrm>
            <a:off x="838200" y="1825624"/>
            <a:ext cx="10515600" cy="5032375"/>
          </a:xfrm>
        </p:spPr>
        <p:txBody>
          <a:bodyPr>
            <a:normAutofit/>
          </a:bodyPr>
          <a:lstStyle/>
          <a:p>
            <a:r>
              <a:rPr lang="en-US" dirty="0"/>
              <a:t>Determine the exact location of the pole</a:t>
            </a:r>
          </a:p>
          <a:p>
            <a:r>
              <a:rPr lang="en-US" dirty="0"/>
              <a:t>Verify or enter property address</a:t>
            </a:r>
          </a:p>
          <a:p>
            <a:r>
              <a:rPr lang="en-US" dirty="0"/>
              <a:t>Inspect structure without entering area</a:t>
            </a:r>
          </a:p>
          <a:p>
            <a:r>
              <a:rPr lang="en-US" dirty="0"/>
              <a:t>Create “Obstruction Exception,” if necessary</a:t>
            </a:r>
          </a:p>
          <a:p>
            <a:r>
              <a:rPr lang="en-US" dirty="0"/>
              <a:t>Not always necessary to notify </a:t>
            </a:r>
            <a:r>
              <a:rPr lang="en-US" dirty="0" smtClean="0"/>
              <a:t>customer</a:t>
            </a:r>
            <a:endParaRPr lang="en-US" dirty="0"/>
          </a:p>
        </p:txBody>
      </p:sp>
    </p:spTree>
    <p:extLst>
      <p:ext uri="{BB962C8B-B14F-4D97-AF65-F5344CB8AC3E}">
        <p14:creationId xmlns:p14="http://schemas.microsoft.com/office/powerpoint/2010/main" val="33572940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Prior to Entry (cont.)</a:t>
            </a:r>
          </a:p>
        </p:txBody>
      </p:sp>
      <p:sp>
        <p:nvSpPr>
          <p:cNvPr id="3" name="Content Placeholder 2"/>
          <p:cNvSpPr>
            <a:spLocks noGrp="1"/>
          </p:cNvSpPr>
          <p:nvPr>
            <p:ph sz="half" idx="1"/>
          </p:nvPr>
        </p:nvSpPr>
        <p:spPr/>
        <p:txBody>
          <a:bodyPr/>
          <a:lstStyle/>
          <a:p>
            <a:r>
              <a:rPr lang="en-US" dirty="0"/>
              <a:t>Attempt to notify customer</a:t>
            </a:r>
          </a:p>
          <a:p>
            <a:r>
              <a:rPr lang="en-US" dirty="0"/>
              <a:t>If the customer is not home</a:t>
            </a:r>
          </a:p>
          <a:p>
            <a:r>
              <a:rPr lang="en-US" dirty="0"/>
              <a:t>If it is not safe: </a:t>
            </a:r>
            <a:r>
              <a:rPr lang="en-US" b="1" dirty="0"/>
              <a:t>Do Not Enter</a:t>
            </a:r>
          </a:p>
          <a:p>
            <a:r>
              <a:rPr lang="en-US" dirty="0"/>
              <a:t>Notify your supervisor</a:t>
            </a:r>
          </a:p>
          <a:p>
            <a:r>
              <a:rPr lang="en-US" dirty="0"/>
              <a:t>When safe, enter yard</a:t>
            </a:r>
          </a:p>
        </p:txBody>
      </p:sp>
      <p:sp>
        <p:nvSpPr>
          <p:cNvPr id="4" name="Content Placeholder 3"/>
          <p:cNvSpPr>
            <a:spLocks noGrp="1"/>
          </p:cNvSpPr>
          <p:nvPr>
            <p:ph sz="half" idx="2"/>
          </p:nvPr>
        </p:nvSpPr>
        <p:spPr/>
        <p:txBody>
          <a:bodyPr/>
          <a:lstStyle/>
          <a:p>
            <a:pPr marL="0" indent="0">
              <a:buNone/>
            </a:pPr>
            <a:r>
              <a:rPr lang="en-US" u="sng" dirty="0">
                <a:hlinkClick r:id="rId3"/>
              </a:rPr>
              <a:t>Dog Bite Prevention (click to view)</a:t>
            </a:r>
            <a:endParaRPr lang="en-US" dirty="0"/>
          </a:p>
        </p:txBody>
      </p:sp>
    </p:spTree>
    <p:extLst>
      <p:ext uri="{BB962C8B-B14F-4D97-AF65-F5344CB8AC3E}">
        <p14:creationId xmlns:p14="http://schemas.microsoft.com/office/powerpoint/2010/main" val="22620893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Entry Guidelines</a:t>
            </a:r>
          </a:p>
        </p:txBody>
      </p:sp>
      <p:sp>
        <p:nvSpPr>
          <p:cNvPr id="3" name="Content Placeholder 2"/>
          <p:cNvSpPr>
            <a:spLocks noGrp="1"/>
          </p:cNvSpPr>
          <p:nvPr>
            <p:ph sz="half" idx="1"/>
          </p:nvPr>
        </p:nvSpPr>
        <p:spPr/>
        <p:txBody>
          <a:bodyPr/>
          <a:lstStyle/>
          <a:p>
            <a:r>
              <a:rPr lang="en-US" dirty="0"/>
              <a:t>Right to access SCE equipment </a:t>
            </a:r>
          </a:p>
          <a:p>
            <a:r>
              <a:rPr lang="en-US" dirty="0"/>
              <a:t>Try access point </a:t>
            </a:r>
          </a:p>
          <a:p>
            <a:pPr lvl="1"/>
            <a:r>
              <a:rPr lang="en-US" dirty="0"/>
              <a:t>Do </a:t>
            </a:r>
            <a:r>
              <a:rPr lang="en-US" b="1" dirty="0"/>
              <a:t>not</a:t>
            </a:r>
            <a:r>
              <a:rPr lang="en-US" dirty="0"/>
              <a:t> walk through residence </a:t>
            </a:r>
          </a:p>
          <a:p>
            <a:pPr lvl="1"/>
            <a:r>
              <a:rPr lang="en-US" dirty="0"/>
              <a:t>Do </a:t>
            </a:r>
            <a:r>
              <a:rPr lang="en-US" b="1" dirty="0"/>
              <a:t>not</a:t>
            </a:r>
            <a:r>
              <a:rPr lang="en-US" dirty="0"/>
              <a:t> use ladders </a:t>
            </a:r>
          </a:p>
          <a:p>
            <a:pPr lvl="1"/>
            <a:endParaRPr lang="en-US" dirty="0"/>
          </a:p>
        </p:txBody>
      </p:sp>
      <p:sp>
        <p:nvSpPr>
          <p:cNvPr id="4" name="Content Placeholder 3"/>
          <p:cNvSpPr>
            <a:spLocks noGrp="1"/>
          </p:cNvSpPr>
          <p:nvPr>
            <p:ph sz="half" idx="2"/>
          </p:nvPr>
        </p:nvSpPr>
        <p:spPr/>
        <p:txBody>
          <a:bodyPr/>
          <a:lstStyle/>
          <a:p>
            <a:r>
              <a:rPr lang="en-US" dirty="0"/>
              <a:t>Use caution </a:t>
            </a:r>
          </a:p>
          <a:p>
            <a:pPr lvl="1"/>
            <a:r>
              <a:rPr lang="en-US" dirty="0"/>
              <a:t>Enter yard if safe </a:t>
            </a:r>
          </a:p>
          <a:p>
            <a:pPr lvl="1"/>
            <a:r>
              <a:rPr lang="en-US" dirty="0"/>
              <a:t>Take safety equipment </a:t>
            </a:r>
          </a:p>
          <a:p>
            <a:pPr lvl="1"/>
            <a:r>
              <a:rPr lang="en-US" dirty="0"/>
              <a:t>Evaluate path </a:t>
            </a:r>
          </a:p>
          <a:p>
            <a:pPr lvl="1"/>
            <a:r>
              <a:rPr lang="en-US" dirty="0"/>
              <a:t>Move items </a:t>
            </a:r>
          </a:p>
          <a:p>
            <a:pPr lvl="1"/>
            <a:r>
              <a:rPr lang="en-US" dirty="0"/>
              <a:t>Go directly to pole</a:t>
            </a:r>
          </a:p>
        </p:txBody>
      </p:sp>
    </p:spTree>
    <p:extLst>
      <p:ext uri="{BB962C8B-B14F-4D97-AF65-F5344CB8AC3E}">
        <p14:creationId xmlns:p14="http://schemas.microsoft.com/office/powerpoint/2010/main" val="1228558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Entry Guidelines (cont.)</a:t>
            </a:r>
            <a:endParaRPr lang="en-US" dirty="0"/>
          </a:p>
        </p:txBody>
      </p:sp>
      <p:sp>
        <p:nvSpPr>
          <p:cNvPr id="3" name="Content Placeholder 2"/>
          <p:cNvSpPr>
            <a:spLocks noGrp="1"/>
          </p:cNvSpPr>
          <p:nvPr>
            <p:ph idx="1"/>
          </p:nvPr>
        </p:nvSpPr>
        <p:spPr/>
        <p:txBody>
          <a:bodyPr/>
          <a:lstStyle/>
          <a:p>
            <a:r>
              <a:rPr lang="en-US" dirty="0"/>
              <a:t>Be careful </a:t>
            </a:r>
            <a:r>
              <a:rPr lang="en-US" b="1" dirty="0"/>
              <a:t>not</a:t>
            </a:r>
            <a:r>
              <a:rPr lang="en-US" dirty="0"/>
              <a:t> to:</a:t>
            </a:r>
          </a:p>
          <a:p>
            <a:pPr lvl="1"/>
            <a:r>
              <a:rPr lang="en-US" dirty="0"/>
              <a:t>Bump into equipment </a:t>
            </a:r>
          </a:p>
          <a:p>
            <a:pPr lvl="1"/>
            <a:r>
              <a:rPr lang="en-US" dirty="0"/>
              <a:t>Contact machinery</a:t>
            </a:r>
          </a:p>
          <a:p>
            <a:pPr lvl="1"/>
            <a:r>
              <a:rPr lang="en-US" dirty="0"/>
              <a:t>Track debris </a:t>
            </a:r>
          </a:p>
          <a:p>
            <a:pPr lvl="1"/>
            <a:r>
              <a:rPr lang="en-US" dirty="0"/>
              <a:t>Leave items </a:t>
            </a:r>
          </a:p>
          <a:p>
            <a:pPr lvl="1"/>
            <a:r>
              <a:rPr lang="en-US" dirty="0"/>
              <a:t>Linger</a:t>
            </a:r>
          </a:p>
        </p:txBody>
      </p:sp>
    </p:spTree>
    <p:extLst>
      <p:ext uri="{BB962C8B-B14F-4D97-AF65-F5344CB8AC3E}">
        <p14:creationId xmlns:p14="http://schemas.microsoft.com/office/powerpoint/2010/main" val="40178435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Access Exception – Entry Access</a:t>
            </a:r>
          </a:p>
        </p:txBody>
      </p:sp>
      <p:sp>
        <p:nvSpPr>
          <p:cNvPr id="3" name="Content Placeholder 2"/>
          <p:cNvSpPr>
            <a:spLocks noGrp="1"/>
          </p:cNvSpPr>
          <p:nvPr>
            <p:ph idx="1"/>
          </p:nvPr>
        </p:nvSpPr>
        <p:spPr/>
        <p:txBody>
          <a:bodyPr/>
          <a:lstStyle/>
          <a:p>
            <a:r>
              <a:rPr lang="en-US" dirty="0"/>
              <a:t>If adequate access is not possible, enter a note for “Limited Inspection”</a:t>
            </a:r>
          </a:p>
          <a:p>
            <a:r>
              <a:rPr lang="en-US" dirty="0"/>
              <a:t>Make a second entry attempt later if possible</a:t>
            </a:r>
          </a:p>
          <a:p>
            <a:r>
              <a:rPr lang="en-US" dirty="0"/>
              <a:t>If no access on the second attempt, hang another door hanger and enter this action in the field tool</a:t>
            </a:r>
          </a:p>
          <a:p>
            <a:r>
              <a:rPr lang="en-US" dirty="0"/>
              <a:t>After the second attempt is unsuccessful, create a “No Access” exception</a:t>
            </a:r>
          </a:p>
        </p:txBody>
      </p:sp>
    </p:spTree>
    <p:extLst>
      <p:ext uri="{BB962C8B-B14F-4D97-AF65-F5344CB8AC3E}">
        <p14:creationId xmlns:p14="http://schemas.microsoft.com/office/powerpoint/2010/main" val="26769967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Access Exception – Obstruction Access</a:t>
            </a:r>
          </a:p>
        </p:txBody>
      </p:sp>
      <p:sp>
        <p:nvSpPr>
          <p:cNvPr id="3" name="Content Placeholder 2"/>
          <p:cNvSpPr>
            <a:spLocks noGrp="1"/>
          </p:cNvSpPr>
          <p:nvPr>
            <p:ph idx="1"/>
          </p:nvPr>
        </p:nvSpPr>
        <p:spPr/>
        <p:txBody>
          <a:bodyPr/>
          <a:lstStyle/>
          <a:p>
            <a:r>
              <a:rPr lang="en-US" dirty="0"/>
              <a:t>Large amount of debris</a:t>
            </a:r>
          </a:p>
          <a:p>
            <a:r>
              <a:rPr lang="en-US" dirty="0"/>
              <a:t>Piles of wood</a:t>
            </a:r>
          </a:p>
          <a:p>
            <a:r>
              <a:rPr lang="en-US" dirty="0"/>
              <a:t>Excessive vegetation </a:t>
            </a:r>
          </a:p>
          <a:p>
            <a:r>
              <a:rPr lang="en-US" dirty="0"/>
              <a:t>Items permanently fixed to the pole</a:t>
            </a:r>
          </a:p>
          <a:p>
            <a:r>
              <a:rPr lang="en-US" dirty="0"/>
              <a:t>Heavy equipment </a:t>
            </a:r>
          </a:p>
          <a:p>
            <a:r>
              <a:rPr lang="en-US" dirty="0"/>
              <a:t>Permanent irrigation </a:t>
            </a:r>
          </a:p>
          <a:p>
            <a:endParaRPr lang="en-US" dirty="0"/>
          </a:p>
          <a:p>
            <a:pPr lvl="1"/>
            <a:endParaRPr lang="en-US" dirty="0"/>
          </a:p>
        </p:txBody>
      </p:sp>
    </p:spTree>
    <p:extLst>
      <p:ext uri="{BB962C8B-B14F-4D97-AF65-F5344CB8AC3E}">
        <p14:creationId xmlns:p14="http://schemas.microsoft.com/office/powerpoint/2010/main" val="29230246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Welcome &amp; Introductions</a:t>
            </a:r>
          </a:p>
        </p:txBody>
      </p:sp>
      <p:pic>
        <p:nvPicPr>
          <p:cNvPr id="5" name="Content Placeholder 4"/>
          <p:cNvPicPr>
            <a:picLocks noGrp="1" noChangeAspect="1"/>
          </p:cNvPicPr>
          <p:nvPr>
            <p:ph idx="1"/>
          </p:nvPr>
        </p:nvPicPr>
        <p:blipFill>
          <a:blip r:embed="rId3"/>
          <a:stretch>
            <a:fillRect/>
          </a:stretch>
        </p:blipFill>
        <p:spPr>
          <a:xfrm>
            <a:off x="3770174" y="2297314"/>
            <a:ext cx="4651651" cy="3407959"/>
          </a:xfrm>
          <a:prstGeom prst="rect">
            <a:avLst/>
          </a:prstGeom>
        </p:spPr>
      </p:pic>
    </p:spTree>
    <p:extLst>
      <p:ext uri="{BB962C8B-B14F-4D97-AF65-F5344CB8AC3E}">
        <p14:creationId xmlns:p14="http://schemas.microsoft.com/office/powerpoint/2010/main" val="23287444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Access Exception – Obstruction Access (cont.)</a:t>
            </a:r>
          </a:p>
        </p:txBody>
      </p:sp>
      <p:sp>
        <p:nvSpPr>
          <p:cNvPr id="3" name="Content Placeholder 2"/>
          <p:cNvSpPr>
            <a:spLocks noGrp="1"/>
          </p:cNvSpPr>
          <p:nvPr>
            <p:ph idx="1"/>
          </p:nvPr>
        </p:nvSpPr>
        <p:spPr/>
        <p:txBody>
          <a:bodyPr/>
          <a:lstStyle/>
          <a:p>
            <a:r>
              <a:rPr lang="en-US" dirty="0"/>
              <a:t>Move obstructions to safe place</a:t>
            </a:r>
          </a:p>
          <a:p>
            <a:r>
              <a:rPr lang="en-US" dirty="0"/>
              <a:t>Return items to original location</a:t>
            </a:r>
          </a:p>
          <a:p>
            <a:r>
              <a:rPr lang="en-US" dirty="0"/>
              <a:t>Lift only what you feel safe moving </a:t>
            </a:r>
          </a:p>
          <a:p>
            <a:r>
              <a:rPr lang="en-US" dirty="0"/>
              <a:t>Limit effort to not apply force</a:t>
            </a:r>
          </a:p>
          <a:p>
            <a:r>
              <a:rPr lang="en-US" dirty="0"/>
              <a:t>Manipulate heavy objects</a:t>
            </a:r>
          </a:p>
          <a:p>
            <a:pPr lvl="1"/>
            <a:endParaRPr lang="en-US" dirty="0"/>
          </a:p>
        </p:txBody>
      </p:sp>
    </p:spTree>
    <p:extLst>
      <p:ext uri="{BB962C8B-B14F-4D97-AF65-F5344CB8AC3E}">
        <p14:creationId xmlns:p14="http://schemas.microsoft.com/office/powerpoint/2010/main" val="13753010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Pole Access </a:t>
            </a:r>
          </a:p>
        </p:txBody>
      </p:sp>
      <p:sp>
        <p:nvSpPr>
          <p:cNvPr id="3" name="Content Placeholder 2"/>
          <p:cNvSpPr>
            <a:spLocks noGrp="1"/>
          </p:cNvSpPr>
          <p:nvPr>
            <p:ph sz="half" idx="1"/>
          </p:nvPr>
        </p:nvSpPr>
        <p:spPr/>
        <p:txBody>
          <a:bodyPr/>
          <a:lstStyle/>
          <a:p>
            <a:r>
              <a:rPr lang="en-US" dirty="0"/>
              <a:t>Make reasonable effort to gain access to pole</a:t>
            </a:r>
          </a:p>
          <a:p>
            <a:pPr lvl="1"/>
            <a:r>
              <a:rPr lang="en-US" dirty="0"/>
              <a:t>Use sound judgment</a:t>
            </a:r>
          </a:p>
          <a:p>
            <a:pPr lvl="1"/>
            <a:r>
              <a:rPr lang="en-US" dirty="0"/>
              <a:t>Move brush </a:t>
            </a:r>
          </a:p>
          <a:p>
            <a:pPr lvl="1"/>
            <a:r>
              <a:rPr lang="en-US" dirty="0"/>
              <a:t>Avoid dangerous vegetation</a:t>
            </a:r>
          </a:p>
          <a:p>
            <a:pPr lvl="1"/>
            <a:endParaRPr lang="en-US" dirty="0"/>
          </a:p>
        </p:txBody>
      </p:sp>
      <p:sp>
        <p:nvSpPr>
          <p:cNvPr id="4" name="Content Placeholder 3"/>
          <p:cNvSpPr>
            <a:spLocks noGrp="1"/>
          </p:cNvSpPr>
          <p:nvPr>
            <p:ph sz="half" idx="2"/>
          </p:nvPr>
        </p:nvSpPr>
        <p:spPr/>
        <p:txBody>
          <a:bodyPr/>
          <a:lstStyle/>
          <a:p>
            <a:r>
              <a:rPr lang="en-US" dirty="0"/>
              <a:t>Determine accessibility</a:t>
            </a:r>
          </a:p>
          <a:p>
            <a:pPr lvl="1"/>
            <a:r>
              <a:rPr lang="en-US" dirty="0"/>
              <a:t>Use stick to identify holes</a:t>
            </a:r>
          </a:p>
          <a:p>
            <a:pPr lvl="1"/>
            <a:r>
              <a:rPr lang="en-US" dirty="0"/>
              <a:t>Determine if safe to ascend hill</a:t>
            </a:r>
          </a:p>
          <a:p>
            <a:pPr lvl="1"/>
            <a:r>
              <a:rPr lang="en-US" dirty="0"/>
              <a:t>Only climb hillsides</a:t>
            </a:r>
          </a:p>
          <a:p>
            <a:pPr lvl="1"/>
            <a:r>
              <a:rPr lang="en-US" dirty="0"/>
              <a:t>Step on secure footing</a:t>
            </a:r>
          </a:p>
          <a:p>
            <a:pPr lvl="1"/>
            <a:r>
              <a:rPr lang="en-US" dirty="0"/>
              <a:t>Get assistance from another ESI</a:t>
            </a:r>
          </a:p>
        </p:txBody>
      </p:sp>
    </p:spTree>
    <p:extLst>
      <p:ext uri="{BB962C8B-B14F-4D97-AF65-F5344CB8AC3E}">
        <p14:creationId xmlns:p14="http://schemas.microsoft.com/office/powerpoint/2010/main" val="69189765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Inspection</a:t>
            </a:r>
          </a:p>
        </p:txBody>
      </p:sp>
      <p:sp>
        <p:nvSpPr>
          <p:cNvPr id="3" name="Content Placeholder 2"/>
          <p:cNvSpPr>
            <a:spLocks noGrp="1"/>
          </p:cNvSpPr>
          <p:nvPr>
            <p:ph idx="1"/>
          </p:nvPr>
        </p:nvSpPr>
        <p:spPr/>
        <p:txBody>
          <a:bodyPr/>
          <a:lstStyle/>
          <a:p>
            <a:r>
              <a:rPr lang="en-US" dirty="0"/>
              <a:t>Perform public repairs </a:t>
            </a:r>
          </a:p>
          <a:p>
            <a:r>
              <a:rPr lang="en-US" dirty="0"/>
              <a:t>Correct conditions</a:t>
            </a:r>
          </a:p>
        </p:txBody>
      </p:sp>
    </p:spTree>
    <p:extLst>
      <p:ext uri="{BB962C8B-B14F-4D97-AF65-F5344CB8AC3E}">
        <p14:creationId xmlns:p14="http://schemas.microsoft.com/office/powerpoint/2010/main" val="158942653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Inspection (cont.)</a:t>
            </a:r>
          </a:p>
        </p:txBody>
      </p:sp>
      <p:sp>
        <p:nvSpPr>
          <p:cNvPr id="3" name="Content Placeholder 2"/>
          <p:cNvSpPr>
            <a:spLocks noGrp="1"/>
          </p:cNvSpPr>
          <p:nvPr>
            <p:ph idx="1"/>
          </p:nvPr>
        </p:nvSpPr>
        <p:spPr/>
        <p:txBody>
          <a:bodyPr/>
          <a:lstStyle/>
          <a:p>
            <a:r>
              <a:rPr lang="en-US" dirty="0"/>
              <a:t>Make public level repairs </a:t>
            </a:r>
          </a:p>
          <a:p>
            <a:r>
              <a:rPr lang="en-US" dirty="0"/>
              <a:t>Trim vegetation to make repair </a:t>
            </a:r>
          </a:p>
          <a:p>
            <a:pPr lvl="1"/>
            <a:endParaRPr lang="en-US" dirty="0"/>
          </a:p>
        </p:txBody>
      </p:sp>
    </p:spTree>
    <p:extLst>
      <p:ext uri="{BB962C8B-B14F-4D97-AF65-F5344CB8AC3E}">
        <p14:creationId xmlns:p14="http://schemas.microsoft.com/office/powerpoint/2010/main" val="138428717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en-US" dirty="0"/>
              <a:t>Exit Guidelines</a:t>
            </a:r>
          </a:p>
        </p:txBody>
      </p:sp>
      <p:sp>
        <p:nvSpPr>
          <p:cNvPr id="3" name="Content Placeholder 2"/>
          <p:cNvSpPr>
            <a:spLocks noGrp="1"/>
          </p:cNvSpPr>
          <p:nvPr>
            <p:ph idx="1"/>
          </p:nvPr>
        </p:nvSpPr>
        <p:spPr/>
        <p:txBody>
          <a:bodyPr/>
          <a:lstStyle/>
          <a:p>
            <a:r>
              <a:rPr lang="en-US" dirty="0"/>
              <a:t>Leave property as found</a:t>
            </a:r>
          </a:p>
          <a:p>
            <a:r>
              <a:rPr lang="en-US" dirty="0"/>
              <a:t>For maintenance inform customer</a:t>
            </a:r>
          </a:p>
          <a:p>
            <a:r>
              <a:rPr lang="en-US" dirty="0"/>
              <a:t>Place vegetation in container</a:t>
            </a:r>
          </a:p>
          <a:p>
            <a:r>
              <a:rPr lang="en-US" dirty="0"/>
              <a:t>Remove all tools</a:t>
            </a:r>
          </a:p>
          <a:p>
            <a:r>
              <a:rPr lang="en-US" dirty="0"/>
              <a:t>Close gates and doors</a:t>
            </a:r>
          </a:p>
          <a:p>
            <a:endParaRPr lang="en-US" dirty="0"/>
          </a:p>
          <a:p>
            <a:endParaRPr lang="en-US" dirty="0"/>
          </a:p>
        </p:txBody>
      </p:sp>
    </p:spTree>
    <p:extLst>
      <p:ext uri="{BB962C8B-B14F-4D97-AF65-F5344CB8AC3E}">
        <p14:creationId xmlns:p14="http://schemas.microsoft.com/office/powerpoint/2010/main" val="27231501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p:txBody>
          <a:bodyPr/>
          <a:lstStyle/>
          <a:p>
            <a:r>
              <a:rPr lang="en-US" dirty="0"/>
              <a:t>Notification</a:t>
            </a:r>
          </a:p>
        </p:txBody>
      </p:sp>
      <p:sp>
        <p:nvSpPr>
          <p:cNvPr id="3" name="Content Placeholder 2"/>
          <p:cNvSpPr>
            <a:spLocks noGrp="1"/>
          </p:cNvSpPr>
          <p:nvPr>
            <p:ph idx="1"/>
          </p:nvPr>
        </p:nvSpPr>
        <p:spPr/>
        <p:txBody>
          <a:bodyPr/>
          <a:lstStyle/>
          <a:p>
            <a:r>
              <a:rPr lang="en-US" dirty="0"/>
              <a:t>Communicate concerns and infractions</a:t>
            </a:r>
          </a:p>
          <a:p>
            <a:r>
              <a:rPr lang="en-US" dirty="0"/>
              <a:t>Unauthorized attachments</a:t>
            </a:r>
          </a:p>
          <a:p>
            <a:r>
              <a:rPr lang="en-US" dirty="0"/>
              <a:t>Do not use for excessive vegetation </a:t>
            </a:r>
          </a:p>
        </p:txBody>
      </p:sp>
    </p:spTree>
    <p:extLst>
      <p:ext uri="{BB962C8B-B14F-4D97-AF65-F5344CB8AC3E}">
        <p14:creationId xmlns:p14="http://schemas.microsoft.com/office/powerpoint/2010/main" val="13063554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Module Wrap Up</a:t>
            </a:r>
            <a:endParaRPr lang="en-US" dirty="0"/>
          </a:p>
        </p:txBody>
      </p:sp>
      <p:sp>
        <p:nvSpPr>
          <p:cNvPr id="3" name="Content Placeholder 2"/>
          <p:cNvSpPr>
            <a:spLocks noGrp="1"/>
          </p:cNvSpPr>
          <p:nvPr>
            <p:ph idx="1"/>
          </p:nvPr>
        </p:nvSpPr>
        <p:spPr>
          <a:xfrm>
            <a:off x="838199" y="1825625"/>
            <a:ext cx="10853057" cy="4351338"/>
          </a:xfrm>
        </p:spPr>
        <p:txBody>
          <a:bodyPr/>
          <a:lstStyle/>
          <a:p>
            <a:r>
              <a:rPr lang="en-US" dirty="0"/>
              <a:t>Outline the responsibilities of the ESI for performing ODIs on private property </a:t>
            </a:r>
          </a:p>
          <a:p>
            <a:r>
              <a:rPr lang="en-US" dirty="0"/>
              <a:t>Explain that safety is the first responsibility of each SCE employee, that ESIs must be aware of their surroundings</a:t>
            </a:r>
          </a:p>
          <a:p>
            <a:r>
              <a:rPr lang="en-US" dirty="0"/>
              <a:t>Detail the proper actions to stay safe in potentially unsafe conditions</a:t>
            </a:r>
          </a:p>
          <a:p>
            <a:r>
              <a:rPr lang="en-US" dirty="0"/>
              <a:t>Discuss the entry and exit guidelines for performing ODIs on private property</a:t>
            </a:r>
          </a:p>
          <a:p>
            <a:r>
              <a:rPr lang="en-US" dirty="0"/>
              <a:t>Describe access issues an ESI faces and how to approach or remedy them</a:t>
            </a:r>
          </a:p>
        </p:txBody>
      </p:sp>
    </p:spTree>
    <p:extLst>
      <p:ext uri="{BB962C8B-B14F-4D97-AF65-F5344CB8AC3E}">
        <p14:creationId xmlns:p14="http://schemas.microsoft.com/office/powerpoint/2010/main" val="32203579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Check Your Knowledge</a:t>
            </a:r>
          </a:p>
        </p:txBody>
      </p:sp>
      <p:sp>
        <p:nvSpPr>
          <p:cNvPr id="5" name="Content Placeholder 4"/>
          <p:cNvSpPr>
            <a:spLocks noGrp="1"/>
          </p:cNvSpPr>
          <p:nvPr>
            <p:ph idx="1"/>
          </p:nvPr>
        </p:nvSpPr>
        <p:spPr/>
        <p:txBody>
          <a:bodyPr/>
          <a:lstStyle/>
          <a:p>
            <a:pPr marL="457200" indent="-457200">
              <a:buFont typeface="+mj-lt"/>
              <a:buAutoNum type="arabicPeriod"/>
            </a:pPr>
            <a:r>
              <a:rPr lang="en-US" dirty="0"/>
              <a:t>What are the 3 performance priorities for an ESI?</a:t>
            </a:r>
          </a:p>
          <a:p>
            <a:pPr marL="457200" indent="-457200">
              <a:buFont typeface="+mj-lt"/>
              <a:buAutoNum type="arabicPeriod"/>
            </a:pPr>
            <a:r>
              <a:rPr lang="en-US" dirty="0"/>
              <a:t>Name at least 4 potentially dangerous things to look for before accessing a property.</a:t>
            </a:r>
          </a:p>
          <a:p>
            <a:pPr marL="457200" indent="-457200">
              <a:buFont typeface="+mj-lt"/>
              <a:buAutoNum type="arabicPeriod"/>
            </a:pPr>
            <a:r>
              <a:rPr lang="en-US" dirty="0"/>
              <a:t>Name at least 3 types of obstructions that must not be moved by the ESI.</a:t>
            </a:r>
          </a:p>
          <a:p>
            <a:pPr marL="457200" indent="-457200">
              <a:buFont typeface="+mj-lt"/>
              <a:buAutoNum type="arabicPeriod"/>
            </a:pPr>
            <a:r>
              <a:rPr lang="en-US" dirty="0"/>
              <a:t>Why do you use the Third-Party Notification process?</a:t>
            </a:r>
          </a:p>
          <a:p>
            <a:pPr marL="457200" indent="-457200">
              <a:buFont typeface="+mj-lt"/>
              <a:buAutoNum type="arabicPeriod"/>
            </a:pPr>
            <a:r>
              <a:rPr lang="en-US" dirty="0"/>
              <a:t>How should you leave the property you inspected? </a:t>
            </a:r>
          </a:p>
        </p:txBody>
      </p:sp>
    </p:spTree>
    <p:extLst>
      <p:ext uri="{BB962C8B-B14F-4D97-AF65-F5344CB8AC3E}">
        <p14:creationId xmlns:p14="http://schemas.microsoft.com/office/powerpoint/2010/main" val="41392487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Private Property</a:t>
            </a:r>
          </a:p>
        </p:txBody>
      </p:sp>
    </p:spTree>
    <p:extLst>
      <p:ext uri="{BB962C8B-B14F-4D97-AF65-F5344CB8AC3E}">
        <p14:creationId xmlns:p14="http://schemas.microsoft.com/office/powerpoint/2010/main" val="762276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Safety First!</a:t>
            </a:r>
            <a:endParaRPr lang="en-US" dirty="0"/>
          </a:p>
        </p:txBody>
      </p:sp>
      <p:sp>
        <p:nvSpPr>
          <p:cNvPr id="5" name="Content Placeholder 4"/>
          <p:cNvSpPr>
            <a:spLocks noGrp="1"/>
          </p:cNvSpPr>
          <p:nvPr>
            <p:ph idx="1"/>
          </p:nvPr>
        </p:nvSpPr>
        <p:spPr/>
        <p:txBody>
          <a:bodyPr/>
          <a:lstStyle/>
          <a:p>
            <a:r>
              <a:rPr lang="en-US" smtClean="0"/>
              <a:t>First Aid kit</a:t>
            </a:r>
          </a:p>
          <a:p>
            <a:r>
              <a:rPr lang="en-US" smtClean="0"/>
              <a:t>Volunteers</a:t>
            </a:r>
          </a:p>
          <a:p>
            <a:r>
              <a:rPr lang="en-US" smtClean="0"/>
              <a:t>Earthquake procedures</a:t>
            </a:r>
          </a:p>
          <a:p>
            <a:r>
              <a:rPr lang="en-US" smtClean="0"/>
              <a:t>In case of fire</a:t>
            </a:r>
          </a:p>
          <a:p>
            <a:r>
              <a:rPr lang="en-US" smtClean="0"/>
              <a:t>Emergency exits</a:t>
            </a:r>
          </a:p>
          <a:p>
            <a:r>
              <a:rPr lang="en-US" smtClean="0"/>
              <a:t>Where to gather outside</a:t>
            </a:r>
            <a:endParaRPr lang="en-US" dirty="0"/>
          </a:p>
        </p:txBody>
      </p:sp>
    </p:spTree>
    <p:extLst>
      <p:ext uri="{BB962C8B-B14F-4D97-AF65-F5344CB8AC3E}">
        <p14:creationId xmlns:p14="http://schemas.microsoft.com/office/powerpoint/2010/main" val="1013857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Logistics &amp; Guidelines</a:t>
            </a:r>
            <a:endParaRPr lang="en-US" dirty="0"/>
          </a:p>
        </p:txBody>
      </p:sp>
      <p:sp>
        <p:nvSpPr>
          <p:cNvPr id="3" name="Content Placeholder 2"/>
          <p:cNvSpPr>
            <a:spLocks noGrp="1"/>
          </p:cNvSpPr>
          <p:nvPr>
            <p:ph idx="1"/>
          </p:nvPr>
        </p:nvSpPr>
        <p:spPr/>
        <p:txBody>
          <a:bodyPr/>
          <a:lstStyle/>
          <a:p>
            <a:r>
              <a:rPr lang="en-US" smtClean="0"/>
              <a:t>Cell phones/pagers off or silent</a:t>
            </a:r>
          </a:p>
          <a:p>
            <a:r>
              <a:rPr lang="en-US" smtClean="0"/>
              <a:t>Restroom locations</a:t>
            </a:r>
          </a:p>
          <a:p>
            <a:r>
              <a:rPr lang="en-US" smtClean="0"/>
              <a:t>Scheduled breaks and meals</a:t>
            </a:r>
          </a:p>
          <a:p>
            <a:r>
              <a:rPr lang="en-US" smtClean="0"/>
              <a:t>Length of training</a:t>
            </a:r>
          </a:p>
          <a:p>
            <a:r>
              <a:rPr lang="en-US" smtClean="0"/>
              <a:t>Class rules and guidelines</a:t>
            </a:r>
            <a:endParaRPr lang="en-US" dirty="0"/>
          </a:p>
        </p:txBody>
      </p:sp>
    </p:spTree>
    <p:extLst>
      <p:ext uri="{BB962C8B-B14F-4D97-AF65-F5344CB8AC3E}">
        <p14:creationId xmlns:p14="http://schemas.microsoft.com/office/powerpoint/2010/main" val="28805408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Private Property</a:t>
            </a:r>
          </a:p>
        </p:txBody>
      </p:sp>
    </p:spTree>
    <p:extLst>
      <p:ext uri="{BB962C8B-B14F-4D97-AF65-F5344CB8AC3E}">
        <p14:creationId xmlns:p14="http://schemas.microsoft.com/office/powerpoint/2010/main" val="16198641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Learning Objectives</a:t>
            </a:r>
            <a:endParaRPr lang="en-US" dirty="0"/>
          </a:p>
        </p:txBody>
      </p:sp>
      <p:sp>
        <p:nvSpPr>
          <p:cNvPr id="3" name="Content Placeholder 2"/>
          <p:cNvSpPr>
            <a:spLocks noGrp="1"/>
          </p:cNvSpPr>
          <p:nvPr>
            <p:ph idx="1"/>
          </p:nvPr>
        </p:nvSpPr>
        <p:spPr/>
        <p:txBody>
          <a:bodyPr/>
          <a:lstStyle/>
          <a:p>
            <a:r>
              <a:rPr lang="en-US" dirty="0"/>
              <a:t>At the end of this module, students will be able to:</a:t>
            </a:r>
          </a:p>
          <a:p>
            <a:pPr lvl="1"/>
            <a:r>
              <a:rPr lang="en-US" dirty="0"/>
              <a:t>Outline the responsibilities of the ESI for performing ODIs on private property </a:t>
            </a:r>
          </a:p>
          <a:p>
            <a:pPr lvl="1"/>
            <a:r>
              <a:rPr lang="en-US" dirty="0"/>
              <a:t>Explain that safety is the first responsibility of each SCE employee, that ESIs must be aware of their surroundings</a:t>
            </a:r>
          </a:p>
          <a:p>
            <a:pPr lvl="1"/>
            <a:r>
              <a:rPr lang="en-US" dirty="0"/>
              <a:t>Detail the proper actions to stay safe in potentially unsafe conditions</a:t>
            </a:r>
          </a:p>
          <a:p>
            <a:pPr lvl="1"/>
            <a:r>
              <a:rPr lang="en-US" dirty="0"/>
              <a:t>Discuss the entry and exit guidelines for performing ODIs on private property</a:t>
            </a:r>
          </a:p>
          <a:p>
            <a:pPr lvl="1"/>
            <a:r>
              <a:rPr lang="en-US" dirty="0"/>
              <a:t>Describe access issues an ESI faces and how to approach or remedy them</a:t>
            </a:r>
          </a:p>
        </p:txBody>
      </p:sp>
      <p:pic>
        <p:nvPicPr>
          <p:cNvPr id="8" name="Picture 7"/>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tretch>
            <a:fillRect/>
          </a:stretch>
        </p:blipFill>
        <p:spPr>
          <a:xfrm>
            <a:off x="8625931" y="457724"/>
            <a:ext cx="1903900" cy="1000686"/>
          </a:xfrm>
          <a:prstGeom prst="rect">
            <a:avLst/>
          </a:prstGeom>
          <a:effectLst>
            <a:softEdge rad="63500"/>
          </a:effectLst>
        </p:spPr>
      </p:pic>
    </p:spTree>
    <p:extLst>
      <p:ext uri="{BB962C8B-B14F-4D97-AF65-F5344CB8AC3E}">
        <p14:creationId xmlns:p14="http://schemas.microsoft.com/office/powerpoint/2010/main" val="957407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Module Overview</a:t>
            </a:r>
            <a:endParaRPr lang="en-US" dirty="0"/>
          </a:p>
        </p:txBody>
      </p:sp>
      <p:sp>
        <p:nvSpPr>
          <p:cNvPr id="3" name="Content Placeholder 2"/>
          <p:cNvSpPr>
            <a:spLocks noGrp="1"/>
          </p:cNvSpPr>
          <p:nvPr>
            <p:ph idx="1"/>
          </p:nvPr>
        </p:nvSpPr>
        <p:spPr/>
        <p:txBody>
          <a:bodyPr/>
          <a:lstStyle/>
          <a:p>
            <a:r>
              <a:rPr lang="en-US" smtClean="0"/>
              <a:t>Responsibilities</a:t>
            </a:r>
          </a:p>
          <a:p>
            <a:r>
              <a:rPr lang="en-US" smtClean="0"/>
              <a:t>Inspection Safety </a:t>
            </a:r>
          </a:p>
          <a:p>
            <a:r>
              <a:rPr lang="en-US" smtClean="0"/>
              <a:t>Prior to Entry</a:t>
            </a:r>
          </a:p>
          <a:p>
            <a:r>
              <a:rPr lang="en-US" smtClean="0"/>
              <a:t>Entry Guidelines</a:t>
            </a:r>
          </a:p>
          <a:p>
            <a:r>
              <a:rPr lang="en-US" smtClean="0"/>
              <a:t>Access Exceptions</a:t>
            </a:r>
          </a:p>
          <a:p>
            <a:r>
              <a:rPr lang="en-US" smtClean="0"/>
              <a:t>Pole Access</a:t>
            </a:r>
          </a:p>
          <a:p>
            <a:r>
              <a:rPr lang="en-US" smtClean="0"/>
              <a:t>Inspection</a:t>
            </a:r>
          </a:p>
          <a:p>
            <a:r>
              <a:rPr lang="en-US" smtClean="0"/>
              <a:t>Exit Guidelines</a:t>
            </a:r>
          </a:p>
          <a:p>
            <a:r>
              <a:rPr lang="en-US" smtClean="0"/>
              <a:t>Notification</a:t>
            </a:r>
          </a:p>
          <a:p>
            <a:endParaRPr lang="en-US" dirty="0"/>
          </a:p>
        </p:txBody>
      </p:sp>
    </p:spTree>
    <p:extLst>
      <p:ext uri="{BB962C8B-B14F-4D97-AF65-F5344CB8AC3E}">
        <p14:creationId xmlns:p14="http://schemas.microsoft.com/office/powerpoint/2010/main" val="2633664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Responsibilities</a:t>
            </a:r>
          </a:p>
        </p:txBody>
      </p:sp>
      <p:sp>
        <p:nvSpPr>
          <p:cNvPr id="3" name="Content Placeholder 2"/>
          <p:cNvSpPr>
            <a:spLocks noGrp="1"/>
          </p:cNvSpPr>
          <p:nvPr>
            <p:ph idx="1"/>
          </p:nvPr>
        </p:nvSpPr>
        <p:spPr/>
        <p:txBody>
          <a:bodyPr/>
          <a:lstStyle/>
          <a:p>
            <a:r>
              <a:rPr lang="en-US"/>
              <a:t>Residential</a:t>
            </a:r>
          </a:p>
          <a:p>
            <a:r>
              <a:rPr lang="en-US"/>
              <a:t>Commercial </a:t>
            </a:r>
          </a:p>
          <a:p>
            <a:r>
              <a:rPr lang="en-US"/>
              <a:t>Agricultural</a:t>
            </a:r>
            <a:endParaRPr lang="en-US" dirty="0"/>
          </a:p>
        </p:txBody>
      </p:sp>
    </p:spTree>
    <p:extLst>
      <p:ext uri="{BB962C8B-B14F-4D97-AF65-F5344CB8AC3E}">
        <p14:creationId xmlns:p14="http://schemas.microsoft.com/office/powerpoint/2010/main" val="11362544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Responsibilities (cont.)</a:t>
            </a:r>
            <a:endParaRPr lang="en-US" dirty="0">
              <a:solidFill>
                <a:srgbClr val="FF0000"/>
              </a:solidFill>
            </a:endParaRPr>
          </a:p>
        </p:txBody>
      </p:sp>
      <p:sp>
        <p:nvSpPr>
          <p:cNvPr id="3" name="Content Placeholder 2"/>
          <p:cNvSpPr>
            <a:spLocks noGrp="1"/>
          </p:cNvSpPr>
          <p:nvPr>
            <p:ph idx="1"/>
          </p:nvPr>
        </p:nvSpPr>
        <p:spPr/>
        <p:txBody>
          <a:bodyPr/>
          <a:lstStyle/>
          <a:p>
            <a:r>
              <a:rPr lang="en-US" dirty="0"/>
              <a:t>ODI Supervisors</a:t>
            </a:r>
          </a:p>
          <a:p>
            <a:r>
              <a:rPr lang="en-US" dirty="0"/>
              <a:t>ESIs</a:t>
            </a:r>
          </a:p>
          <a:p>
            <a:endParaRPr lang="en-US" dirty="0"/>
          </a:p>
          <a:p>
            <a:endParaRPr lang="en-US" dirty="0"/>
          </a:p>
        </p:txBody>
      </p:sp>
    </p:spTree>
    <p:extLst>
      <p:ext uri="{BB962C8B-B14F-4D97-AF65-F5344CB8AC3E}">
        <p14:creationId xmlns:p14="http://schemas.microsoft.com/office/powerpoint/2010/main" val="271359078"/>
      </p:ext>
    </p:extLst>
  </p:cSld>
  <p:clrMapOvr>
    <a:masterClrMapping/>
  </p:clrMapOvr>
</p:sld>
</file>

<file path=ppt/theme/theme1.xml><?xml version="1.0" encoding="utf-8"?>
<a:theme xmlns:a="http://schemas.openxmlformats.org/drawingml/2006/main" name="Theme_T&amp;D_PPTDesign">
  <a:themeElements>
    <a:clrScheme name="Custom 1">
      <a:dk1>
        <a:srgbClr val="000000"/>
      </a:dk1>
      <a:lt1>
        <a:sysClr val="window" lastClr="FFFFFF"/>
      </a:lt1>
      <a:dk2>
        <a:srgbClr val="FED141"/>
      </a:dk2>
      <a:lt2>
        <a:srgbClr val="B1B3B3"/>
      </a:lt2>
      <a:accent1>
        <a:srgbClr val="00A9E0"/>
      </a:accent1>
      <a:accent2>
        <a:srgbClr val="3CDBC0"/>
      </a:accent2>
      <a:accent3>
        <a:srgbClr val="658D1B"/>
      </a:accent3>
      <a:accent4>
        <a:srgbClr val="722257"/>
      </a:accent4>
      <a:accent5>
        <a:srgbClr val="F0B323"/>
      </a:accent5>
      <a:accent6>
        <a:srgbClr val="D2D755"/>
      </a:accent6>
      <a:hlink>
        <a:srgbClr val="0563C1"/>
      </a:hlink>
      <a:folHlink>
        <a:srgbClr val="FF0000"/>
      </a:folHlink>
    </a:clrScheme>
    <a:fontScheme name="Segoe UI">
      <a:majorFont>
        <a:latin typeface="Segoe UI"/>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_T&amp;D_PPTDesign" id="{48C3847E-36C7-4605-9845-A5967312A25A}" vid="{49254DBF-146A-409B-9749-8F67B60484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ata Request Response" ma:contentTypeID="0x010100467F9C8BEA693240B87572EA900F32170056BB0A30A73F3E41B8D140887E196634" ma:contentTypeVersion="44" ma:contentTypeDescription="" ma:contentTypeScope="" ma:versionID="30a07011b3547c1bc5b079c36f017ce8">
  <xsd:schema xmlns:xsd="http://www.w3.org/2001/XMLSchema" xmlns:xs="http://www.w3.org/2001/XMLSchema" xmlns:p="http://schemas.microsoft.com/office/2006/metadata/properties" xmlns:ns2="8430d550-c2bd-4ade-ae56-0b82b076c537" xmlns:ns3="f5667e0a-ecdb-4766-84eb-ebc6e4f78fb7" xmlns:ns4="http://schemas.microsoft.com/sharepoint/v3/fields" xmlns:ns5="http://schemas.microsoft.com/sharepoint/v4" targetNamespace="http://schemas.microsoft.com/office/2006/metadata/properties" ma:root="true" ma:fieldsID="62b282913b0fff1a654720616ccc7d79" ns2:_="" ns3:_="" ns4:_="" ns5:_="">
    <xsd:import namespace="8430d550-c2bd-4ade-ae56-0b82b076c537"/>
    <xsd:import namespace="f5667e0a-ecdb-4766-84eb-ebc6e4f78fb7"/>
    <xsd:import namespace="http://schemas.microsoft.com/sharepoint/v3/fields"/>
    <xsd:import namespace="http://schemas.microsoft.com/sharepoint/v4"/>
    <xsd:element name="properties">
      <xsd:complexType>
        <xsd:sequence>
          <xsd:element name="documentManagement">
            <xsd:complexType>
              <xsd:all>
                <xsd:element ref="ns2:Response_x0020_Date" minOccurs="0"/>
                <xsd:element ref="ns3:Question_x0020_Number" minOccurs="0"/>
                <xsd:element ref="ns3:Document_x0020_Type" minOccurs="0"/>
                <xsd:element ref="ns2:Classification" minOccurs="0"/>
                <xsd:element ref="ns2:Data_x0020_Request_x0020_Set_x0020_Name1" minOccurs="0"/>
                <xsd:element ref="ns2:Data_x0020_Request_x0020_Set_x0020_Name" minOccurs="0"/>
                <xsd:element ref="ns2:Party" minOccurs="0"/>
                <xsd:element ref="ns2:Proceeding_x0020_Number" minOccurs="0"/>
                <xsd:element ref="ns2:Received_x0020_Date" minOccurs="0"/>
                <xsd:element ref="ns2:HeaderSpid" minOccurs="0"/>
                <xsd:element ref="ns2:RimsSpid" minOccurs="0"/>
                <xsd:element ref="ns2:Year" minOccurs="0"/>
                <xsd:element ref="ns3:Witness" minOccurs="0"/>
                <xsd:element ref="ns3:Assignee" minOccurs="0"/>
                <xsd:element ref="ns3:Attorney" minOccurs="0"/>
                <xsd:element ref="ns4:_Status" minOccurs="0"/>
                <xsd:element ref="ns2:_dlc_DocIdUrl" minOccurs="0"/>
                <xsd:element ref="ns2:_dlc_DocId" minOccurs="0"/>
                <xsd:element ref="ns2:DR_x0020_360_x0020_Link" minOccurs="0"/>
                <xsd:element ref="ns2:_dlc_DocIdPersistId" minOccurs="0"/>
                <xsd:element ref="ns3:MediaServiceAutoTags" minOccurs="0"/>
                <xsd:element ref="ns3:MediaServiceOCR" minOccurs="0"/>
                <xsd:element ref="ns5:IconOverlay" minOccurs="0"/>
                <xsd:element ref="ns3:Case_x0020_manager_x0020_Text" minOccurs="0"/>
                <xsd:element ref="ns3:Case_x0020_Analyst_x0020_Text" minOccurs="0"/>
                <xsd:element ref="ns2:Bates_x0020_Beg" minOccurs="0"/>
                <xsd:element ref="ns2:Bates_x0020_End" minOccurs="0"/>
                <xsd:element ref="ns2:Agency" minOccurs="0"/>
                <xsd:element ref="ns2:Acronym" minOccurs="0"/>
                <xsd:element ref="ns2:Question" minOccurs="0"/>
                <xsd:element ref="ns3:MediaServiceDateTaken" minOccurs="0"/>
                <xsd:element ref="ns2:IsBatesProfiled" minOccurs="0"/>
                <xsd:element ref="ns3:MediaServiceLocation" minOccurs="0"/>
                <xsd:element ref="ns2:SharedWithUsers" minOccurs="0"/>
                <xsd:element ref="ns2:SharedWithDetails" minOccurs="0"/>
                <xsd:element ref="ns3:MediaServiceGenerationTime" minOccurs="0"/>
                <xsd:element ref="ns3:MediaServiceEventHashCode" minOccurs="0"/>
                <xsd:element ref="ns3:MediaServiceAutoKeyPoints" minOccurs="0"/>
                <xsd:element ref="ns3:MediaServiceKeyPoints" minOccurs="0"/>
                <xsd:element ref="ns3:IsManualHandling"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430d550-c2bd-4ade-ae56-0b82b076c537" elementFormDefault="qualified">
    <xsd:import namespace="http://schemas.microsoft.com/office/2006/documentManagement/types"/>
    <xsd:import namespace="http://schemas.microsoft.com/office/infopath/2007/PartnerControls"/>
    <xsd:element name="Response_x0020_Date" ma:index="2" nillable="true" ma:displayName="Response Date" ma:format="DateOnly" ma:internalName="Response_x0020_Date">
      <xsd:simpleType>
        <xsd:restriction base="dms:DateTime"/>
      </xsd:simpleType>
    </xsd:element>
    <xsd:element name="Classification" ma:index="5" nillable="true" ma:displayName="Classification" ma:default="Public" ma:format="Dropdown" ma:indexed="true" ma:internalName="Classification">
      <xsd:simpleType>
        <xsd:restriction base="dms:Choice">
          <xsd:enumeration value="Public"/>
          <xsd:enumeration value="Internal"/>
          <xsd:enumeration value="Confidential"/>
          <xsd:enumeration value="Confidential - MFE Restricted"/>
          <xsd:enumeration value="Confidential - FERC Restricted"/>
          <xsd:enumeration value="Confidential - FERC and MFE Restricted"/>
        </xsd:restriction>
      </xsd:simpleType>
    </xsd:element>
    <xsd:element name="Data_x0020_Request_x0020_Set_x0020_Name1" ma:index="6" nillable="true" ma:displayName="Data Request Set Name" ma:indexed="true" ma:internalName="Data_x0020_Request_x0020_Set_x0020_Name0">
      <xsd:simpleType>
        <xsd:restriction base="dms:Text">
          <xsd:maxLength value="255"/>
        </xsd:restriction>
      </xsd:simpleType>
    </xsd:element>
    <xsd:element name="Data_x0020_Request_x0020_Set_x0020_Name" ma:index="7" nillable="true" ma:displayName="Data Request Set" ma:internalName="Data_x0020_Request_x0020_Set_x0020_Name">
      <xsd:simpleType>
        <xsd:restriction base="dms:Text">
          <xsd:maxLength value="255"/>
        </xsd:restriction>
      </xsd:simpleType>
    </xsd:element>
    <xsd:element name="Party" ma:index="8" nillable="true" ma:displayName="Party" ma:indexed="true" ma:internalName="Party">
      <xsd:simpleType>
        <xsd:restriction base="dms:Text">
          <xsd:maxLength value="255"/>
        </xsd:restriction>
      </xsd:simpleType>
    </xsd:element>
    <xsd:element name="Proceeding_x0020_Number" ma:index="9" nillable="true" ma:displayName="Proceeding Number" ma:indexed="true" ma:internalName="Proceeding_x0020_Number">
      <xsd:simpleType>
        <xsd:restriction base="dms:Text">
          <xsd:maxLength value="255"/>
        </xsd:restriction>
      </xsd:simpleType>
    </xsd:element>
    <xsd:element name="Received_x0020_Date" ma:index="10" nillable="true" ma:displayName="Received Date" ma:format="DateOnly" ma:internalName="Received_x0020_Date">
      <xsd:simpleType>
        <xsd:restriction base="dms:DateTime"/>
      </xsd:simpleType>
    </xsd:element>
    <xsd:element name="HeaderSpid" ma:index="11" nillable="true" ma:displayName="HeaderSpid" ma:indexed="true" ma:internalName="HeaderSpid" ma:readOnly="false">
      <xsd:simpleType>
        <xsd:restriction base="dms:Text">
          <xsd:maxLength value="255"/>
        </xsd:restriction>
      </xsd:simpleType>
    </xsd:element>
    <xsd:element name="RimsSpid" ma:index="12" nillable="true" ma:displayName="RimsSpid" ma:indexed="true" ma:internalName="RimsSpid">
      <xsd:simpleType>
        <xsd:restriction base="dms:Text">
          <xsd:maxLength value="255"/>
        </xsd:restriction>
      </xsd:simpleType>
    </xsd:element>
    <xsd:element name="Year" ma:index="13" nillable="true" ma:displayName="Year" ma:default="2021" ma:indexed="true" ma:internalName="Year">
      <xsd:simpleType>
        <xsd:restriction base="dms:Text">
          <xsd:maxLength value="255"/>
        </xsd:restriction>
      </xsd:simpleType>
    </xsd:element>
    <xsd:element name="_dlc_DocIdUrl" ma:index="18"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 ma:index="19" nillable="true" ma:displayName="Document ID Value" ma:description="The value of the document ID assigned to this item." ma:internalName="_dlc_DocId" ma:readOnly="true">
      <xsd:simpleType>
        <xsd:restriction base="dms:Text"/>
      </xsd:simpleType>
    </xsd:element>
    <xsd:element name="DR_x0020_360_x0020_Link" ma:index="21" nillable="true" ma:displayName="DR 360 Link" ma:format="Hyperlink" ma:hidden="true" ma:internalName="DR_x0020_360_x0020_Link"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22" nillable="true" ma:displayName="Persist ID" ma:description="Keep ID on add." ma:hidden="true" ma:internalName="_dlc_DocIdPersistId" ma:readOnly="true">
      <xsd:simpleType>
        <xsd:restriction base="dms:Boolean"/>
      </xsd:simpleType>
    </xsd:element>
    <xsd:element name="Bates_x0020_Beg" ma:index="33" nillable="true" ma:displayName="Bates Beg" ma:internalName="Bates_x0020_Beg">
      <xsd:simpleType>
        <xsd:restriction base="dms:Text">
          <xsd:maxLength value="255"/>
        </xsd:restriction>
      </xsd:simpleType>
    </xsd:element>
    <xsd:element name="Bates_x0020_End" ma:index="34" nillable="true" ma:displayName="Bates End" ma:internalName="Bates_x0020_End">
      <xsd:simpleType>
        <xsd:restriction base="dms:Text">
          <xsd:maxLength value="255"/>
        </xsd:restriction>
      </xsd:simpleType>
    </xsd:element>
    <xsd:element name="Agency" ma:index="35" nillable="true" ma:displayName="Agency" ma:internalName="Agency">
      <xsd:simpleType>
        <xsd:restriction base="dms:Text">
          <xsd:maxLength value="255"/>
        </xsd:restriction>
      </xsd:simpleType>
    </xsd:element>
    <xsd:element name="Acronym" ma:index="36" nillable="true" ma:displayName="Acronym" ma:internalName="Acronym">
      <xsd:simpleType>
        <xsd:restriction base="dms:Text">
          <xsd:maxLength value="255"/>
        </xsd:restriction>
      </xsd:simpleType>
    </xsd:element>
    <xsd:element name="Question" ma:index="38" nillable="true" ma:displayName="Question" ma:internalName="Question">
      <xsd:simpleType>
        <xsd:restriction base="dms:Note"/>
      </xsd:simpleType>
    </xsd:element>
    <xsd:element name="IsBatesProfiled" ma:index="40" nillable="true" ma:displayName="IsBatesProfiled" ma:internalName="IsBatesProfiled">
      <xsd:simpleType>
        <xsd:restriction base="dms:Text">
          <xsd:maxLength value="255"/>
        </xsd:restriction>
      </xsd:simpleType>
    </xsd:element>
    <xsd:element name="SharedWithUsers" ma:index="4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43"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f5667e0a-ecdb-4766-84eb-ebc6e4f78fb7" elementFormDefault="qualified">
    <xsd:import namespace="http://schemas.microsoft.com/office/2006/documentManagement/types"/>
    <xsd:import namespace="http://schemas.microsoft.com/office/infopath/2007/PartnerControls"/>
    <xsd:element name="Question_x0020_Number" ma:index="3" nillable="true" ma:displayName="Question Number" ma:indexed="true" ma:internalName="Question_x0020_Number">
      <xsd:simpleType>
        <xsd:restriction base="dms:Text">
          <xsd:maxLength value="255"/>
        </xsd:restriction>
      </xsd:simpleType>
    </xsd:element>
    <xsd:element name="Document_x0020_Type" ma:index="4" nillable="true" ma:displayName="Document Type" ma:default="Attachment" ma:format="Dropdown" ma:indexed="true" ma:internalName="Document_x0020_Type">
      <xsd:simpleType>
        <xsd:restriction base="dms:Choice">
          <xsd:enumeration value="Answer"/>
          <xsd:enumeration value="Attachment"/>
          <xsd:enumeration value="Declaration"/>
          <xsd:enumeration value="Production Overlay"/>
          <xsd:enumeration value="CPUC Initial Request"/>
          <xsd:enumeration value="DO NOT PRODUCE"/>
          <xsd:enumeration value="Transmittal"/>
          <xsd:enumeration value="Confirmation"/>
        </xsd:restriction>
      </xsd:simpleType>
    </xsd:element>
    <xsd:element name="Witness" ma:index="14" nillable="true" ma:displayName="Witness" ma:indexed="true" ma:internalName="Witness">
      <xsd:simpleType>
        <xsd:restriction base="dms:Text">
          <xsd:maxLength value="255"/>
        </xsd:restriction>
      </xsd:simpleType>
    </xsd:element>
    <xsd:element name="Assignee" ma:index="15" nillable="true" ma:displayName="Assignee" ma:internalName="Assignee">
      <xsd:simpleType>
        <xsd:restriction base="dms:Text">
          <xsd:maxLength value="255"/>
        </xsd:restriction>
      </xsd:simpleType>
    </xsd:element>
    <xsd:element name="Attorney" ma:index="16" nillable="true" ma:displayName="Attorney" ma:internalName="Attorney">
      <xsd:simpleType>
        <xsd:restriction base="dms:Text">
          <xsd:maxLength value="255"/>
        </xsd:restriction>
      </xsd:simpleType>
    </xsd:element>
    <xsd:element name="MediaServiceAutoTags" ma:index="28" nillable="true" ma:displayName="MediaServiceAutoTags" ma:internalName="MediaServiceAutoTags" ma:readOnly="true">
      <xsd:simpleType>
        <xsd:restriction base="dms:Text"/>
      </xsd:simpleType>
    </xsd:element>
    <xsd:element name="MediaServiceOCR" ma:index="29" nillable="true" ma:displayName="MediaServiceOCR" ma:internalName="MediaServiceOCR" ma:readOnly="true">
      <xsd:simpleType>
        <xsd:restriction base="dms:Note">
          <xsd:maxLength value="255"/>
        </xsd:restriction>
      </xsd:simpleType>
    </xsd:element>
    <xsd:element name="Case_x0020_manager_x0020_Text" ma:index="31" nillable="true" ma:displayName="Case manager Text" ma:internalName="Case_x0020_manager_x0020_Text">
      <xsd:simpleType>
        <xsd:restriction base="dms:Text">
          <xsd:maxLength value="255"/>
        </xsd:restriction>
      </xsd:simpleType>
    </xsd:element>
    <xsd:element name="Case_x0020_Analyst_x0020_Text" ma:index="32" nillable="true" ma:displayName="Case Analyst Text" ma:internalName="Case_x0020_Analyst_x0020_Text">
      <xsd:simpleType>
        <xsd:restriction base="dms:Text">
          <xsd:maxLength value="255"/>
        </xsd:restriction>
      </xsd:simpleType>
    </xsd:element>
    <xsd:element name="MediaServiceDateTaken" ma:index="39" nillable="true" ma:displayName="MediaServiceDateTaken" ma:hidden="true" ma:internalName="MediaServiceDateTaken" ma:readOnly="true">
      <xsd:simpleType>
        <xsd:restriction base="dms:Text"/>
      </xsd:simpleType>
    </xsd:element>
    <xsd:element name="MediaServiceLocation" ma:index="41" nillable="true" ma:displayName="Location" ma:internalName="MediaServiceLocation" ma:readOnly="true">
      <xsd:simpleType>
        <xsd:restriction base="dms:Text"/>
      </xsd:simpleType>
    </xsd:element>
    <xsd:element name="MediaServiceGenerationTime" ma:index="44" nillable="true" ma:displayName="MediaServiceGenerationTime" ma:hidden="true" ma:internalName="MediaServiceGenerationTime" ma:readOnly="true">
      <xsd:simpleType>
        <xsd:restriction base="dms:Text"/>
      </xsd:simpleType>
    </xsd:element>
    <xsd:element name="MediaServiceEventHashCode" ma:index="45" nillable="true" ma:displayName="MediaServiceEventHashCode" ma:hidden="true" ma:internalName="MediaServiceEventHashCode" ma:readOnly="true">
      <xsd:simpleType>
        <xsd:restriction base="dms:Text"/>
      </xsd:simpleType>
    </xsd:element>
    <xsd:element name="MediaServiceAutoKeyPoints" ma:index="46" nillable="true" ma:displayName="MediaServiceAutoKeyPoints" ma:hidden="true" ma:internalName="MediaServiceAutoKeyPoints" ma:readOnly="true">
      <xsd:simpleType>
        <xsd:restriction base="dms:Note"/>
      </xsd:simpleType>
    </xsd:element>
    <xsd:element name="MediaServiceKeyPoints" ma:index="47" nillable="true" ma:displayName="KeyPoints" ma:internalName="MediaServiceKeyPoints" ma:readOnly="true">
      <xsd:simpleType>
        <xsd:restriction base="dms:Note">
          <xsd:maxLength value="255"/>
        </xsd:restriction>
      </xsd:simpleType>
    </xsd:element>
    <xsd:element name="IsManualHandling" ma:index="48" nillable="true" ma:displayName="Manual Handling" ma:default="No" ma:format="Dropdown" ma:internalName="IsManualHandling">
      <xsd:simpleType>
        <xsd:restriction base="dms:Choice">
          <xsd:enumeration value="Yes"/>
          <xsd:enumeration value="No"/>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_Status" ma:index="17" nillable="true" ma:displayName="Status" ma:format="Dropdown" ma:indexed="true" ma:internalName="_Status">
      <xsd:simpleType>
        <xsd:restriction base="dms:Choice">
          <xsd:enumeration value="(1) New"/>
          <xsd:enumeration value="(2) In Progress"/>
          <xsd:enumeration value="(3) Review"/>
          <xsd:enumeration value="(4) Law Review"/>
          <xsd:enumeration value="(5) Approved For Case Admin"/>
          <xsd:enumeration value="(6) Complete"/>
        </xsd:restriction>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30" nillable="true" ma:displayName="IconOverlay" ma:hidden="true" ma:internalName="IconOverlay">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6" ma:displayName="Content Type"/>
        <xsd:element ref="dc:title" minOccurs="0" maxOccurs="1" ma:index="0"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ma:displayName="Status"/>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287e4302-86cf-4944-a309-ab111957c492">
      <UserInfo>
        <DisplayName/>
        <AccountId xsi:nil="true"/>
        <AccountType/>
      </UserInfo>
    </SharedWithUsers>
    <fi7y xmlns="470f3cb9-6190-467f-98b3-13287c8881c8"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ct:contentTypeSchema xmlns:ct="http://schemas.microsoft.com/office/2006/metadata/contentType" xmlns:ma="http://schemas.microsoft.com/office/2006/metadata/properties/metaAttributes" ct:_="" ma:_="" ma:contentTypeName="Document" ma:contentTypeID="0x01010093BDCAA064B24A498CFD3DF224C73A0E" ma:contentTypeVersion="7" ma:contentTypeDescription="Create a new document." ma:contentTypeScope="" ma:versionID="76e8f06a99eee6bf361b61571d2ab681">
  <xsd:schema xmlns:xsd="http://www.w3.org/2001/XMLSchema" xmlns:xs="http://www.w3.org/2001/XMLSchema" xmlns:p="http://schemas.microsoft.com/office/2006/metadata/properties" xmlns:ns2="470f3cb9-6190-467f-98b3-13287c8881c8" xmlns:ns3="287e4302-86cf-4944-a309-ab111957c492" targetNamespace="http://schemas.microsoft.com/office/2006/metadata/properties" ma:root="true" ma:fieldsID="99812758fcad5f90009c75bb3d0ceb16" ns2:_="" ns3:_="">
    <xsd:import namespace="470f3cb9-6190-467f-98b3-13287c8881c8"/>
    <xsd:import namespace="287e4302-86cf-4944-a309-ab111957c49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fi7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0f3cb9-6190-467f-98b3-13287c8881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fi7y" ma:index="14" nillable="true" ma:displayName="Number" ma:internalName="fi7y">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87e4302-86cf-4944-a309-ab111957c4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6612FF8-296E-4617-8FE9-9CBC39545613}"/>
</file>

<file path=customXml/itemProps2.xml><?xml version="1.0" encoding="utf-8"?>
<ds:datastoreItem xmlns:ds="http://schemas.openxmlformats.org/officeDocument/2006/customXml" ds:itemID="{76D2C94B-DF18-4997-BA02-446AA56E5D0D}">
  <ds:schemaRefs>
    <ds:schemaRef ds:uri="http://schemas.microsoft.com/office/2006/documentManagement/types"/>
    <ds:schemaRef ds:uri="456953c6-33af-4e07-972f-532cc91f388b"/>
    <ds:schemaRef ds:uri="http://schemas.openxmlformats.org/package/2006/metadata/core-properties"/>
    <ds:schemaRef ds:uri="http://www.w3.org/XML/1998/namespace"/>
    <ds:schemaRef ds:uri="http://purl.org/dc/terms/"/>
    <ds:schemaRef ds:uri="4322eebd-698e-40ce-bdb1-eddec9f2aa4d"/>
    <ds:schemaRef ds:uri="http://schemas.microsoft.com/office/2006/metadata/properties"/>
    <ds:schemaRef ds:uri="http://purl.org/dc/elements/1.1/"/>
    <ds:schemaRef ds:uri="http://schemas.microsoft.com/office/infopath/2007/PartnerControls"/>
    <ds:schemaRef ds:uri="e45da448-bf9c-43e8-8676-7e88d583ded9"/>
    <ds:schemaRef ds:uri="http://purl.org/dc/dcmitype/"/>
  </ds:schemaRefs>
</ds:datastoreItem>
</file>

<file path=customXml/itemProps3.xml><?xml version="1.0" encoding="utf-8"?>
<ds:datastoreItem xmlns:ds="http://schemas.openxmlformats.org/officeDocument/2006/customXml" ds:itemID="{D91454B4-C853-4CDA-B7A9-726F94987AD4}">
  <ds:schemaRefs>
    <ds:schemaRef ds:uri="http://schemas.microsoft.com/sharepoint/v3/contenttype/forms"/>
  </ds:schemaRefs>
</ds:datastoreItem>
</file>

<file path=customXml/itemProps4.xml><?xml version="1.0" encoding="utf-8"?>
<ds:datastoreItem xmlns:ds="http://schemas.openxmlformats.org/officeDocument/2006/customXml" ds:itemID="{49A71956-654B-4160-85A0-8B01EB3E7784}"/>
</file>

<file path=docProps/app.xml><?xml version="1.0" encoding="utf-8"?>
<Properties xmlns="http://schemas.openxmlformats.org/officeDocument/2006/extended-properties" xmlns:vt="http://schemas.openxmlformats.org/officeDocument/2006/docPropsVTypes">
  <Template>Theme_T&amp;D_PPTDesign</Template>
  <TotalTime>14444</TotalTime>
  <Words>1284</Words>
  <Application>Microsoft Office PowerPoint</Application>
  <PresentationFormat>Widescreen</PresentationFormat>
  <Paragraphs>486</Paragraphs>
  <Slides>28</Slides>
  <Notes>27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28</vt:i4>
      </vt:variant>
    </vt:vector>
  </HeadingPairs>
  <TitlesOfParts>
    <vt:vector size="35" baseType="lpstr">
      <vt:lpstr>Arial</vt:lpstr>
      <vt:lpstr>Arial,Sans-Serif</vt:lpstr>
      <vt:lpstr>Calibri</vt:lpstr>
      <vt:lpstr>Open Sans</vt:lpstr>
      <vt:lpstr>Segoe UI</vt:lpstr>
      <vt:lpstr>Segoe UI Light</vt:lpstr>
      <vt:lpstr>Theme_T&amp;D_PPTDesign</vt:lpstr>
      <vt:lpstr>Overhead Detail Inspection (ODI) Training</vt:lpstr>
      <vt:lpstr>Welcome &amp; Introductions</vt:lpstr>
      <vt:lpstr>Safety First!</vt:lpstr>
      <vt:lpstr>Logistics &amp; Guidelines</vt:lpstr>
      <vt:lpstr>Private Property</vt:lpstr>
      <vt:lpstr>Learning Objectives</vt:lpstr>
      <vt:lpstr>Module Overview</vt:lpstr>
      <vt:lpstr>Responsibilities</vt:lpstr>
      <vt:lpstr>Responsibilities (cont.)</vt:lpstr>
      <vt:lpstr>Responsibilities (cont.)</vt:lpstr>
      <vt:lpstr>Inspection Safety</vt:lpstr>
      <vt:lpstr>Inspection Safety (cont.)</vt:lpstr>
      <vt:lpstr>Inspection Safety (cont.)</vt:lpstr>
      <vt:lpstr>Prior to Entry</vt:lpstr>
      <vt:lpstr>Prior to Entry (cont.)</vt:lpstr>
      <vt:lpstr>Entry Guidelines</vt:lpstr>
      <vt:lpstr>Entry Guidelines (cont.)</vt:lpstr>
      <vt:lpstr>Access Exception – Entry Access</vt:lpstr>
      <vt:lpstr>Access Exception – Obstruction Access</vt:lpstr>
      <vt:lpstr>Access Exception – Obstruction Access (cont.)</vt:lpstr>
      <vt:lpstr>Pole Access </vt:lpstr>
      <vt:lpstr>Inspection</vt:lpstr>
      <vt:lpstr>Inspection (cont.)</vt:lpstr>
      <vt:lpstr>Exit Guidelines</vt:lpstr>
      <vt:lpstr>Notification</vt:lpstr>
      <vt:lpstr>Module Wrap Up</vt:lpstr>
      <vt:lpstr>Check Your Knowledge</vt:lpstr>
      <vt:lpstr>Private Property</vt:lpstr>
    </vt:vector>
  </TitlesOfParts>
  <Company>Southern California Edison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10_Private Property_New ESI Training</dc:title>
  <dc:creator>Standard Configuration;George, Marsha Ellen</dc:creator>
  <cp:keywords/>
  <cp:lastModifiedBy>Mary Anne Schad</cp:lastModifiedBy>
  <cp:revision>663</cp:revision>
  <cp:lastPrinted>2012-12-21T23:35:40Z</cp:lastPrinted>
  <dcterms:created xsi:type="dcterms:W3CDTF">2012-09-17T21:25:10Z</dcterms:created>
  <dcterms:modified xsi:type="dcterms:W3CDTF">2019-12-17T17:20:58Z</dcterms:modified>
  <cp:contentStatus>(6) Complete</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0x01010093BDCAA064B24A498CFD3DF224C73A0E</vt:lpwstr>
  </property>
  <property fmtid="{D5CDD505-2E9C-101B-9397-08002B2CF9AE}" pid="3" name="SCEDocumentType">
    <vt:lpwstr>6;#Reference Document|9acbe064-480e-464c-8c5a-e66312fce4d0</vt:lpwstr>
  </property>
  <property fmtid="{D5CDD505-2E9C-101B-9397-08002B2CF9AE}" pid="4" name="SCE Handling Classifications">
    <vt:lpwstr>2;#FERC SOC|30fe3395-6548-46f9-8f65-142900e30b52</vt:lpwstr>
  </property>
  <property fmtid="{D5CDD505-2E9C-101B-9397-08002B2CF9AE}" pid="5" name="SCE Access Classification">
    <vt:lpwstr>5;#Internal|0f615b6b-96b2-4de4-8805-5eb688dc7257</vt:lpwstr>
  </property>
  <property fmtid="{D5CDD505-2E9C-101B-9397-08002B2CF9AE}" pid="6" name="SCE Reference Materials">
    <vt:lpwstr>4;#Reference|d5d6855c-40cf-4fde-b486-dbdb7551d2bd</vt:lpwstr>
  </property>
  <property fmtid="{D5CDD505-2E9C-101B-9397-08002B2CF9AE}" pid="7" name="SCE Owner">
    <vt:lpwstr>3;#Transmission ＆ Distribution|189d5c17-6cae-4a6d-a986-13e6a6a54d3e</vt:lpwstr>
  </property>
  <property fmtid="{D5CDD505-2E9C-101B-9397-08002B2CF9AE}" pid="8" name="TaxKeyword">
    <vt:lpwstr/>
  </property>
  <property fmtid="{D5CDD505-2E9C-101B-9397-08002B2CF9AE}" pid="9" name="Order">
    <vt:r8>43700</vt:r8>
  </property>
  <property fmtid="{D5CDD505-2E9C-101B-9397-08002B2CF9AE}" pid="10" name="xd_Signature">
    <vt:bool>false</vt:bool>
  </property>
  <property fmtid="{D5CDD505-2E9C-101B-9397-08002B2CF9AE}" pid="11" name="xd_ProgID">
    <vt:lpwstr/>
  </property>
  <property fmtid="{D5CDD505-2E9C-101B-9397-08002B2CF9AE}" pid="12" name="_SourceUrl">
    <vt:lpwstr/>
  </property>
  <property fmtid="{D5CDD505-2E9C-101B-9397-08002B2CF9AE}" pid="13" name="_SharedFileIndex">
    <vt:lpwstr/>
  </property>
  <property fmtid="{D5CDD505-2E9C-101B-9397-08002B2CF9AE}" pid="14" name="ComplianceAssetId">
    <vt:lpwstr/>
  </property>
  <property fmtid="{D5CDD505-2E9C-101B-9397-08002B2CF9AE}" pid="15" name="TemplateUrl">
    <vt:lpwstr/>
  </property>
  <property fmtid="{D5CDD505-2E9C-101B-9397-08002B2CF9AE}" pid="16" name="_dlc_DocIdItemGuid">
    <vt:lpwstr>c880226d-a47c-4aed-819a-a5b85b52f8b6</vt:lpwstr>
  </property>
  <property fmtid="{D5CDD505-2E9C-101B-9397-08002B2CF9AE}" pid="17" name="_docset_NoMedatataSyncRequired">
    <vt:lpwstr>False</vt:lpwstr>
  </property>
  <property fmtid="{D5CDD505-2E9C-101B-9397-08002B2CF9AE}" pid="18" name="Review Status">
    <vt:lpwstr>https://edisonintl.sharepoint.com/teams/rcms365/_layouts/15/wrkstat.aspx?List=21149cbb-4f61-4bd7-8a64-8d38b2a0e31c&amp;WorkflowInstanceName=e01747e2-3109-4937-9987-2c91c7df47cf, Completed</vt:lpwstr>
  </property>
  <property fmtid="{D5CDD505-2E9C-101B-9397-08002B2CF9AE}" pid="19" name="Reassignment">
    <vt:lpwstr>, </vt:lpwstr>
  </property>
  <property fmtid="{D5CDD505-2E9C-101B-9397-08002B2CF9AE}" pid="20" name="Start Security WF">
    <vt:lpwstr>, </vt:lpwstr>
  </property>
  <property fmtid="{D5CDD505-2E9C-101B-9397-08002B2CF9AE}" pid="22" name="Data Request Set Name1">
    <vt:lpwstr>CalAdvocates-SCE-2021WMP-09</vt:lpwstr>
  </property>
  <property fmtid="{D5CDD505-2E9C-101B-9397-08002B2CF9AE}" pid="23" name="Manual Handling">
    <vt:lpwstr>https://edisonintl.sharepoint.com/teams/rcms365/_layouts/15/wrkstat.aspx?List=d1269d0e-3d21-492c-95ee-c4f1a377396e&amp;WorkflowInstanceName=e05fbabb-4306-4633-8d8b-b8ded5737c05, Completed</vt:lpwstr>
  </property>
  <property fmtid="{D5CDD505-2E9C-101B-9397-08002B2CF9AE}" pid="26" name="Test WF">
    <vt:lpwstr>, </vt:lpwstr>
  </property>
  <property fmtid="{D5CDD505-2E9C-101B-9397-08002B2CF9AE}" pid="27" name="Document Review Status">
    <vt:lpwstr>Pending for Case Admin</vt:lpwstr>
  </property>
  <property fmtid="{D5CDD505-2E9C-101B-9397-08002B2CF9AE}" pid="28" name="Modified Date">
    <vt:filetime>2021-03-09T08:00:00Z</vt:filetime>
  </property>
</Properties>
</file>