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48"/>
  </p:notesMasterIdLst>
  <p:handoutMasterIdLst>
    <p:handoutMasterId r:id="rId49"/>
  </p:handoutMasterIdLst>
  <p:sldIdLst>
    <p:sldId id="825" r:id="rId5"/>
    <p:sldId id="1120" r:id="rId6"/>
    <p:sldId id="1121" r:id="rId7"/>
    <p:sldId id="1122" r:id="rId8"/>
    <p:sldId id="1119" r:id="rId9"/>
    <p:sldId id="842" r:id="rId10"/>
    <p:sldId id="1107" r:id="rId11"/>
    <p:sldId id="1124" r:id="rId12"/>
    <p:sldId id="545" r:id="rId13"/>
    <p:sldId id="1123" r:id="rId14"/>
    <p:sldId id="1087" r:id="rId15"/>
    <p:sldId id="1088" r:id="rId16"/>
    <p:sldId id="730" r:id="rId17"/>
    <p:sldId id="1089" r:id="rId18"/>
    <p:sldId id="1127" r:id="rId19"/>
    <p:sldId id="1126" r:id="rId20"/>
    <p:sldId id="1090" r:id="rId21"/>
    <p:sldId id="1091" r:id="rId22"/>
    <p:sldId id="1092" r:id="rId23"/>
    <p:sldId id="1093" r:id="rId24"/>
    <p:sldId id="1094" r:id="rId25"/>
    <p:sldId id="1095" r:id="rId26"/>
    <p:sldId id="1096" r:id="rId27"/>
    <p:sldId id="1097" r:id="rId28"/>
    <p:sldId id="1098" r:id="rId29"/>
    <p:sldId id="1099" r:id="rId30"/>
    <p:sldId id="676" r:id="rId31"/>
    <p:sldId id="679" r:id="rId32"/>
    <p:sldId id="680" r:id="rId33"/>
    <p:sldId id="1128" r:id="rId34"/>
    <p:sldId id="707" r:id="rId35"/>
    <p:sldId id="708" r:id="rId36"/>
    <p:sldId id="1116" r:id="rId37"/>
    <p:sldId id="1117" r:id="rId38"/>
    <p:sldId id="1114" r:id="rId39"/>
    <p:sldId id="1115" r:id="rId40"/>
    <p:sldId id="1101" r:id="rId41"/>
    <p:sldId id="1102" r:id="rId42"/>
    <p:sldId id="1103" r:id="rId43"/>
    <p:sldId id="1125" r:id="rId44"/>
    <p:sldId id="653" r:id="rId45"/>
    <p:sldId id="1105" r:id="rId46"/>
    <p:sldId id="1118" r:id="rId47"/>
  </p:sldIdLst>
  <p:sldSz cx="12192000" cy="6858000"/>
  <p:notesSz cx="6858000" cy="11715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10087" userDrawn="1">
          <p15:clr>
            <a:srgbClr val="A4A3A4"/>
          </p15:clr>
        </p15:guide>
        <p15:guide id="2" pos="6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A424353C-3F17-C8BE-6E61-C7B8452F3A49}" v="11" dt="2019-11-25T03:10:38.136"/>
    <p1510:client id="{DE31A1E2-05B3-9982-CDA6-44CB8AFC4A40}" v="9" dt="2019-11-15T22:06:12.196"/>
    <p1510:client id="{FA6CC489-241E-9B5D-7C1F-A2297CACB412}" v="5" dt="2019-12-20T16:40:55.83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321" autoAdjust="0"/>
    <p:restoredTop sz="46312" autoAdjust="0"/>
  </p:normalViewPr>
  <p:slideViewPr>
    <p:cSldViewPr>
      <p:cViewPr varScale="1">
        <p:scale>
          <a:sx n="38" d="100"/>
          <a:sy n="38" d="100"/>
        </p:scale>
        <p:origin x="2189" y="34"/>
      </p:cViewPr>
      <p:guideLst>
        <p:guide orient="horz" pos="2160"/>
        <p:guide pos="3840"/>
      </p:guideLst>
    </p:cSldViewPr>
  </p:slideViewPr>
  <p:notesTextViewPr>
    <p:cViewPr>
      <p:scale>
        <a:sx n="1" d="1"/>
        <a:sy n="1" d="1"/>
      </p:scale>
      <p:origin x="0" y="0"/>
    </p:cViewPr>
  </p:notesTextViewPr>
  <p:sorterViewPr>
    <p:cViewPr>
      <p:scale>
        <a:sx n="100" d="100"/>
        <a:sy n="100" d="100"/>
      </p:scale>
      <p:origin x="0" y="3906"/>
    </p:cViewPr>
  </p:sorterViewPr>
  <p:notesViewPr>
    <p:cSldViewPr>
      <p:cViewPr varScale="1">
        <p:scale>
          <a:sx n="86" d="100"/>
          <a:sy n="86" d="100"/>
        </p:scale>
        <p:origin x="3946" y="58"/>
      </p:cViewPr>
      <p:guideLst>
        <p:guide orient="horz" pos="10087"/>
        <p:guide pos="641"/>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presProps" Target="presProps.xml"/><Relationship Id="rId55"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customXml" Target="../customXml/item4.xml"/><Relationship Id="rId8" Type="http://schemas.openxmlformats.org/officeDocument/2006/relationships/slide" Target="slides/slide4.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microsoft.com/office/2016/11/relationships/changesInfo" Target="changesInfos/changesInfo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handoutMaster" Target="handoutMasters/handout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A424353C-3F17-C8BE-6E61-C7B8452F3A49}"/>
    <pc:docChg chg="modSld">
      <pc:chgData name="Mary Anne Schad" userId="S::maryanne.schad@sce.com::b94b3f52-3aa6-41bc-a193-acd2cb623e3e" providerId="AD" clId="Web-{A424353C-3F17-C8BE-6E61-C7B8452F3A49}" dt="2019-11-25T03:10:38.136" v="9"/>
      <pc:docMkLst>
        <pc:docMk/>
      </pc:docMkLst>
      <pc:sldChg chg="modNotes">
        <pc:chgData name="Mary Anne Schad" userId="S::maryanne.schad@sce.com::b94b3f52-3aa6-41bc-a193-acd2cb623e3e" providerId="AD" clId="Web-{A424353C-3F17-C8BE-6E61-C7B8452F3A49}" dt="2019-11-25T03:10:38.136" v="9"/>
        <pc:sldMkLst>
          <pc:docMk/>
          <pc:sldMk cId="3600077240" sldId="825"/>
        </pc:sldMkLst>
      </pc:sldChg>
    </pc:docChg>
  </pc:docChgLst>
  <pc:docChgLst>
    <pc:chgData name="Mary Anne Schad" userId="S::maryanne.schad@sce.com::b94b3f52-3aa6-41bc-a193-acd2cb623e3e" providerId="AD" clId="Web-{DE31A1E2-05B3-9982-CDA6-44CB8AFC4A40}"/>
    <pc:docChg chg="modSld">
      <pc:chgData name="Mary Anne Schad" userId="S::maryanne.schad@sce.com::b94b3f52-3aa6-41bc-a193-acd2cb623e3e" providerId="AD" clId="Web-{DE31A1E2-05B3-9982-CDA6-44CB8AFC4A40}" dt="2019-11-15T22:06:10.071" v="6" actId="20577"/>
      <pc:docMkLst>
        <pc:docMk/>
      </pc:docMkLst>
      <pc:sldChg chg="modSp">
        <pc:chgData name="Mary Anne Schad" userId="S::maryanne.schad@sce.com::b94b3f52-3aa6-41bc-a193-acd2cb623e3e" providerId="AD" clId="Web-{DE31A1E2-05B3-9982-CDA6-44CB8AFC4A40}" dt="2019-11-15T22:06:07.446" v="4" actId="20577"/>
        <pc:sldMkLst>
          <pc:docMk/>
          <pc:sldMk cId="3600077240" sldId="825"/>
        </pc:sldMkLst>
        <pc:spChg chg="mod">
          <ac:chgData name="Mary Anne Schad" userId="S::maryanne.schad@sce.com::b94b3f52-3aa6-41bc-a193-acd2cb623e3e" providerId="AD" clId="Web-{DE31A1E2-05B3-9982-CDA6-44CB8AFC4A40}" dt="2019-11-15T22:06:07.446" v="4" actId="20577"/>
          <ac:spMkLst>
            <pc:docMk/>
            <pc:sldMk cId="3600077240" sldId="825"/>
            <ac:spMk id="3" creationId="{00000000-0000-0000-0000-000000000000}"/>
          </ac:spMkLst>
        </pc:spChg>
      </pc:sldChg>
    </pc:docChg>
  </pc:docChgLst>
  <pc:docChgLst>
    <pc:chgData clId="Web-{A424353C-3F17-C8BE-6E61-C7B8452F3A49}"/>
    <pc:docChg chg="modSld">
      <pc:chgData name="" userId="" providerId="" clId="Web-{A424353C-3F17-C8BE-6E61-C7B8452F3A49}" dt="2019-11-25T03:09:52.792" v="0"/>
      <pc:docMkLst>
        <pc:docMk/>
      </pc:docMkLst>
      <pc:sldChg chg="modNotes">
        <pc:chgData name="" userId="" providerId="" clId="Web-{A424353C-3F17-C8BE-6E61-C7B8452F3A49}" dt="2019-11-25T03:09:52.792" v="0"/>
        <pc:sldMkLst>
          <pc:docMk/>
          <pc:sldMk cId="3600077240" sldId="825"/>
        </pc:sldMkLst>
      </pc:sldChg>
    </pc:docChg>
  </pc:docChgLst>
  <pc:docChgLst>
    <pc:chgData name="Mary Anne Schad" userId="S::maryanne.schad@sce.com::b94b3f52-3aa6-41bc-a193-acd2cb623e3e" providerId="AD" clId="Web-{FA6CC489-241E-9B5D-7C1F-A2297CACB412}"/>
    <pc:docChg chg="modSld sldOrd">
      <pc:chgData name="Mary Anne Schad" userId="S::maryanne.schad@sce.com::b94b3f52-3aa6-41bc-a193-acd2cb623e3e" providerId="AD" clId="Web-{FA6CC489-241E-9B5D-7C1F-A2297CACB412}" dt="2019-12-20T16:40:52.784" v="2"/>
      <pc:docMkLst>
        <pc:docMk/>
      </pc:docMkLst>
      <pc:sldChg chg="mod ord modShow modNotes">
        <pc:chgData name="Mary Anne Schad" userId="S::maryanne.schad@sce.com::b94b3f52-3aa6-41bc-a193-acd2cb623e3e" providerId="AD" clId="Web-{FA6CC489-241E-9B5D-7C1F-A2297CACB412}" dt="2019-12-20T16:40:52.784" v="2"/>
        <pc:sldMkLst>
          <pc:docMk/>
          <pc:sldMk cId="680792644" sldId="680"/>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862648" cy="344542"/>
          </a:xfrm>
          <a:prstGeom prst="rect">
            <a:avLst/>
          </a:prstGeom>
        </p:spPr>
        <p:txBody>
          <a:bodyPr vert="horz" lIns="91440" tIns="45720" rIns="91440" bIns="45720" rtlCol="0"/>
          <a:lstStyle>
            <a:lvl1pPr algn="l">
              <a:defRPr sz="1200"/>
            </a:lvl1pPr>
          </a:lstStyle>
          <a:p>
            <a:endParaRPr lang="en-US"/>
          </a:p>
        </p:txBody>
      </p:sp>
      <p:sp>
        <p:nvSpPr>
          <p:cNvPr id="4" name="Footer Placeholder 3"/>
          <p:cNvSpPr>
            <a:spLocks noGrp="1"/>
          </p:cNvSpPr>
          <p:nvPr>
            <p:ph type="ftr" sz="quarter" idx="2"/>
          </p:nvPr>
        </p:nvSpPr>
        <p:spPr>
          <a:xfrm>
            <a:off x="0" y="6513461"/>
            <a:ext cx="862648" cy="34453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127617" y="6513461"/>
            <a:ext cx="862648" cy="344539"/>
          </a:xfrm>
          <a:prstGeom prst="rect">
            <a:avLst/>
          </a:prstGeom>
        </p:spPr>
        <p:txBody>
          <a:bodyPr vert="horz" lIns="91440" tIns="45720" rIns="91440" bIns="45720" rtlCol="0" anchor="b"/>
          <a:lstStyle>
            <a:lvl1pPr algn="r">
              <a:defRPr sz="1200"/>
            </a:lvl1pPr>
          </a:lstStyle>
          <a:p>
            <a:fld id="{7F7C96A7-B4E2-443C-8957-AC3BEB1F5F30}" type="slidenum">
              <a:rPr lang="en-US" smtClean="0"/>
              <a:t>‹#›</a:t>
            </a:fld>
            <a:endParaRPr lang="en-US"/>
          </a:p>
        </p:txBody>
      </p:sp>
    </p:spTree>
    <p:extLst>
      <p:ext uri="{BB962C8B-B14F-4D97-AF65-F5344CB8AC3E}">
        <p14:creationId xmlns:p14="http://schemas.microsoft.com/office/powerpoint/2010/main" val="2846490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882002" cy="1602389"/>
          </a:xfrm>
          <a:prstGeom prst="rect">
            <a:avLst/>
          </a:prstGeom>
        </p:spPr>
        <p:txBody>
          <a:bodyPr vert="horz" lIns="91440" tIns="45720" rIns="91440" bIns="45720" rtlCol="0"/>
          <a:lstStyle>
            <a:lvl1pPr algn="l">
              <a:defRPr sz="1200"/>
            </a:lvl1pPr>
          </a:lstStyle>
          <a:p>
            <a:endParaRPr lang="en-US" dirty="0"/>
          </a:p>
        </p:txBody>
      </p:sp>
      <p:sp>
        <p:nvSpPr>
          <p:cNvPr id="4" name="Slide Image Placeholder 3"/>
          <p:cNvSpPr>
            <a:spLocks noGrp="1" noRot="1" noChangeAspect="1"/>
          </p:cNvSpPr>
          <p:nvPr>
            <p:ph type="sldImg" idx="2"/>
          </p:nvPr>
        </p:nvSpPr>
        <p:spPr>
          <a:xfrm>
            <a:off x="-9658350" y="2400300"/>
            <a:ext cx="21351875" cy="12011025"/>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203681" y="15214480"/>
            <a:ext cx="1627602" cy="1441055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30418019"/>
            <a:ext cx="882002" cy="1602389"/>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1152501" y="30418019"/>
            <a:ext cx="882002" cy="1602389"/>
          </a:xfrm>
          <a:prstGeom prst="rect">
            <a:avLst/>
          </a:prstGeom>
        </p:spPr>
        <p:txBody>
          <a:bodyPr vert="horz" lIns="91440" tIns="45720" rIns="91440" bIns="45720" rtlCol="0" anchor="b"/>
          <a:lstStyle>
            <a:lvl1pPr algn="r">
              <a:defRPr sz="1200"/>
            </a:lvl1pPr>
          </a:lstStyle>
          <a:p>
            <a:fld id="{4E093B74-D561-4EE2-A724-E485BD1310EF}" type="slidenum">
              <a:rPr lang="en-US" smtClean="0"/>
              <a:t>‹#›</a:t>
            </a:fld>
            <a:endParaRPr lang="en-US" dirty="0"/>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youtube.com/watch?v=S_kSyONkaDw&amp;list=PLIPXTb5qqJ-PByh6D4MhZNFS3GhYQJYyT"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C524AB3-73A1-4AF9-8EC7-1D90CBB2487D}" type="slidenum">
              <a:rPr lang="en-US"/>
              <a:pPr eaLnBrk="1" hangingPunct="1"/>
              <a:t>1</a:t>
            </a:fld>
            <a:endParaRPr lang="en-US" dirty="0"/>
          </a:p>
        </p:txBody>
      </p:sp>
      <p:sp>
        <p:nvSpPr>
          <p:cNvPr id="10243" name="Rectangle 2"/>
          <p:cNvSpPr>
            <a:spLocks noGrp="1" noRot="1" noChangeAspect="1" noChangeArrowheads="1" noTextEdit="1"/>
          </p:cNvSpPr>
          <p:nvPr>
            <p:ph type="sldImg"/>
          </p:nvPr>
        </p:nvSpPr>
        <p:spPr>
          <a:xfrm>
            <a:off x="-9658350" y="2400300"/>
            <a:ext cx="21351875" cy="12011025"/>
          </a:xfrm>
          <a:ln/>
        </p:spPr>
      </p:sp>
      <p:sp>
        <p:nvSpPr>
          <p:cNvPr id="10244" name="Rectangle 3"/>
          <p:cNvSpPr>
            <a:spLocks noGrp="1" noChangeArrowheads="1"/>
          </p:cNvSpPr>
          <p:nvPr>
            <p:ph type="body" idx="1"/>
          </p:nvPr>
        </p:nvSpPr>
        <p:spPr>
          <a:noFill/>
        </p:spPr>
        <p:txBody>
          <a:bodyPr/>
          <a:lstStyle/>
          <a:p>
            <a:pPr>
              <a:lnSpc>
                <a:spcPct val="150000"/>
              </a:lnSpc>
            </a:pPr>
            <a:r>
              <a:rPr lang="en-US" dirty="0"/>
              <a:t>The instructor notes for this course are divided into four sections, as is applicable:</a:t>
            </a:r>
          </a:p>
          <a:p>
            <a:pPr marL="171450" lvl="0" indent="-171450">
              <a:lnSpc>
                <a:spcPct val="150000"/>
              </a:lnSpc>
              <a:spcBef>
                <a:spcPts val="306"/>
              </a:spcBef>
              <a:spcAft>
                <a:spcPts val="306"/>
              </a:spcAft>
              <a:buFont typeface="Arial,Sans-Serif"/>
              <a:buChar char="•"/>
            </a:pPr>
            <a:r>
              <a:rPr lang="en-US" b="1" dirty="0"/>
              <a:t>References</a:t>
            </a:r>
            <a:r>
              <a:rPr lang="en-US" dirty="0"/>
              <a:t>: Provides resource information about the source of the course content</a:t>
            </a:r>
          </a:p>
          <a:p>
            <a:pPr marL="171450" lvl="0" indent="-171450">
              <a:lnSpc>
                <a:spcPct val="150000"/>
              </a:lnSpc>
              <a:buFont typeface="Arial,Sans-Serif"/>
              <a:buChar char="•"/>
            </a:pPr>
            <a:r>
              <a:rPr lang="en-US" b="1" u="none" dirty="0"/>
              <a:t>Purpose:</a:t>
            </a:r>
            <a:r>
              <a:rPr lang="en-US" u="none" dirty="0"/>
              <a:t> </a:t>
            </a:r>
            <a:r>
              <a:rPr lang="en-US" dirty="0"/>
              <a:t>To explain the approach and intention of each slide</a:t>
            </a:r>
          </a:p>
          <a:p>
            <a:pPr marL="171450" lvl="0" indent="-171450">
              <a:lnSpc>
                <a:spcPct val="150000"/>
              </a:lnSpc>
              <a:buFont typeface="Arial,Sans-Serif"/>
              <a:buChar char="•"/>
            </a:pPr>
            <a:r>
              <a:rPr lang="en-US" b="1" dirty="0"/>
              <a:t>Delivery:</a:t>
            </a:r>
            <a:r>
              <a:rPr lang="en-US" dirty="0"/>
              <a:t> To provide information and content to discuss with the group</a:t>
            </a:r>
          </a:p>
          <a:p>
            <a:pPr marL="457200" lvl="1" indent="0">
              <a:lnSpc>
                <a:spcPct val="150000"/>
              </a:lnSpc>
              <a:buFont typeface="Arial,Sans-Serif"/>
              <a:buNone/>
            </a:pPr>
            <a:r>
              <a:rPr lang="en-US" dirty="0"/>
              <a:t>(Note: Some slides will not have specific delivery information.  In this case, just present the contents of the slide.)</a:t>
            </a:r>
          </a:p>
          <a:p>
            <a:pPr marL="171450" lvl="0" indent="-171450">
              <a:lnSpc>
                <a:spcPct val="150000"/>
              </a:lnSpc>
              <a:buFont typeface="Arial,Sans-Serif"/>
              <a:buChar cha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p>
          <a:p>
            <a:pPr>
              <a:lnSpc>
                <a:spcPct val="150000"/>
              </a:lnSpc>
            </a:pPr>
            <a:r>
              <a:rPr lang="en-US" dirty="0"/>
              <a:t>------------------------------------------------</a:t>
            </a:r>
          </a:p>
          <a:p>
            <a:pPr>
              <a:lnSpc>
                <a:spcPct val="150000"/>
              </a:lnSpc>
            </a:pPr>
            <a:r>
              <a:rPr lang="en-US" dirty="0"/>
              <a:t>For this slide:</a:t>
            </a:r>
          </a:p>
          <a:p>
            <a:r>
              <a:rPr lang="en-US" b="1" dirty="0"/>
              <a:t>References:</a:t>
            </a:r>
            <a:r>
              <a:rPr lang="en-US" dirty="0"/>
              <a:t> </a:t>
            </a:r>
          </a:p>
          <a:p>
            <a:pPr marL="173736" indent="-173736">
              <a:buFont typeface="Arial"/>
              <a:buChar char="•"/>
              <a:defRPr/>
            </a:pPr>
            <a:r>
              <a:rPr lang="en-US" dirty="0">
                <a:cs typeface="Calibri"/>
              </a:rPr>
              <a:t>Distribution Inspection &amp; Maintenance Program (DIMP) manual</a:t>
            </a:r>
          </a:p>
          <a:p>
            <a:pPr marL="173736" indent="-173736">
              <a:buFont typeface="Arial"/>
              <a:buChar char="•"/>
              <a:defRPr/>
            </a:pPr>
            <a:r>
              <a:rPr lang="en-US" dirty="0"/>
              <a:t>Distribution Vegetation Management Plan (DVMP)</a:t>
            </a:r>
          </a:p>
          <a:p>
            <a:r>
              <a:rPr lang="en-US" b="1" dirty="0"/>
              <a:t>Purpose: </a:t>
            </a:r>
            <a:r>
              <a:rPr lang="en-US" dirty="0"/>
              <a:t>Detail inspections</a:t>
            </a:r>
          </a:p>
          <a:p>
            <a:r>
              <a:rPr lang="en-US" b="1" dirty="0"/>
              <a:t>Delivery:</a:t>
            </a:r>
            <a:endParaRPr lang="en-US" dirty="0"/>
          </a:p>
          <a:p>
            <a:pPr marL="171450" indent="-171450">
              <a:buFont typeface="Arial,Sans-Serif"/>
              <a:buChar char="•"/>
            </a:pPr>
            <a:r>
              <a:rPr lang="en-US" dirty="0"/>
              <a:t>Module 6 duration:</a:t>
            </a:r>
            <a:r>
              <a:rPr lang="en-US" b="1" dirty="0"/>
              <a:t> </a:t>
            </a:r>
            <a:r>
              <a:rPr lang="en-US" dirty="0"/>
              <a:t>90 minutes</a:t>
            </a:r>
            <a:endParaRPr lang="en-US" dirty="0">
              <a:cs typeface="Calibri"/>
            </a:endParaRPr>
          </a:p>
          <a:p>
            <a:pPr marL="171450" indent="-171450">
              <a:buFont typeface="Arial,Sans-Serif"/>
              <a:buChar char="•"/>
            </a:pPr>
            <a:r>
              <a:rPr lang="en-US" dirty="0"/>
              <a:t>Instructor-led training</a:t>
            </a:r>
          </a:p>
        </p:txBody>
      </p:sp>
    </p:spTree>
    <p:extLst>
      <p:ext uri="{BB962C8B-B14F-4D97-AF65-F5344CB8AC3E}">
        <p14:creationId xmlns:p14="http://schemas.microsoft.com/office/powerpoint/2010/main" val="312071995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Provide</a:t>
            </a:r>
            <a:r>
              <a:rPr lang="en-US" b="0" baseline="0" dirty="0"/>
              <a:t> an overview of the inspection process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11</a:t>
            </a:fld>
            <a:endParaRPr lang="en-US" dirty="0"/>
          </a:p>
        </p:txBody>
      </p:sp>
    </p:spTree>
    <p:extLst>
      <p:ext uri="{BB962C8B-B14F-4D97-AF65-F5344CB8AC3E}">
        <p14:creationId xmlns:p14="http://schemas.microsoft.com/office/powerpoint/2010/main" val="41771244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SCE’s performance and safety goals regarding ODIs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12</a:t>
            </a:fld>
            <a:endParaRPr lang="en-US" dirty="0"/>
          </a:p>
        </p:txBody>
      </p:sp>
    </p:spTree>
    <p:extLst>
      <p:ext uri="{BB962C8B-B14F-4D97-AF65-F5344CB8AC3E}">
        <p14:creationId xmlns:p14="http://schemas.microsoft.com/office/powerpoint/2010/main" val="39600587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13</a:t>
            </a:fld>
            <a:endParaRPr lang="en-US" dirty="0"/>
          </a:p>
        </p:txBody>
      </p:sp>
    </p:spTree>
    <p:extLst>
      <p:ext uri="{BB962C8B-B14F-4D97-AF65-F5344CB8AC3E}">
        <p14:creationId xmlns:p14="http://schemas.microsoft.com/office/powerpoint/2010/main" val="29294689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14</a:t>
            </a:fld>
            <a:endParaRPr lang="en-US" dirty="0"/>
          </a:p>
        </p:txBody>
      </p:sp>
    </p:spTree>
    <p:extLst>
      <p:ext uri="{BB962C8B-B14F-4D97-AF65-F5344CB8AC3E}">
        <p14:creationId xmlns:p14="http://schemas.microsoft.com/office/powerpoint/2010/main" val="343675202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t>Reference:</a:t>
            </a:r>
            <a:r>
              <a:rPr lang="en-US" b="0" baseline="0" dirty="0"/>
              <a:t> See YouTube video</a:t>
            </a:r>
            <a:endParaRPr lang="en-US" b="1" baseline="0" dirty="0"/>
          </a:p>
          <a:p>
            <a:r>
              <a:rPr lang="en-US" b="1" baseline="0" dirty="0"/>
              <a:t>Purpose:</a:t>
            </a:r>
            <a:r>
              <a:rPr lang="en-US" b="0" baseline="0" dirty="0"/>
              <a:t> Familiarize with the Range Finder</a:t>
            </a:r>
            <a:endParaRPr lang="en-US" b="1" baseline="0" dirty="0"/>
          </a:p>
          <a:p>
            <a:r>
              <a:rPr lang="en-US" b="1" baseline="0" dirty="0"/>
              <a:t>Delivery: </a:t>
            </a:r>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dirty="0"/>
              <a:t>NOTE: Questions</a:t>
            </a:r>
            <a:r>
              <a:rPr lang="en-US" baseline="0" dirty="0"/>
              <a:t> appear one at a time by click</a:t>
            </a:r>
            <a:endParaRPr lang="en-US" dirty="0"/>
          </a:p>
          <a:p>
            <a:pPr marL="171450" marR="0" lvl="0" indent="-171450" algn="l" defTabSz="914400" rtl="0" eaLnBrk="1" fontAlgn="base" latinLnBrk="0" hangingPunct="1">
              <a:lnSpc>
                <a:spcPct val="100000"/>
              </a:lnSpc>
              <a:spcBef>
                <a:spcPts val="0"/>
              </a:spcBef>
              <a:spcAft>
                <a:spcPts val="0"/>
              </a:spcAft>
              <a:buClrTx/>
              <a:buSzTx/>
              <a:buFont typeface="Arial" panose="020B0604020202020204" pitchFamily="34" charset="0"/>
              <a:buChar char="•"/>
              <a:tabLst/>
              <a:defRPr/>
            </a:pPr>
            <a:r>
              <a:rPr lang="en-US" dirty="0"/>
              <a:t>Click</a:t>
            </a:r>
            <a:r>
              <a:rPr lang="en-US" baseline="0" dirty="0"/>
              <a:t> on the link to w</a:t>
            </a:r>
            <a:r>
              <a:rPr lang="en-US" dirty="0"/>
              <a:t>atch the videos (1</a:t>
            </a:r>
            <a:r>
              <a:rPr lang="en-US" baseline="30000" dirty="0"/>
              <a:t>st</a:t>
            </a:r>
            <a:r>
              <a:rPr lang="en-US" dirty="0"/>
              <a:t> video is 2 mins., altogether</a:t>
            </a:r>
            <a:r>
              <a:rPr lang="en-US" baseline="0" dirty="0"/>
              <a:t> they are </a:t>
            </a:r>
            <a:r>
              <a:rPr lang="en-US" dirty="0"/>
              <a:t>approximately 20 minutes</a:t>
            </a:r>
            <a:r>
              <a:rPr lang="en-US" baseline="0" dirty="0"/>
              <a:t> total) </a:t>
            </a:r>
            <a:r>
              <a:rPr lang="en-US" sz="1400" u="sng" kern="1200" dirty="0">
                <a:solidFill>
                  <a:schemeClr val="tx1"/>
                </a:solidFill>
                <a:effectLst/>
                <a:latin typeface="+mn-lt"/>
                <a:ea typeface="+mn-ea"/>
                <a:cs typeface="+mn-cs"/>
                <a:hlinkClick r:id="rId3"/>
              </a:rPr>
              <a:t>https://www.youtube.com/watch?v=S_kSyONkaDw&amp;list=PLIPXTb5qqJ-PByh6D4MhZNFS3GhYQJYyT</a:t>
            </a:r>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15</a:t>
            </a:fld>
            <a:endParaRPr lang="en-US" dirty="0"/>
          </a:p>
        </p:txBody>
      </p:sp>
    </p:spTree>
    <p:extLst>
      <p:ext uri="{BB962C8B-B14F-4D97-AF65-F5344CB8AC3E}">
        <p14:creationId xmlns:p14="http://schemas.microsoft.com/office/powerpoint/2010/main" val="40465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16</a:t>
            </a:fld>
            <a:endParaRPr lang="en-US" dirty="0"/>
          </a:p>
        </p:txBody>
      </p:sp>
    </p:spTree>
    <p:extLst>
      <p:ext uri="{BB962C8B-B14F-4D97-AF65-F5344CB8AC3E}">
        <p14:creationId xmlns:p14="http://schemas.microsoft.com/office/powerpoint/2010/main" val="3507546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17</a:t>
            </a:fld>
            <a:endParaRPr lang="en-US" dirty="0"/>
          </a:p>
        </p:txBody>
      </p:sp>
    </p:spTree>
    <p:extLst>
      <p:ext uri="{BB962C8B-B14F-4D97-AF65-F5344CB8AC3E}">
        <p14:creationId xmlns:p14="http://schemas.microsoft.com/office/powerpoint/2010/main" val="3296946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18</a:t>
            </a:fld>
            <a:endParaRPr lang="en-US" dirty="0"/>
          </a:p>
        </p:txBody>
      </p:sp>
    </p:spTree>
    <p:extLst>
      <p:ext uri="{BB962C8B-B14F-4D97-AF65-F5344CB8AC3E}">
        <p14:creationId xmlns:p14="http://schemas.microsoft.com/office/powerpoint/2010/main" val="21282763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19</a:t>
            </a:fld>
            <a:endParaRPr lang="en-US" dirty="0"/>
          </a:p>
        </p:txBody>
      </p:sp>
    </p:spTree>
    <p:extLst>
      <p:ext uri="{BB962C8B-B14F-4D97-AF65-F5344CB8AC3E}">
        <p14:creationId xmlns:p14="http://schemas.microsoft.com/office/powerpoint/2010/main" val="5020172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20</a:t>
            </a:fld>
            <a:endParaRPr lang="en-US" dirty="0"/>
          </a:p>
        </p:txBody>
      </p:sp>
    </p:spTree>
    <p:extLst>
      <p:ext uri="{BB962C8B-B14F-4D97-AF65-F5344CB8AC3E}">
        <p14:creationId xmlns:p14="http://schemas.microsoft.com/office/powerpoint/2010/main" val="10407870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Purpose</a:t>
            </a:r>
            <a:r>
              <a:rPr lang="en-US" b="1" dirty="0"/>
              <a:t>: </a:t>
            </a:r>
            <a:r>
              <a:rPr lang="en-US" dirty="0"/>
              <a:t>Introductions</a:t>
            </a:r>
            <a:endParaRPr lang="en-US" b="1" dirty="0"/>
          </a:p>
          <a:p>
            <a:r>
              <a:rPr lang="en-US" b="1" dirty="0"/>
              <a:t>Delivery:</a:t>
            </a:r>
            <a:endParaRPr lang="en-US" b="1" dirty="0">
              <a:cs typeface="Calibri"/>
            </a:endParaRPr>
          </a:p>
          <a:p>
            <a:pPr marL="171450" indent="-171450">
              <a:buFont typeface="Arial" panose="020B0604020202020204" pitchFamily="34" charset="0"/>
              <a:buChar char="•"/>
            </a:pPr>
            <a:r>
              <a:rPr lang="en-US" dirty="0"/>
              <a:t>Introduce yourself and ask the students to introduce themselves and their work location</a:t>
            </a:r>
            <a:endParaRPr lang="en-US" dirty="0">
              <a:cs typeface="Calibri"/>
            </a:endParaRPr>
          </a:p>
          <a:p>
            <a:pPr marL="171450" indent="-171450">
              <a:buFont typeface="Arial" panose="020B0604020202020204" pitchFamily="34" charset="0"/>
              <a:buChar char="•"/>
            </a:pPr>
            <a:r>
              <a:rPr lang="en-US" dirty="0"/>
              <a:t>NOTE: Slides 2-4 appear in all of the modules of this course in the event that multiple instructors teach and/or over multiple days.  Feel free to skip these slides as necessary.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2</a:t>
            </a:fld>
            <a:endParaRPr lang="en-US"/>
          </a:p>
        </p:txBody>
      </p:sp>
    </p:spTree>
    <p:extLst>
      <p:ext uri="{BB962C8B-B14F-4D97-AF65-F5344CB8AC3E}">
        <p14:creationId xmlns:p14="http://schemas.microsoft.com/office/powerpoint/2010/main" val="210772797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21</a:t>
            </a:fld>
            <a:endParaRPr lang="en-US" dirty="0"/>
          </a:p>
        </p:txBody>
      </p:sp>
    </p:spTree>
    <p:extLst>
      <p:ext uri="{BB962C8B-B14F-4D97-AF65-F5344CB8AC3E}">
        <p14:creationId xmlns:p14="http://schemas.microsoft.com/office/powerpoint/2010/main" val="8414369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22</a:t>
            </a:fld>
            <a:endParaRPr lang="en-US" dirty="0"/>
          </a:p>
        </p:txBody>
      </p:sp>
    </p:spTree>
    <p:extLst>
      <p:ext uri="{BB962C8B-B14F-4D97-AF65-F5344CB8AC3E}">
        <p14:creationId xmlns:p14="http://schemas.microsoft.com/office/powerpoint/2010/main" val="34115385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23</a:t>
            </a:fld>
            <a:endParaRPr lang="en-US"/>
          </a:p>
        </p:txBody>
      </p:sp>
    </p:spTree>
    <p:extLst>
      <p:ext uri="{BB962C8B-B14F-4D97-AF65-F5344CB8AC3E}">
        <p14:creationId xmlns:p14="http://schemas.microsoft.com/office/powerpoint/2010/main" val="15222533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24</a:t>
            </a:fld>
            <a:endParaRPr lang="en-US"/>
          </a:p>
        </p:txBody>
      </p:sp>
    </p:spTree>
    <p:extLst>
      <p:ext uri="{BB962C8B-B14F-4D97-AF65-F5344CB8AC3E}">
        <p14:creationId xmlns:p14="http://schemas.microsoft.com/office/powerpoint/2010/main" val="23125134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25</a:t>
            </a:fld>
            <a:endParaRPr lang="en-US"/>
          </a:p>
        </p:txBody>
      </p:sp>
    </p:spTree>
    <p:extLst>
      <p:ext uri="{BB962C8B-B14F-4D97-AF65-F5344CB8AC3E}">
        <p14:creationId xmlns:p14="http://schemas.microsoft.com/office/powerpoint/2010/main" val="219368928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Explain</a:t>
            </a:r>
            <a:r>
              <a:rPr lang="en-US" b="0" baseline="0" dirty="0"/>
              <a:t> the ODI procedures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26</a:t>
            </a:fld>
            <a:endParaRPr lang="en-US"/>
          </a:p>
        </p:txBody>
      </p:sp>
    </p:spTree>
    <p:extLst>
      <p:ext uri="{BB962C8B-B14F-4D97-AF65-F5344CB8AC3E}">
        <p14:creationId xmlns:p14="http://schemas.microsoft.com/office/powerpoint/2010/main" val="34324226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Chapter GE-1, Section</a:t>
            </a:r>
            <a:r>
              <a:rPr lang="en-US" b="0" baseline="0" dirty="0">
                <a:solidFill>
                  <a:schemeClr val="tx1"/>
                </a:solidFill>
              </a:rPr>
              <a:t> 2.0, page 5</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27</a:t>
            </a:fld>
            <a:endParaRPr lang="en-US"/>
          </a:p>
        </p:txBody>
      </p:sp>
    </p:spTree>
    <p:extLst>
      <p:ext uri="{BB962C8B-B14F-4D97-AF65-F5344CB8AC3E}">
        <p14:creationId xmlns:p14="http://schemas.microsoft.com/office/powerpoint/2010/main" val="33940345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Chapter GE-1, Section</a:t>
            </a:r>
            <a:r>
              <a:rPr lang="en-US" b="0" baseline="0" dirty="0">
                <a:solidFill>
                  <a:schemeClr val="tx1"/>
                </a:solidFill>
              </a:rPr>
              <a:t> 2.0, page 5</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p>
          <a:p>
            <a:pPr marL="171450" indent="-171450">
              <a:buFont typeface="Arial" panose="020B0604020202020204" pitchFamily="34" charset="0"/>
              <a:buChar char="•"/>
            </a:pPr>
            <a:r>
              <a:rPr lang="en-US" b="0" baseline="0" dirty="0"/>
              <a:t>Same as slide</a:t>
            </a:r>
          </a:p>
          <a:p>
            <a:pPr marL="171450" indent="-171450">
              <a:buFont typeface="Arial" panose="020B0604020202020204" pitchFamily="34" charset="0"/>
              <a:buChar char="•"/>
            </a:pPr>
            <a:r>
              <a:rPr lang="en-US" b="0" baseline="0" dirty="0"/>
              <a:t>Risk assessment matrix is on the next slide, and accessible by clicking on the URL</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28</a:t>
            </a:fld>
            <a:endParaRPr lang="en-US"/>
          </a:p>
        </p:txBody>
      </p:sp>
    </p:spTree>
    <p:extLst>
      <p:ext uri="{BB962C8B-B14F-4D97-AF65-F5344CB8AC3E}">
        <p14:creationId xmlns:p14="http://schemas.microsoft.com/office/powerpoint/2010/main" val="2855346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Chapter GE-1, Section</a:t>
            </a:r>
            <a:r>
              <a:rPr lang="en-US" b="0" baseline="0" dirty="0">
                <a:solidFill>
                  <a:schemeClr val="tx1"/>
                </a:solidFill>
              </a:rPr>
              <a:t> 2.0, page 5</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Skip slide as necessary </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30</a:t>
            </a:fld>
            <a:endParaRPr lang="en-US"/>
          </a:p>
        </p:txBody>
      </p:sp>
    </p:spTree>
    <p:extLst>
      <p:ext uri="{BB962C8B-B14F-4D97-AF65-F5344CB8AC3E}">
        <p14:creationId xmlns:p14="http://schemas.microsoft.com/office/powerpoint/2010/main" val="412938350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a:t>
            </a:r>
            <a:r>
              <a:rPr lang="en-US" sz="1200" b="0" i="0" u="none" strike="noStrike" kern="1200" baseline="0" dirty="0">
                <a:solidFill>
                  <a:schemeClr val="tx1"/>
                </a:solidFill>
                <a:latin typeface="+mn-lt"/>
                <a:ea typeface="+mn-ea"/>
                <a:cs typeface="+mn-cs"/>
              </a:rPr>
              <a:t>Attachment 1–3: Risk Assessment Matrix, page 10</a:t>
            </a:r>
            <a:endParaRPr lang="en-US" b="0"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p>
          <a:p>
            <a:pPr marL="171450" indent="-171450">
              <a:buFont typeface="Arial" panose="020B0604020202020204" pitchFamily="34" charset="0"/>
              <a:buChar char="•"/>
            </a:pPr>
            <a:r>
              <a:rPr lang="en-US" b="0" baseline="0" dirty="0"/>
              <a:t>NOTE that P3s must be addressed within 5 years</a:t>
            </a:r>
          </a:p>
          <a:p>
            <a:pPr marL="171450" indent="-171450">
              <a:buFont typeface="Arial" panose="020B0604020202020204" pitchFamily="34" charset="0"/>
              <a:buChar char="•"/>
            </a:pPr>
            <a:r>
              <a:rPr lang="en-US" b="0" baseline="0" dirty="0"/>
              <a:t>Update picture upon DIMP update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29</a:t>
            </a:fld>
            <a:endParaRPr lang="en-US" dirty="0"/>
          </a:p>
        </p:txBody>
      </p:sp>
    </p:spTree>
    <p:extLst>
      <p:ext uri="{BB962C8B-B14F-4D97-AF65-F5344CB8AC3E}">
        <p14:creationId xmlns:p14="http://schemas.microsoft.com/office/powerpoint/2010/main" val="37302909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solidFill>
                  <a:schemeClr val="tx1"/>
                </a:solidFill>
              </a:rPr>
              <a:t>Purpose</a:t>
            </a:r>
            <a:r>
              <a:rPr lang="en-US" b="1" dirty="0"/>
              <a:t>: </a:t>
            </a:r>
            <a:r>
              <a:rPr lang="en-US" dirty="0"/>
              <a:t>Safety first</a:t>
            </a:r>
          </a:p>
          <a:p>
            <a:r>
              <a:rPr lang="en-US" b="1" dirty="0"/>
              <a:t>Delivery: </a:t>
            </a:r>
            <a:endParaRPr lang="en-US" b="1" dirty="0">
              <a:cs typeface="Calibri"/>
            </a:endParaRPr>
          </a:p>
          <a:p>
            <a:pPr marL="171450" indent="-171450">
              <a:buFont typeface="Arial" panose="020B0604020202020204" pitchFamily="34" charset="0"/>
              <a:buChar char="•"/>
            </a:pPr>
            <a:r>
              <a:rPr lang="en-US" dirty="0"/>
              <a:t>Review safety procedures</a:t>
            </a:r>
            <a:endParaRPr lang="en-US" b="1" dirty="0">
              <a:cs typeface="Calibri"/>
            </a:endParaRPr>
          </a:p>
          <a:p>
            <a:pPr marL="171450" indent="-171450">
              <a:buFont typeface="Arial" panose="020B0604020202020204" pitchFamily="34" charset="0"/>
              <a:buChar char="•"/>
            </a:pPr>
            <a:r>
              <a:rPr lang="en-US" dirty="0"/>
              <a:t>Understand what to</a:t>
            </a:r>
            <a:r>
              <a:rPr lang="en-US" baseline="0" dirty="0"/>
              <a:t> do in an emergency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3</a:t>
            </a:fld>
            <a:endParaRPr lang="en-US"/>
          </a:p>
        </p:txBody>
      </p:sp>
    </p:spTree>
    <p:extLst>
      <p:ext uri="{BB962C8B-B14F-4D97-AF65-F5344CB8AC3E}">
        <p14:creationId xmlns:p14="http://schemas.microsoft.com/office/powerpoint/2010/main" val="191020618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Attachments</a:t>
            </a:r>
            <a:r>
              <a:rPr lang="en-US" b="0" baseline="0" dirty="0">
                <a:solidFill>
                  <a:schemeClr val="tx1"/>
                </a:solidFill>
              </a:rPr>
              <a:t> 1-1, 1-2, &amp; 1-3, pages 7-10</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31</a:t>
            </a:fld>
            <a:endParaRPr lang="en-US"/>
          </a:p>
        </p:txBody>
      </p:sp>
    </p:spTree>
    <p:extLst>
      <p:ext uri="{BB962C8B-B14F-4D97-AF65-F5344CB8AC3E}">
        <p14:creationId xmlns:p14="http://schemas.microsoft.com/office/powerpoint/2010/main" val="412235992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solidFill>
                  <a:schemeClr val="tx1"/>
                </a:solidFill>
              </a:rPr>
              <a:t>Reference: </a:t>
            </a:r>
            <a:r>
              <a:rPr lang="en-US" b="0" dirty="0">
                <a:solidFill>
                  <a:schemeClr val="tx1"/>
                </a:solidFill>
              </a:rPr>
              <a:t>DIMP Manual, Attachments</a:t>
            </a:r>
            <a:r>
              <a:rPr lang="en-US" b="0" baseline="0" dirty="0">
                <a:solidFill>
                  <a:schemeClr val="tx1"/>
                </a:solidFill>
              </a:rPr>
              <a:t> 1-1, 1-2, &amp; 1-3, pages 7-10</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32</a:t>
            </a:fld>
            <a:endParaRPr lang="en-US"/>
          </a:p>
        </p:txBody>
      </p:sp>
    </p:spTree>
    <p:extLst>
      <p:ext uri="{BB962C8B-B14F-4D97-AF65-F5344CB8AC3E}">
        <p14:creationId xmlns:p14="http://schemas.microsoft.com/office/powerpoint/2010/main" val="38627760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33</a:t>
            </a:fld>
            <a:endParaRPr lang="en-US"/>
          </a:p>
        </p:txBody>
      </p:sp>
    </p:spTree>
    <p:extLst>
      <p:ext uri="{BB962C8B-B14F-4D97-AF65-F5344CB8AC3E}">
        <p14:creationId xmlns:p14="http://schemas.microsoft.com/office/powerpoint/2010/main" val="222013242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priorities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34</a:t>
            </a:fld>
            <a:endParaRPr lang="en-US"/>
          </a:p>
        </p:txBody>
      </p:sp>
    </p:spTree>
    <p:extLst>
      <p:ext uri="{BB962C8B-B14F-4D97-AF65-F5344CB8AC3E}">
        <p14:creationId xmlns:p14="http://schemas.microsoft.com/office/powerpoint/2010/main" val="37943176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References: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cs typeface="Calibri"/>
              </a:rPr>
              <a:t>Distribution Inspection &amp; Maintenance Program (DIMP) manual</a:t>
            </a:r>
            <a:endParaRPr lang="en-US" b="1" dirty="0">
              <a:solidFill>
                <a:schemeClr val="tx1"/>
              </a:solidFill>
            </a:endParaRP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Distribution Vegetation Management Plan (DVMP)</a:t>
            </a:r>
          </a:p>
          <a:p>
            <a:r>
              <a:rPr lang="en-US" b="1" dirty="0">
                <a:solidFill>
                  <a:schemeClr val="tx1"/>
                </a:solidFill>
              </a:rPr>
              <a:t>Purpose</a:t>
            </a:r>
            <a:r>
              <a:rPr lang="en-US" b="1" dirty="0"/>
              <a:t>: </a:t>
            </a:r>
            <a:r>
              <a:rPr lang="en-US" b="0" dirty="0"/>
              <a:t>Discuss vegetation clearance</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35</a:t>
            </a:fld>
            <a:endParaRPr lang="en-US"/>
          </a:p>
        </p:txBody>
      </p:sp>
    </p:spTree>
    <p:extLst>
      <p:ext uri="{BB962C8B-B14F-4D97-AF65-F5344CB8AC3E}">
        <p14:creationId xmlns:p14="http://schemas.microsoft.com/office/powerpoint/2010/main" val="9300998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spills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36</a:t>
            </a:fld>
            <a:endParaRPr lang="en-US"/>
          </a:p>
        </p:txBody>
      </p:sp>
    </p:spTree>
    <p:extLst>
      <p:ext uri="{BB962C8B-B14F-4D97-AF65-F5344CB8AC3E}">
        <p14:creationId xmlns:p14="http://schemas.microsoft.com/office/powerpoint/2010/main" val="401131140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AGPs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37</a:t>
            </a:fld>
            <a:endParaRPr lang="en-US"/>
          </a:p>
        </p:txBody>
      </p:sp>
    </p:spTree>
    <p:extLst>
      <p:ext uri="{BB962C8B-B14F-4D97-AF65-F5344CB8AC3E}">
        <p14:creationId xmlns:p14="http://schemas.microsoft.com/office/powerpoint/2010/main" val="336780606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AGPs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38</a:t>
            </a:fld>
            <a:endParaRPr lang="en-US" dirty="0"/>
          </a:p>
        </p:txBody>
      </p:sp>
    </p:spTree>
    <p:extLst>
      <p:ext uri="{BB962C8B-B14F-4D97-AF65-F5344CB8AC3E}">
        <p14:creationId xmlns:p14="http://schemas.microsoft.com/office/powerpoint/2010/main" val="1903914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 see Attachment 2-1:</a:t>
            </a:r>
            <a:r>
              <a:rPr lang="en-US" baseline="0" dirty="0">
                <a:cs typeface="Calibri"/>
              </a:rPr>
              <a:t> Grid Patrol Guidelines</a:t>
            </a:r>
            <a:endParaRPr lang="en-US" b="1" dirty="0">
              <a:solidFill>
                <a:schemeClr val="tx1"/>
              </a:solidFill>
            </a:endParaRPr>
          </a:p>
          <a:p>
            <a:r>
              <a:rPr lang="en-US" b="1" dirty="0">
                <a:solidFill>
                  <a:schemeClr val="tx1"/>
                </a:solidFill>
              </a:rPr>
              <a:t>Purpose</a:t>
            </a:r>
            <a:r>
              <a:rPr lang="en-US" b="1" dirty="0"/>
              <a:t>: </a:t>
            </a:r>
            <a:r>
              <a:rPr lang="en-US" b="0" dirty="0"/>
              <a:t>Discus</a:t>
            </a:r>
            <a:r>
              <a:rPr lang="en-US" b="0" baseline="0" dirty="0"/>
              <a:t>s AGPs</a:t>
            </a:r>
            <a:endParaRPr lang="en-US" dirty="0"/>
          </a:p>
          <a:p>
            <a:r>
              <a:rPr lang="en-US" b="1" dirty="0"/>
              <a:t>Delivery:</a:t>
            </a:r>
            <a:r>
              <a:rPr lang="en-US" b="1" baseline="0" dirty="0"/>
              <a:t> </a:t>
            </a:r>
            <a:r>
              <a:rPr lang="en-US" b="0" baseline="0" dirty="0"/>
              <a:t>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39</a:t>
            </a:fld>
            <a:endParaRPr lang="en-US" dirty="0"/>
          </a:p>
        </p:txBody>
      </p:sp>
    </p:spTree>
    <p:extLst>
      <p:ext uri="{BB962C8B-B14F-4D97-AF65-F5344CB8AC3E}">
        <p14:creationId xmlns:p14="http://schemas.microsoft.com/office/powerpoint/2010/main" val="43448841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References: </a:t>
            </a:r>
          </a:p>
          <a:p>
            <a:pPr marL="171450" indent="-171450">
              <a:buFont typeface="Arial" panose="020B0604020202020204" pitchFamily="34" charset="0"/>
              <a:buChar char="•"/>
              <a:defRPr/>
            </a:pPr>
            <a:r>
              <a:rPr lang="en-US" dirty="0">
                <a:cs typeface="Calibri"/>
              </a:rPr>
              <a:t>Distribution Inspection &amp; Maintenance Program (DIMP) manual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Distribution Vegetation Management Plan (DVMP)</a:t>
            </a:r>
          </a:p>
          <a:p>
            <a:r>
              <a:rPr lang="en-US" b="1" dirty="0">
                <a:solidFill>
                  <a:schemeClr val="tx1"/>
                </a:solidFill>
              </a:rPr>
              <a:t>Purpose</a:t>
            </a:r>
            <a:r>
              <a:rPr lang="en-US" b="1" dirty="0"/>
              <a:t>: </a:t>
            </a:r>
            <a:r>
              <a:rPr lang="en-US" b="0" dirty="0"/>
              <a:t>Module</a:t>
            </a:r>
            <a:r>
              <a:rPr lang="en-US" b="0" baseline="0" dirty="0"/>
              <a:t> wrap up</a:t>
            </a:r>
            <a:endParaRPr lang="en-US" dirty="0"/>
          </a:p>
          <a:p>
            <a:r>
              <a:rPr lang="en-US" b="1" dirty="0"/>
              <a:t>Delivery:</a:t>
            </a:r>
            <a:r>
              <a:rPr lang="en-US" b="1" baseline="0" dirty="0"/>
              <a:t> </a:t>
            </a:r>
          </a:p>
          <a:p>
            <a:pPr marL="171450" indent="-171450">
              <a:buFont typeface="Arial" panose="020B0604020202020204" pitchFamily="34" charset="0"/>
              <a:buChar char="•"/>
            </a:pPr>
            <a:r>
              <a:rPr lang="en-US" b="0" baseline="0" dirty="0"/>
              <a:t>Discuss what was covered during the module</a:t>
            </a:r>
          </a:p>
          <a:p>
            <a:pPr marL="171450" indent="-171450">
              <a:buFont typeface="Arial" panose="020B0604020202020204" pitchFamily="34" charset="0"/>
              <a:buChar char="•"/>
            </a:pPr>
            <a:r>
              <a:rPr lang="en-US" b="0" baseline="0" dirty="0"/>
              <a:t>Emphasize critical points and mistakes/issues commonly made in the field</a:t>
            </a:r>
          </a:p>
          <a:p>
            <a:pPr marL="171450" indent="-171450">
              <a:buFont typeface="Arial" panose="020B0604020202020204" pitchFamily="34" charset="0"/>
              <a:buChar char="•"/>
            </a:pPr>
            <a:r>
              <a:rPr lang="en-US" b="0" baseline="0" dirty="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40</a:t>
            </a:fld>
            <a:endParaRPr lang="en-US" dirty="0"/>
          </a:p>
        </p:txBody>
      </p:sp>
    </p:spTree>
    <p:extLst>
      <p:ext uri="{BB962C8B-B14F-4D97-AF65-F5344CB8AC3E}">
        <p14:creationId xmlns:p14="http://schemas.microsoft.com/office/powerpoint/2010/main" val="1920939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Purpose: </a:t>
            </a:r>
            <a:r>
              <a:rPr lang="en-US" dirty="0"/>
              <a:t>Review class rules</a:t>
            </a:r>
          </a:p>
          <a:p>
            <a:r>
              <a:rPr lang="en-US" b="1" dirty="0"/>
              <a:t>Delivery: </a:t>
            </a:r>
            <a:r>
              <a:rPr lang="en-US" dirty="0"/>
              <a:t>Review the</a:t>
            </a:r>
            <a:r>
              <a:rPr lang="en-US" baseline="0" dirty="0"/>
              <a:t> </a:t>
            </a:r>
            <a:r>
              <a:rPr lang="en-US" dirty="0"/>
              <a:t>classroom rules with students</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4</a:t>
            </a:fld>
            <a:endParaRPr lang="en-US"/>
          </a:p>
        </p:txBody>
      </p:sp>
    </p:spTree>
    <p:extLst>
      <p:ext uri="{BB962C8B-B14F-4D97-AF65-F5344CB8AC3E}">
        <p14:creationId xmlns:p14="http://schemas.microsoft.com/office/powerpoint/2010/main" val="289352124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t>Delivery:</a:t>
            </a:r>
          </a:p>
          <a:p>
            <a:pPr marL="171450" indent="-171450">
              <a:buFont typeface="Arial" panose="020B0604020202020204" pitchFamily="34" charset="0"/>
              <a:buChar char="•"/>
            </a:pPr>
            <a:r>
              <a:rPr lang="en-US" b="0" dirty="0"/>
              <a:t>Engage</a:t>
            </a:r>
            <a:r>
              <a:rPr lang="en-US" b="0" baseline="0" dirty="0"/>
              <a:t> students in a discussion  </a:t>
            </a:r>
          </a:p>
          <a:p>
            <a:pPr marL="171450" indent="-171450">
              <a:buFont typeface="Arial" panose="020B0604020202020204" pitchFamily="34" charset="0"/>
              <a:buChar char="•"/>
            </a:pPr>
            <a:r>
              <a:rPr lang="en-US" b="0" baseline="0" dirty="0"/>
              <a:t>Discuss the “why” for each answer (e.g., discuss why the 3 ODI performance duties are safety, quality, and productivity)</a:t>
            </a:r>
            <a:endParaRPr lang="en-US" b="0" dirty="0"/>
          </a:p>
          <a:p>
            <a:r>
              <a:rPr lang="en-US" b="1" dirty="0"/>
              <a:t>Answers:</a:t>
            </a:r>
          </a:p>
          <a:p>
            <a:pPr marL="228600" lvl="0" indent="-228600">
              <a:buFont typeface="+mj-lt"/>
              <a:buAutoNum type="arabicPeriod"/>
            </a:pPr>
            <a:r>
              <a:rPr lang="en-US" dirty="0"/>
              <a:t>Poles </a:t>
            </a:r>
          </a:p>
          <a:p>
            <a:pPr marL="228600" lvl="0" indent="0">
              <a:buFont typeface="Arial" panose="020B0604020202020204" pitchFamily="34" charset="0"/>
              <a:buNone/>
            </a:pPr>
            <a:r>
              <a:rPr lang="en-US" dirty="0"/>
              <a:t>Crossarms </a:t>
            </a:r>
          </a:p>
          <a:p>
            <a:pPr marL="228600" lvl="0" indent="0">
              <a:buFont typeface="Arial" panose="020B0604020202020204" pitchFamily="34" charset="0"/>
              <a:buNone/>
            </a:pPr>
            <a:r>
              <a:rPr lang="en-US" dirty="0"/>
              <a:t>Insulators </a:t>
            </a:r>
          </a:p>
          <a:p>
            <a:pPr marL="228600" lvl="0" indent="0">
              <a:buFont typeface="Arial" panose="020B0604020202020204" pitchFamily="34" charset="0"/>
              <a:buNone/>
            </a:pPr>
            <a:r>
              <a:rPr lang="en-US" dirty="0"/>
              <a:t>Fuses </a:t>
            </a:r>
          </a:p>
          <a:p>
            <a:pPr marL="228600" lvl="0" indent="0">
              <a:buFont typeface="Arial" panose="020B0604020202020204" pitchFamily="34" charset="0"/>
              <a:buNone/>
            </a:pPr>
            <a:r>
              <a:rPr lang="en-US" dirty="0"/>
              <a:t>Transformers </a:t>
            </a:r>
          </a:p>
          <a:p>
            <a:pPr marL="228600" lvl="0" indent="0">
              <a:buFont typeface="Arial" panose="020B0604020202020204" pitchFamily="34" charset="0"/>
              <a:buNone/>
            </a:pPr>
            <a:r>
              <a:rPr lang="en-US" dirty="0"/>
              <a:t>Conductors </a:t>
            </a:r>
          </a:p>
          <a:p>
            <a:pPr marL="228600" lvl="0" indent="0">
              <a:buFont typeface="Arial" panose="020B0604020202020204" pitchFamily="34" charset="0"/>
              <a:buNone/>
            </a:pPr>
            <a:r>
              <a:rPr lang="en-US" dirty="0"/>
              <a:t>Regulators </a:t>
            </a:r>
          </a:p>
          <a:p>
            <a:pPr marL="228600" lvl="0" indent="0">
              <a:buFont typeface="Arial" panose="020B0604020202020204" pitchFamily="34" charset="0"/>
              <a:buNone/>
            </a:pPr>
            <a:r>
              <a:rPr lang="en-US" dirty="0"/>
              <a:t>Visible wires  </a:t>
            </a:r>
          </a:p>
          <a:p>
            <a:pPr marL="228600" lvl="0" indent="0">
              <a:buFont typeface="Arial" panose="020B0604020202020204" pitchFamily="34" charset="0"/>
              <a:buNone/>
            </a:pPr>
            <a:r>
              <a:rPr lang="en-US" dirty="0"/>
              <a:t>Cables</a:t>
            </a:r>
            <a:endParaRPr lang="en-US" sz="1200" dirty="0"/>
          </a:p>
          <a:p>
            <a:pPr marL="228600" lvl="0" indent="-228600">
              <a:buFont typeface="+mj-lt"/>
              <a:buAutoNum type="arabicPeriod" startAt="2"/>
            </a:pPr>
            <a:r>
              <a:rPr lang="en-US" dirty="0"/>
              <a:t>Identifying discrepancies</a:t>
            </a:r>
          </a:p>
          <a:p>
            <a:pPr marL="228600" lvl="0" indent="0">
              <a:buFont typeface="Arial" panose="020B0604020202020204" pitchFamily="34" charset="0"/>
              <a:buNone/>
            </a:pPr>
            <a:r>
              <a:rPr lang="en-US" dirty="0"/>
              <a:t>Rating and recording conditions</a:t>
            </a:r>
          </a:p>
          <a:p>
            <a:pPr marL="228600" lvl="0" indent="0">
              <a:buFont typeface="Arial" panose="020B0604020202020204" pitchFamily="34" charset="0"/>
              <a:buNone/>
            </a:pPr>
            <a:r>
              <a:rPr lang="en-US" dirty="0"/>
              <a:t>Performing minor corrective action</a:t>
            </a:r>
          </a:p>
          <a:p>
            <a:pPr marL="228600" lvl="0" indent="0">
              <a:buFont typeface="Arial" panose="020B0604020202020204" pitchFamily="34" charset="0"/>
              <a:buNone/>
            </a:pPr>
            <a:r>
              <a:rPr lang="en-US" dirty="0"/>
              <a:t>Documenting priority rated safety and reliability conditions </a:t>
            </a:r>
          </a:p>
          <a:p>
            <a:pPr marL="228600" lvl="0" indent="-228600">
              <a:buFont typeface="+mj-lt"/>
              <a:buAutoNum type="arabicPeriod" startAt="3"/>
            </a:pPr>
            <a:r>
              <a:rPr lang="en-US" dirty="0"/>
              <a:t>Safety, Quality,</a:t>
            </a:r>
            <a:r>
              <a:rPr lang="en-US" baseline="0" dirty="0"/>
              <a:t> &amp; </a:t>
            </a:r>
            <a:r>
              <a:rPr lang="en-US" dirty="0"/>
              <a:t>Productivity</a:t>
            </a:r>
          </a:p>
          <a:p>
            <a:pPr marL="228600" lvl="0" indent="-228600">
              <a:buFont typeface="+mj-lt"/>
              <a:buAutoNum type="arabicPeriod" startAt="4"/>
            </a:pPr>
            <a:r>
              <a:rPr lang="en-US" dirty="0"/>
              <a:t>Yes</a:t>
            </a:r>
          </a:p>
          <a:p>
            <a:pPr marL="228600" lvl="0" indent="0">
              <a:buFont typeface="Arial" panose="020B0604020202020204" pitchFamily="34" charset="0"/>
              <a:buNone/>
            </a:pPr>
            <a:r>
              <a:rPr lang="en-US" dirty="0"/>
              <a:t>Please make note that because everyone does it differently,</a:t>
            </a:r>
            <a:r>
              <a:rPr lang="en-US" baseline="0" dirty="0"/>
              <a:t> this may get multiple answers</a:t>
            </a:r>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41</a:t>
            </a:fld>
            <a:endParaRPr lang="en-US" dirty="0"/>
          </a:p>
        </p:txBody>
      </p:sp>
    </p:spTree>
    <p:extLst>
      <p:ext uri="{BB962C8B-B14F-4D97-AF65-F5344CB8AC3E}">
        <p14:creationId xmlns:p14="http://schemas.microsoft.com/office/powerpoint/2010/main" val="283472792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t>Delivery:</a:t>
            </a:r>
          </a:p>
          <a:p>
            <a:pPr marL="171450" indent="-171450">
              <a:buFont typeface="Arial" panose="020B0604020202020204" pitchFamily="34" charset="0"/>
              <a:buChar char="•"/>
            </a:pPr>
            <a:r>
              <a:rPr lang="en-US" b="0" dirty="0"/>
              <a:t>Engage</a:t>
            </a:r>
            <a:r>
              <a:rPr lang="en-US" b="0" baseline="0" dirty="0"/>
              <a:t> students in </a:t>
            </a:r>
            <a:r>
              <a:rPr lang="en-US" b="0" baseline="0"/>
              <a:t>a discussion</a:t>
            </a:r>
            <a:endParaRPr lang="en-US" b="0" baseline="0" dirty="0"/>
          </a:p>
          <a:p>
            <a:pPr marL="171450" indent="-171450">
              <a:buFont typeface="Arial" panose="020B0604020202020204" pitchFamily="34" charset="0"/>
              <a:buChar char="•"/>
            </a:pPr>
            <a:r>
              <a:rPr lang="en-US" b="0" baseline="0" dirty="0"/>
              <a:t>Discuss the “why” for each answer (e.g., discuss why the 3 ODI performance duties are safety, quality, and productivity)</a:t>
            </a:r>
            <a:endParaRPr lang="en-US" b="0" dirty="0"/>
          </a:p>
          <a:p>
            <a:r>
              <a:rPr lang="en-US" b="1" dirty="0"/>
              <a:t>Answers:</a:t>
            </a:r>
          </a:p>
          <a:p>
            <a:pPr marL="228600" lvl="0" indent="-228600">
              <a:buFont typeface="+mj-lt"/>
              <a:buAutoNum type="arabicPeriod" startAt="5"/>
            </a:pPr>
            <a:r>
              <a:rPr lang="en-US" dirty="0"/>
              <a:t>Assess the situation for safety and call the supervisor</a:t>
            </a:r>
          </a:p>
          <a:p>
            <a:pPr marL="228600" lvl="0" indent="-228600">
              <a:buFont typeface="+mj-lt"/>
              <a:buAutoNum type="arabicPeriod" startAt="5"/>
            </a:pPr>
            <a:r>
              <a:rPr lang="en-US" dirty="0"/>
              <a:t>Within 24 hours</a:t>
            </a:r>
          </a:p>
          <a:p>
            <a:pPr marL="228600" marR="0" lvl="0" indent="-228600" fontAlgn="auto">
              <a:lnSpc>
                <a:spcPct val="100000"/>
              </a:lnSpc>
              <a:spcBef>
                <a:spcPts val="0"/>
              </a:spcBef>
              <a:spcAft>
                <a:spcPts val="0"/>
              </a:spcAft>
              <a:buClrTx/>
              <a:buSzTx/>
              <a:buFont typeface="+mj-lt"/>
              <a:buAutoNum type="arabicPeriod" startAt="5"/>
              <a:tabLst/>
              <a:defRPr/>
            </a:pPr>
            <a:r>
              <a:rPr lang="en-US" dirty="0"/>
              <a:t>Within 24 months</a:t>
            </a:r>
          </a:p>
          <a:p>
            <a:pPr marL="228600" lvl="0" indent="-228600">
              <a:buFont typeface="+mj-lt"/>
              <a:buAutoNum type="arabicPeriod" startAt="5"/>
            </a:pPr>
            <a:r>
              <a:rPr lang="en-US" dirty="0"/>
              <a:t>The AGP is done on all the poles that were not scheduled for an annual detailed inspection</a:t>
            </a:r>
          </a:p>
          <a:p>
            <a:pPr marL="228600" lvl="0" indent="0">
              <a:buFont typeface="Arial" panose="020B0604020202020204" pitchFamily="34" charset="0"/>
              <a:buNone/>
            </a:pPr>
            <a:r>
              <a:rPr lang="en-US" dirty="0"/>
              <a:t>This is a quick inspection from a vehicle or on foot using binoculars where the ESI identifies hazards and discrepancies according to the Grid Patrol Checklist for Priorities 1 and 2</a:t>
            </a:r>
          </a:p>
        </p:txBody>
      </p:sp>
      <p:sp>
        <p:nvSpPr>
          <p:cNvPr id="4" name="Slide Number Placeholder 3"/>
          <p:cNvSpPr>
            <a:spLocks noGrp="1"/>
          </p:cNvSpPr>
          <p:nvPr>
            <p:ph type="sldNum" sz="quarter" idx="10"/>
          </p:nvPr>
        </p:nvSpPr>
        <p:spPr/>
        <p:txBody>
          <a:bodyPr/>
          <a:lstStyle/>
          <a:p>
            <a:fld id="{4E093B74-D561-4EE2-A724-E485BD1310EF}" type="slidenum">
              <a:rPr lang="en-US" smtClean="0"/>
              <a:t>42</a:t>
            </a:fld>
            <a:endParaRPr lang="en-US" dirty="0"/>
          </a:p>
        </p:txBody>
      </p:sp>
    </p:spTree>
    <p:extLst>
      <p:ext uri="{BB962C8B-B14F-4D97-AF65-F5344CB8AC3E}">
        <p14:creationId xmlns:p14="http://schemas.microsoft.com/office/powerpoint/2010/main" val="317024091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43</a:t>
            </a:fld>
            <a:endParaRPr lang="en-US" dirty="0"/>
          </a:p>
        </p:txBody>
      </p:sp>
    </p:spTree>
    <p:extLst>
      <p:ext uri="{BB962C8B-B14F-4D97-AF65-F5344CB8AC3E}">
        <p14:creationId xmlns:p14="http://schemas.microsoft.com/office/powerpoint/2010/main" val="2792572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r>
              <a:rPr lang="en-US" b="1" dirty="0"/>
              <a:t>Purpose:</a:t>
            </a:r>
            <a:r>
              <a:rPr lang="en-US" dirty="0"/>
              <a:t> Understand the requirements of the module</a:t>
            </a:r>
          </a:p>
          <a:p>
            <a:r>
              <a:rPr lang="en-US" b="1" dirty="0"/>
              <a:t>Delivery</a:t>
            </a:r>
            <a:r>
              <a:rPr lang="en-US" b="1" u="none" dirty="0"/>
              <a:t>:</a:t>
            </a:r>
            <a:r>
              <a:rPr lang="en-US" dirty="0"/>
              <a:t> Review slide with students</a:t>
            </a:r>
            <a:endParaRPr lang="en-US" dirty="0">
              <a:cs typeface="Calibri"/>
            </a:endParaRPr>
          </a:p>
        </p:txBody>
      </p:sp>
      <p:sp>
        <p:nvSpPr>
          <p:cNvPr id="4" name="Slide Number Placeholder 3"/>
          <p:cNvSpPr>
            <a:spLocks noGrp="1"/>
          </p:cNvSpPr>
          <p:nvPr>
            <p:ph type="sldNum" sz="quarter" idx="10"/>
          </p:nvPr>
        </p:nvSpPr>
        <p:spPr/>
        <p:txBody>
          <a:bodyPr/>
          <a:lstStyle/>
          <a:p>
            <a:fld id="{4E093B74-D561-4EE2-A724-E485BD1310EF}" type="slidenum">
              <a:rPr lang="en-US" smtClean="0"/>
              <a:t>6</a:t>
            </a:fld>
            <a:endParaRPr lang="en-US" dirty="0"/>
          </a:p>
        </p:txBody>
      </p:sp>
    </p:spTree>
    <p:extLst>
      <p:ext uri="{BB962C8B-B14F-4D97-AF65-F5344CB8AC3E}">
        <p14:creationId xmlns:p14="http://schemas.microsoft.com/office/powerpoint/2010/main" val="465039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defTabSz="1610076">
              <a:defRPr/>
            </a:pPr>
            <a:r>
              <a:rPr lang="en-US" b="1" dirty="0">
                <a:solidFill>
                  <a:schemeClr val="tx1"/>
                </a:solidFill>
              </a:rPr>
              <a:t>Purpose</a:t>
            </a:r>
            <a:r>
              <a:rPr lang="en-US" b="1" dirty="0"/>
              <a:t>:</a:t>
            </a:r>
            <a:r>
              <a:rPr lang="en-US" dirty="0"/>
              <a:t> Prepare students for module</a:t>
            </a:r>
            <a:endParaRPr lang="en-US" dirty="0">
              <a:cs typeface="Calibri"/>
            </a:endParaRPr>
          </a:p>
          <a:p>
            <a:r>
              <a:rPr lang="en-US" b="1" dirty="0"/>
              <a:t>Delivery:</a:t>
            </a:r>
            <a:r>
              <a:rPr lang="en-US" dirty="0"/>
              <a:t> Review a high-level overview of the module with students</a:t>
            </a:r>
            <a:endParaRPr lang="en-US" b="0" dirty="0">
              <a:cs typeface="Calibri"/>
            </a:endParaRPr>
          </a:p>
        </p:txBody>
      </p:sp>
      <p:sp>
        <p:nvSpPr>
          <p:cNvPr id="4" name="Slide Number Placeholder 3"/>
          <p:cNvSpPr>
            <a:spLocks noGrp="1"/>
          </p:cNvSpPr>
          <p:nvPr>
            <p:ph type="sldNum" sz="quarter" idx="10"/>
          </p:nvPr>
        </p:nvSpPr>
        <p:spPr/>
        <p:txBody>
          <a:bodyPr/>
          <a:lstStyle/>
          <a:p>
            <a:fld id="{4E093B74-D561-4EE2-A724-E485BD1310EF}" type="slidenum">
              <a:rPr lang="en-US" smtClean="0"/>
              <a:t>7</a:t>
            </a:fld>
            <a:endParaRPr lang="en-US" dirty="0"/>
          </a:p>
        </p:txBody>
      </p:sp>
    </p:spTree>
    <p:extLst>
      <p:ext uri="{BB962C8B-B14F-4D97-AF65-F5344CB8AC3E}">
        <p14:creationId xmlns:p14="http://schemas.microsoft.com/office/powerpoint/2010/main" val="20377271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dirty="0"/>
              <a:t>Define the purpose of a Detail</a:t>
            </a:r>
            <a:r>
              <a:rPr lang="en-US" baseline="0" dirty="0"/>
              <a:t> Inspection</a:t>
            </a:r>
            <a:endParaRPr lang="en-US" dirty="0"/>
          </a:p>
          <a:p>
            <a:r>
              <a:rPr lang="en-US" b="1" dirty="0"/>
              <a:t>Delivery:</a:t>
            </a:r>
            <a:r>
              <a:rPr lang="en-US" b="0" dirty="0"/>
              <a:t> Same as slide</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8</a:t>
            </a:fld>
            <a:endParaRPr lang="en-US" dirty="0"/>
          </a:p>
        </p:txBody>
      </p:sp>
    </p:spTree>
    <p:extLst>
      <p:ext uri="{BB962C8B-B14F-4D97-AF65-F5344CB8AC3E}">
        <p14:creationId xmlns:p14="http://schemas.microsoft.com/office/powerpoint/2010/main" val="14135938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dirty="0"/>
              <a:t>To Inform ESIs about their job duties and responsibilities</a:t>
            </a:r>
            <a:r>
              <a:rPr lang="en-US" baseline="0" dirty="0"/>
              <a:t> for these inspections</a:t>
            </a:r>
            <a:endParaRPr lang="en-US" dirty="0"/>
          </a:p>
          <a:p>
            <a:r>
              <a:rPr lang="en-US" b="1" dirty="0"/>
              <a:t>Delivery: </a:t>
            </a:r>
            <a:r>
              <a:rPr lang="en-US" dirty="0"/>
              <a:t>Discuss ESI </a:t>
            </a:r>
            <a:r>
              <a:rPr lang="en-US" baseline="0" dirty="0"/>
              <a:t>job duties for performing detail inspections</a:t>
            </a:r>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9</a:t>
            </a:fld>
            <a:endParaRPr lang="en-US" dirty="0"/>
          </a:p>
        </p:txBody>
      </p:sp>
    </p:spTree>
    <p:extLst>
      <p:ext uri="{BB962C8B-B14F-4D97-AF65-F5344CB8AC3E}">
        <p14:creationId xmlns:p14="http://schemas.microsoft.com/office/powerpoint/2010/main" val="18773582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658350" y="2400300"/>
            <a:ext cx="21351875" cy="120110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solidFill>
                  <a:schemeClr val="tx1"/>
                </a:solidFill>
              </a:rPr>
              <a:t>Reference: </a:t>
            </a:r>
            <a:r>
              <a:rPr lang="en-US" dirty="0">
                <a:cs typeface="Calibri"/>
              </a:rPr>
              <a:t>Distribution Inspection &amp; Maintenance Program (DIMP) manual</a:t>
            </a:r>
            <a:endParaRPr lang="en-US" b="1" dirty="0">
              <a:solidFill>
                <a:schemeClr val="tx1"/>
              </a:solidFill>
            </a:endParaRPr>
          </a:p>
          <a:p>
            <a:r>
              <a:rPr lang="en-US" b="1" dirty="0">
                <a:solidFill>
                  <a:schemeClr val="tx1"/>
                </a:solidFill>
              </a:rPr>
              <a:t>Purpose</a:t>
            </a:r>
            <a:r>
              <a:rPr lang="en-US" b="1" dirty="0"/>
              <a:t>: </a:t>
            </a:r>
            <a:r>
              <a:rPr lang="en-US" b="0" dirty="0"/>
              <a:t>Brief</a:t>
            </a:r>
            <a:r>
              <a:rPr lang="en-US" b="0" baseline="0" dirty="0"/>
              <a:t> review of Distribution’s assets inspected by ESIs</a:t>
            </a:r>
            <a:endParaRPr lang="en-US" dirty="0"/>
          </a:p>
          <a:p>
            <a:r>
              <a:rPr lang="en-US" b="1" dirty="0"/>
              <a:t>Delivery:</a:t>
            </a:r>
            <a:r>
              <a:rPr lang="en-US" b="1" baseline="0" dirty="0"/>
              <a:t> </a:t>
            </a:r>
            <a:r>
              <a:rPr lang="en-US" b="0" baseline="0" dirty="0"/>
              <a:t>As Module 4: Equipment Recognition described the assets, this module describes the process of the Detail inspection </a:t>
            </a:r>
            <a:endParaRPr lang="en-US" b="1" dirty="0"/>
          </a:p>
        </p:txBody>
      </p:sp>
      <p:sp>
        <p:nvSpPr>
          <p:cNvPr id="4" name="Slide Number Placeholder 3"/>
          <p:cNvSpPr>
            <a:spLocks noGrp="1"/>
          </p:cNvSpPr>
          <p:nvPr>
            <p:ph type="sldNum" sz="quarter" idx="10"/>
          </p:nvPr>
        </p:nvSpPr>
        <p:spPr/>
        <p:txBody>
          <a:bodyPr/>
          <a:lstStyle/>
          <a:p>
            <a:fld id="{4E093B74-D561-4EE2-A724-E485BD1310EF}" type="slidenum">
              <a:rPr lang="en-US" smtClean="0"/>
              <a:t>10</a:t>
            </a:fld>
            <a:endParaRPr lang="en-US" dirty="0"/>
          </a:p>
        </p:txBody>
      </p:sp>
    </p:spTree>
    <p:extLst>
      <p:ext uri="{BB962C8B-B14F-4D97-AF65-F5344CB8AC3E}">
        <p14:creationId xmlns:p14="http://schemas.microsoft.com/office/powerpoint/2010/main" val="25365352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a:t>Click to edit Master title style</a:t>
            </a:r>
            <a:endParaRPr lang="en-US" dirty="0"/>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3939745023"/>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4249441729"/>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288629564"/>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dirty="0"/>
              <a:t>Click icon to add chart</a:t>
            </a:r>
          </a:p>
        </p:txBody>
      </p:sp>
      <p:sp>
        <p:nvSpPr>
          <p:cNvPr id="15"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1759327291"/>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3827999639"/>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856851832"/>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19496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8198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0953245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7159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3" name="Title 1"/>
          <p:cNvSpPr>
            <a:spLocks noGrp="1"/>
          </p:cNvSpPr>
          <p:nvPr>
            <p:ph type="title"/>
          </p:nvPr>
        </p:nvSpPr>
        <p:spPr>
          <a:xfrm>
            <a:off x="471256" y="97654"/>
            <a:ext cx="10515600" cy="909454"/>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dirty="0">
              <a:solidFill>
                <a:srgbClr val="000000"/>
              </a:solidFill>
              <a:latin typeface="Arial" charset="0"/>
            </a:endParaRPr>
          </a:p>
        </p:txBody>
      </p:sp>
    </p:spTree>
    <p:extLst>
      <p:ext uri="{BB962C8B-B14F-4D97-AF65-F5344CB8AC3E}">
        <p14:creationId xmlns:p14="http://schemas.microsoft.com/office/powerpoint/2010/main" val="1862132744"/>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dirty="0"/>
              <a:t>Click icon to add picture</a:t>
            </a:r>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dirty="0">
              <a:solidFill>
                <a:srgbClr val="000000"/>
              </a:solidFill>
              <a:latin typeface="Arial" charset="0"/>
            </a:endParaRPr>
          </a:p>
        </p:txBody>
      </p:sp>
      <p:sp>
        <p:nvSpPr>
          <p:cNvPr id="6" name="Title 1"/>
          <p:cNvSpPr>
            <a:spLocks noGrp="1"/>
          </p:cNvSpPr>
          <p:nvPr>
            <p:ph type="title"/>
          </p:nvPr>
        </p:nvSpPr>
        <p:spPr>
          <a:xfrm>
            <a:off x="471256" y="301848"/>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569539163"/>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dirty="0"/>
          </a:p>
        </p:txBody>
      </p:sp>
    </p:spTree>
    <p:extLst>
      <p:ext uri="{BB962C8B-B14F-4D97-AF65-F5344CB8AC3E}">
        <p14:creationId xmlns:p14="http://schemas.microsoft.com/office/powerpoint/2010/main" val="9574584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hyperlink" Target="https://www.youtube.com/watch?v=S_kSyONkaDw&amp;list=PLIPXTb5qqJ-PByh6D4MhZNFS3GhYQJYyT"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hyperlink" Target="https://edisonintl.sharepoint.com/sites/TD/org/Standards%20%20Publications/Distribution%20Inspection%20and%20Maintenance%20Program%20(DIMP).pdf#search=dimp" TargetMode="External"/><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9.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3" Type="http://schemas.openxmlformats.org/officeDocument/2006/relationships/hyperlink" Target="https://edisonintl.sharepoint.com/teams/HR1/hrentl/Technical%20Training/TD_Projects/TD_PLT_ODI/03%20%20Source/Dist%20Vegetation%20Mgmt%20Plan%20(DVMP)_09012019.pdf#search=Distribution%C2%A0Vegetation%C2%A0Management%C2%A0Plan" TargetMode="External"/><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s://edisonintl.sharepoint.com/sites/TD/org/Standards%20%20Publications/Distribution%20Inspection%20and%20Maintenance%20Program%20(DIMP).pdf#search=dimp" TargetMode="External"/><Relationship Id="rId2" Type="http://schemas.openxmlformats.org/officeDocument/2006/relationships/notesSlide" Target="../notesSlides/notesSlide38.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Overhead Detail Inspection (ODI) Training</a:t>
            </a:r>
          </a:p>
        </p:txBody>
      </p:sp>
      <p:sp>
        <p:nvSpPr>
          <p:cNvPr id="3" name="Subtitle 2"/>
          <p:cNvSpPr>
            <a:spLocks noGrp="1"/>
          </p:cNvSpPr>
          <p:nvPr>
            <p:ph type="subTitle" idx="1"/>
          </p:nvPr>
        </p:nvSpPr>
        <p:spPr/>
        <p:txBody>
          <a:bodyPr vert="horz" lIns="91440" tIns="45720" rIns="91440" bIns="45720" rtlCol="0" anchor="t">
            <a:normAutofit/>
          </a:bodyPr>
          <a:lstStyle/>
          <a:p>
            <a:r>
              <a:rPr lang="en-US" dirty="0"/>
              <a:t>New Electrical System Inspectors (ESIs)</a:t>
            </a:r>
          </a:p>
          <a:p>
            <a:r>
              <a:rPr lang="en-US" dirty="0">
                <a:latin typeface="Segoe UI"/>
                <a:cs typeface="Segoe UI"/>
              </a:rPr>
              <a:t>Module 6: Detail Inspection</a:t>
            </a:r>
          </a:p>
        </p:txBody>
      </p:sp>
    </p:spTree>
    <p:extLst>
      <p:ext uri="{BB962C8B-B14F-4D97-AF65-F5344CB8AC3E}">
        <p14:creationId xmlns:p14="http://schemas.microsoft.com/office/powerpoint/2010/main" val="36000772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Distribution Assets Inspected</a:t>
            </a:r>
          </a:p>
        </p:txBody>
      </p:sp>
      <p:sp>
        <p:nvSpPr>
          <p:cNvPr id="3" name="Content Placeholder 2"/>
          <p:cNvSpPr>
            <a:spLocks noGrp="1"/>
          </p:cNvSpPr>
          <p:nvPr>
            <p:ph idx="1"/>
          </p:nvPr>
        </p:nvSpPr>
        <p:spPr/>
        <p:txBody>
          <a:bodyPr/>
          <a:lstStyle/>
          <a:p>
            <a:r>
              <a:rPr lang="en-US" dirty="0"/>
              <a:t>Poles</a:t>
            </a:r>
          </a:p>
          <a:p>
            <a:r>
              <a:rPr lang="en-US" dirty="0"/>
              <a:t>Crossarms</a:t>
            </a:r>
          </a:p>
          <a:p>
            <a:r>
              <a:rPr lang="en-US" dirty="0"/>
              <a:t>Insulators</a:t>
            </a:r>
          </a:p>
          <a:p>
            <a:r>
              <a:rPr lang="en-US" dirty="0"/>
              <a:t>Fuses</a:t>
            </a:r>
          </a:p>
          <a:p>
            <a:r>
              <a:rPr lang="en-US" dirty="0"/>
              <a:t>Transformers</a:t>
            </a:r>
          </a:p>
          <a:p>
            <a:r>
              <a:rPr lang="en-US" dirty="0"/>
              <a:t>Conductors</a:t>
            </a:r>
          </a:p>
          <a:p>
            <a:r>
              <a:rPr lang="en-US" dirty="0"/>
              <a:t>Regulators</a:t>
            </a:r>
          </a:p>
          <a:p>
            <a:r>
              <a:rPr lang="en-US" dirty="0"/>
              <a:t>Visible wires and cables, plus associated components</a:t>
            </a:r>
          </a:p>
        </p:txBody>
      </p:sp>
    </p:spTree>
    <p:extLst>
      <p:ext uri="{BB962C8B-B14F-4D97-AF65-F5344CB8AC3E}">
        <p14:creationId xmlns:p14="http://schemas.microsoft.com/office/powerpoint/2010/main" val="1702639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a:t>
            </a:r>
          </a:p>
        </p:txBody>
      </p:sp>
      <p:sp>
        <p:nvSpPr>
          <p:cNvPr id="3" name="Content Placeholder 2"/>
          <p:cNvSpPr>
            <a:spLocks noGrp="1"/>
          </p:cNvSpPr>
          <p:nvPr>
            <p:ph idx="1"/>
          </p:nvPr>
        </p:nvSpPr>
        <p:spPr/>
        <p:txBody>
          <a:bodyPr/>
          <a:lstStyle/>
          <a:p>
            <a:r>
              <a:rPr lang="en-US" dirty="0"/>
              <a:t>This procedure provides instructions for inspecting a structure in its entirety</a:t>
            </a:r>
          </a:p>
          <a:p>
            <a:pPr lvl="1"/>
            <a:r>
              <a:rPr lang="en-US" dirty="0"/>
              <a:t>When to record findings</a:t>
            </a:r>
          </a:p>
          <a:p>
            <a:pPr lvl="1"/>
            <a:r>
              <a:rPr lang="en-US" dirty="0"/>
              <a:t>How to make repairs</a:t>
            </a:r>
          </a:p>
          <a:p>
            <a:pPr lvl="1"/>
            <a:r>
              <a:rPr lang="en-US" dirty="0"/>
              <a:t>How to identify when a repair has already been made</a:t>
            </a:r>
          </a:p>
          <a:p>
            <a:pPr lvl="1"/>
            <a:r>
              <a:rPr lang="en-US" dirty="0"/>
              <a:t>What signs to look for on the pole</a:t>
            </a:r>
          </a:p>
          <a:p>
            <a:pPr lvl="1"/>
            <a:r>
              <a:rPr lang="en-US" dirty="0"/>
              <a:t>How to know when an ESI is looking for a discrepancy that does not exist (DNE)</a:t>
            </a:r>
          </a:p>
          <a:p>
            <a:endParaRPr lang="en-US" dirty="0"/>
          </a:p>
        </p:txBody>
      </p:sp>
    </p:spTree>
    <p:extLst>
      <p:ext uri="{BB962C8B-B14F-4D97-AF65-F5344CB8AC3E}">
        <p14:creationId xmlns:p14="http://schemas.microsoft.com/office/powerpoint/2010/main" val="36260712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idx="1"/>
          </p:nvPr>
        </p:nvSpPr>
        <p:spPr/>
        <p:txBody>
          <a:bodyPr/>
          <a:lstStyle/>
          <a:p>
            <a:r>
              <a:rPr lang="en-US" dirty="0"/>
              <a:t>The ODI group quality performance goal is to achieve annual quality goals (Priority 1-2, a minimum of 94% at all times) and to establish continuous improvement practices</a:t>
            </a:r>
          </a:p>
          <a:p>
            <a:r>
              <a:rPr lang="en-US" dirty="0"/>
              <a:t>Safety is the first responsibility of each SCE employee </a:t>
            </a:r>
          </a:p>
          <a:p>
            <a:r>
              <a:rPr lang="en-US" dirty="0"/>
              <a:t>The ODI performance priorities are:</a:t>
            </a:r>
          </a:p>
          <a:p>
            <a:pPr lvl="1"/>
            <a:r>
              <a:rPr lang="en-US" dirty="0"/>
              <a:t>Safety</a:t>
            </a:r>
          </a:p>
          <a:p>
            <a:pPr lvl="1"/>
            <a:r>
              <a:rPr lang="en-US" dirty="0"/>
              <a:t>Quality </a:t>
            </a:r>
          </a:p>
          <a:p>
            <a:pPr lvl="1"/>
            <a:r>
              <a:rPr lang="en-US" dirty="0"/>
              <a:t>Productivity</a:t>
            </a:r>
          </a:p>
        </p:txBody>
      </p:sp>
    </p:spTree>
    <p:extLst>
      <p:ext uri="{BB962C8B-B14F-4D97-AF65-F5344CB8AC3E}">
        <p14:creationId xmlns:p14="http://schemas.microsoft.com/office/powerpoint/2010/main" val="27871481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idx="1"/>
          </p:nvPr>
        </p:nvSpPr>
        <p:spPr/>
        <p:txBody>
          <a:bodyPr/>
          <a:lstStyle/>
          <a:p>
            <a:r>
              <a:rPr lang="en-US" dirty="0"/>
              <a:t>An ESI inspects a pole using the following procedures:</a:t>
            </a:r>
          </a:p>
          <a:p>
            <a:pPr lvl="1"/>
            <a:r>
              <a:rPr lang="en-US" dirty="0"/>
              <a:t>Identifies the pole using the correct FIM in the field tool </a:t>
            </a:r>
          </a:p>
          <a:p>
            <a:pPr lvl="1"/>
            <a:r>
              <a:rPr lang="en-US" dirty="0"/>
              <a:t>Checks the field tool for existing conditions</a:t>
            </a:r>
          </a:p>
          <a:p>
            <a:pPr lvl="1"/>
            <a:r>
              <a:rPr lang="en-US" dirty="0"/>
              <a:t>Visually inspects the pole</a:t>
            </a:r>
          </a:p>
          <a:p>
            <a:pPr lvl="1"/>
            <a:r>
              <a:rPr lang="en-US" dirty="0"/>
              <a:t>Identifies any non-conforming conditions as defined in the ODI Manual</a:t>
            </a:r>
          </a:p>
          <a:p>
            <a:pPr lvl="1"/>
            <a:r>
              <a:rPr lang="en-US" dirty="0"/>
              <a:t>Inputs findings in the field tool </a:t>
            </a:r>
          </a:p>
          <a:p>
            <a:pPr lvl="1"/>
            <a:r>
              <a:rPr lang="en-US" dirty="0"/>
              <a:t>Confirms or corrects existing conditions</a:t>
            </a:r>
          </a:p>
          <a:p>
            <a:pPr lvl="1"/>
            <a:r>
              <a:rPr lang="en-US" dirty="0"/>
              <a:t>Makes repairs at the public level</a:t>
            </a:r>
          </a:p>
          <a:p>
            <a:endParaRPr lang="en-US" dirty="0"/>
          </a:p>
        </p:txBody>
      </p:sp>
    </p:spTree>
    <p:extLst>
      <p:ext uri="{BB962C8B-B14F-4D97-AF65-F5344CB8AC3E}">
        <p14:creationId xmlns:p14="http://schemas.microsoft.com/office/powerpoint/2010/main" val="8953391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Inspection Method (cont.)</a:t>
            </a:r>
            <a:endParaRPr lang="en-US" dirty="0"/>
          </a:p>
        </p:txBody>
      </p:sp>
      <p:sp>
        <p:nvSpPr>
          <p:cNvPr id="3" name="Content Placeholder 2"/>
          <p:cNvSpPr>
            <a:spLocks noGrp="1"/>
          </p:cNvSpPr>
          <p:nvPr>
            <p:ph sz="half" idx="1"/>
          </p:nvPr>
        </p:nvSpPr>
        <p:spPr/>
        <p:txBody>
          <a:bodyPr/>
          <a:lstStyle/>
          <a:p>
            <a:pPr marL="457200" indent="-457200">
              <a:buFont typeface="+mj-lt"/>
              <a:buAutoNum type="arabicPeriod"/>
            </a:pPr>
            <a:r>
              <a:rPr lang="en-US" dirty="0"/>
              <a:t>Before approaching a structure, inspect the pole from a distance for potential safety hazards, using your binoculars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2200" y="1825627"/>
            <a:ext cx="5669280" cy="4144279"/>
          </a:xfrm>
          <a:prstGeom prst="rect">
            <a:avLst/>
          </a:prstGeom>
        </p:spPr>
      </p:pic>
    </p:spTree>
    <p:extLst>
      <p:ext uri="{BB962C8B-B14F-4D97-AF65-F5344CB8AC3E}">
        <p14:creationId xmlns:p14="http://schemas.microsoft.com/office/powerpoint/2010/main" val="1559158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normAutofit/>
          </a:bodyPr>
          <a:lstStyle/>
          <a:p>
            <a:pPr marL="457200" indent="-457200">
              <a:buFont typeface="+mj-lt"/>
              <a:buAutoNum type="arabicPeriod"/>
            </a:pPr>
            <a:r>
              <a:rPr lang="en-US" dirty="0"/>
              <a:t>(cont.) To determine span length:</a:t>
            </a:r>
          </a:p>
        </p:txBody>
      </p:sp>
      <p:sp>
        <p:nvSpPr>
          <p:cNvPr id="5" name="Content Placeholder 5"/>
          <p:cNvSpPr>
            <a:spLocks noGrp="1"/>
          </p:cNvSpPr>
          <p:nvPr>
            <p:ph sz="half" idx="2"/>
          </p:nvPr>
        </p:nvSpPr>
        <p:spPr>
          <a:xfrm>
            <a:off x="6172200" y="1600201"/>
            <a:ext cx="5638800" cy="5181600"/>
          </a:xfrm>
        </p:spPr>
        <p:txBody>
          <a:bodyPr anchor="b">
            <a:normAutofit/>
          </a:bodyPr>
          <a:lstStyle/>
          <a:p>
            <a:pPr marL="0" indent="0">
              <a:buNone/>
            </a:pPr>
            <a:r>
              <a:rPr lang="en-US" sz="2000" dirty="0"/>
              <a:t>Click the image or copy/paste into your browser</a:t>
            </a:r>
          </a:p>
          <a:p>
            <a:pPr marL="0" indent="0">
              <a:buNone/>
            </a:pPr>
            <a:r>
              <a:rPr lang="en-US" sz="2000" dirty="0">
                <a:hlinkClick r:id="rId3"/>
              </a:rPr>
              <a:t>https://www.youtube.com/watch?v=S_kSyONkaDw&amp;list=PLIPXTb5qqJ-PByh6D4MhZNFS3GhYQJYyT</a:t>
            </a:r>
            <a:endParaRPr lang="en-US" sz="2000" dirty="0"/>
          </a:p>
        </p:txBody>
      </p:sp>
      <p:pic>
        <p:nvPicPr>
          <p:cNvPr id="7" name="Picture 3" descr="image001">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4525" t="6886" r="23077" b="12196"/>
          <a:stretch/>
        </p:blipFill>
        <p:spPr bwMode="auto">
          <a:xfrm>
            <a:off x="6019800" y="1600200"/>
            <a:ext cx="6095995"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986473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normAutofit/>
          </a:bodyPr>
          <a:lstStyle/>
          <a:p>
            <a:pPr marL="457200" indent="-457200">
              <a:buFont typeface="+mj-lt"/>
              <a:buAutoNum type="arabicPeriod" startAt="2"/>
            </a:pPr>
            <a:r>
              <a:rPr lang="en-US" dirty="0"/>
              <a:t>Verify that you have the correct pole number in your field tool (laptop/iPad)</a:t>
            </a:r>
          </a:p>
          <a:p>
            <a:pPr lvl="1"/>
            <a:r>
              <a:rPr lang="en-US" sz="2000" dirty="0"/>
              <a:t>View the conditions and note any work orders</a:t>
            </a:r>
          </a:p>
          <a:p>
            <a:pPr lvl="1"/>
            <a:r>
              <a:rPr lang="en-US" sz="2000" dirty="0"/>
              <a:t>Inspect the structure and determine if the conditions exist</a:t>
            </a:r>
          </a:p>
          <a:p>
            <a:pPr lvl="1"/>
            <a:r>
              <a:rPr lang="en-US" sz="2000" dirty="0"/>
              <a:t>Correct incorrect entries and validate the data</a:t>
            </a:r>
          </a:p>
        </p:txBody>
      </p:sp>
      <p:pic>
        <p:nvPicPr>
          <p:cNvPr id="5" name="Picture 4">
            <a:extLst>
              <a:ext uri="{FF2B5EF4-FFF2-40B4-BE49-F238E27FC236}">
                <a16:creationId xmlns:a16="http://schemas.microsoft.com/office/drawing/2014/main" id="{195782C3-D801-4723-9246-621175209CA1}"/>
              </a:ext>
            </a:extLst>
          </p:cNvPr>
          <p:cNvPicPr>
            <a:picLocks noChangeAspect="1"/>
          </p:cNvPicPr>
          <p:nvPr/>
        </p:nvPicPr>
        <p:blipFill rotWithShape="1">
          <a:blip r:embed="rId3">
            <a:extLst>
              <a:ext uri="{28A0092B-C50C-407E-A947-70E740481C1C}">
                <a14:useLocalDpi xmlns:a14="http://schemas.microsoft.com/office/drawing/2010/main" val="0"/>
              </a:ext>
            </a:extLst>
          </a:blip>
          <a:srcRect l="28668" t="45923" r="43388" b="41303"/>
          <a:stretch/>
        </p:blipFill>
        <p:spPr>
          <a:xfrm rot="5400000">
            <a:off x="6365007" y="3179125"/>
            <a:ext cx="4795985" cy="1644338"/>
          </a:xfrm>
          <a:prstGeom prst="rect">
            <a:avLst/>
          </a:prstGeom>
        </p:spPr>
      </p:pic>
    </p:spTree>
    <p:extLst>
      <p:ext uri="{BB962C8B-B14F-4D97-AF65-F5344CB8AC3E}">
        <p14:creationId xmlns:p14="http://schemas.microsoft.com/office/powerpoint/2010/main" val="30495114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lstStyle/>
          <a:p>
            <a:pPr marL="457200" indent="-457200">
              <a:buFont typeface="+mj-lt"/>
              <a:buAutoNum type="arabicPeriod" startAt="3"/>
            </a:pPr>
            <a:r>
              <a:rPr lang="en-US" dirty="0"/>
              <a:t>Start an inspection at the Primary level (top of the pole) down to the lowest equipment</a:t>
            </a:r>
          </a:p>
          <a:p>
            <a:pPr lvl="1"/>
            <a:r>
              <a:rPr lang="en-US" sz="2000" dirty="0"/>
              <a:t>Look for “High Voltage” sign damage</a:t>
            </a:r>
          </a:p>
          <a:p>
            <a:pPr lvl="1"/>
            <a:r>
              <a:rPr lang="en-US" sz="2000" dirty="0"/>
              <a:t>Inspect insulators for squatters or damage such as large chips, loose or damaged connectors, or vandalism from a gun shot </a:t>
            </a:r>
          </a:p>
          <a:p>
            <a:pPr lvl="1"/>
            <a:r>
              <a:rPr lang="en-US" sz="2000" dirty="0"/>
              <a:t>Inspect crossarm integrity for cracks, splits, burns, and under-arm conduit </a:t>
            </a:r>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640080"/>
            <a:ext cx="4114800" cy="24841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7865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a:xfrm>
            <a:off x="838200" y="1825624"/>
            <a:ext cx="5181600" cy="5032375"/>
          </a:xfrm>
        </p:spPr>
        <p:txBody>
          <a:bodyPr>
            <a:normAutofit/>
          </a:bodyPr>
          <a:lstStyle/>
          <a:p>
            <a:pPr marL="457200" indent="-457200">
              <a:buFont typeface="+mj-lt"/>
              <a:buAutoNum type="arabicPeriod" startAt="3"/>
            </a:pPr>
            <a:r>
              <a:rPr lang="en-US" dirty="0"/>
              <a:t>Start an inspection at the Primary level (cont.)</a:t>
            </a:r>
          </a:p>
          <a:p>
            <a:pPr lvl="1"/>
            <a:r>
              <a:rPr lang="en-US" sz="2000" dirty="0"/>
              <a:t>Inspect the equipment attached to the crossarm, such as insulators, conductors, lightning arrestors, fuses, braces, etc.</a:t>
            </a:r>
          </a:p>
          <a:p>
            <a:pPr lvl="1"/>
            <a:r>
              <a:rPr lang="en-US" sz="2000" dirty="0"/>
              <a:t>Look for trees encroachment, stress, sagging, entanglement, or anything interfering with the power lines</a:t>
            </a:r>
          </a:p>
          <a:p>
            <a:pPr lvl="1"/>
            <a:r>
              <a:rPr lang="en-US" sz="2000" dirty="0"/>
              <a:t>Inspect for idle hardware (hardware not serving any purpose) and determine if it is causing a safety or reliability condition</a:t>
            </a:r>
          </a:p>
          <a:p>
            <a:pPr lvl="1"/>
            <a:r>
              <a:rPr lang="en-US" sz="2000" dirty="0"/>
              <a:t>Inspect missing or damaged ground molding </a:t>
            </a:r>
          </a:p>
          <a:p>
            <a:pPr lvl="1"/>
            <a:endParaRPr lang="en-US" dirty="0"/>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640080"/>
            <a:ext cx="4114800" cy="248412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942989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lstStyle/>
          <a:p>
            <a:pPr marL="457200" indent="-457200">
              <a:buFont typeface="+mj-lt"/>
              <a:buAutoNum type="arabicPeriod" startAt="4"/>
            </a:pPr>
            <a:r>
              <a:rPr lang="en-US" dirty="0"/>
              <a:t>Inspect for secondary clearances issues beginning with the secondary crossarm</a:t>
            </a:r>
          </a:p>
          <a:p>
            <a:pPr lvl="1"/>
            <a:r>
              <a:rPr lang="en-US" sz="2000" dirty="0"/>
              <a:t>Look for wood damage such as splits, cracks, idle equipment, burns, etc.</a:t>
            </a:r>
          </a:p>
          <a:p>
            <a:pPr lvl="1"/>
            <a:r>
              <a:rPr lang="en-US" sz="2000" dirty="0"/>
              <a:t>Inspect insulators for squatters or damage such as large chips, loose or damaged connectors, or vandalism from a gun shot </a:t>
            </a:r>
          </a:p>
          <a:p>
            <a:pPr lvl="1"/>
            <a:r>
              <a:rPr lang="en-US" sz="2000" dirty="0"/>
              <a:t>Check the secondary conductor for clearances, damage, and idle equipment</a:t>
            </a:r>
          </a:p>
          <a:p>
            <a:pPr lvl="1"/>
            <a:endParaRPr lang="en-US" dirty="0"/>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3085243"/>
            <a:ext cx="4114800" cy="14917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6863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401779914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lstStyle/>
          <a:p>
            <a:pPr marL="457200" indent="-457200">
              <a:buFont typeface="+mj-lt"/>
              <a:buAutoNum type="arabicPeriod" startAt="5"/>
            </a:pPr>
            <a:r>
              <a:rPr lang="en-US" dirty="0"/>
              <a:t>Check secondary rack construction</a:t>
            </a:r>
          </a:p>
          <a:p>
            <a:pPr lvl="1"/>
            <a:r>
              <a:rPr lang="en-US" sz="2000" dirty="0"/>
              <a:t>Check the rack for missing or damaged bolts and hardware, rollers, or idle equipment</a:t>
            </a:r>
          </a:p>
          <a:p>
            <a:pPr lvl="1"/>
            <a:r>
              <a:rPr lang="en-US" sz="2000" dirty="0"/>
              <a:t>Check the conductor for bare wire, idle hardware</a:t>
            </a:r>
          </a:p>
          <a:p>
            <a:pPr lvl="1"/>
            <a:r>
              <a:rPr lang="en-US" sz="2000" dirty="0"/>
              <a:t>Look for trees encroachment, stress, sagging, entanglement, or anything interfering with the power lines</a:t>
            </a:r>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3085243"/>
            <a:ext cx="4114800" cy="14917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21182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p:txBody>
          <a:bodyPr/>
          <a:lstStyle/>
          <a:p>
            <a:pPr marL="457200" indent="-457200">
              <a:buFont typeface="+mj-lt"/>
              <a:buAutoNum type="arabicPeriod" startAt="6"/>
            </a:pPr>
            <a:r>
              <a:rPr lang="en-US" dirty="0"/>
              <a:t>Inspect streetlight poles</a:t>
            </a:r>
          </a:p>
          <a:p>
            <a:pPr lvl="1"/>
            <a:r>
              <a:rPr lang="en-US" sz="2000" dirty="0"/>
              <a:t>Ensure streetlight fixtures are attached to the structure</a:t>
            </a:r>
          </a:p>
          <a:p>
            <a:pPr lvl="1"/>
            <a:r>
              <a:rPr lang="en-US" sz="2000" dirty="0"/>
              <a:t>Look for damage that could cause a safety or reliability problem</a:t>
            </a:r>
          </a:p>
          <a:p>
            <a:pPr lvl="1"/>
            <a:r>
              <a:rPr lang="en-US" sz="2000" dirty="0"/>
              <a:t>Check that all conductors have adequate radial clearance (not in contact) with the light arm and light body</a:t>
            </a:r>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3085243"/>
            <a:ext cx="4114800" cy="149178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595780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pic>
        <p:nvPicPr>
          <p:cNvPr id="6" name="Picture 5">
            <a:extLst>
              <a:ext uri="{FF2B5EF4-FFF2-40B4-BE49-F238E27FC236}">
                <a16:creationId xmlns:a16="http://schemas.microsoft.com/office/drawing/2014/main" id="{A69A404A-E56D-41F4-B4BD-7F8EBA7BFDAF}"/>
              </a:ext>
            </a:extLst>
          </p:cNvPr>
          <p:cNvPicPr>
            <a:picLocks noChangeAspect="1"/>
          </p:cNvPicPr>
          <p:nvPr/>
        </p:nvPicPr>
        <p:blipFill rotWithShape="1">
          <a:blip r:embed="rId3">
            <a:clrChange>
              <a:clrFrom>
                <a:srgbClr val="FFFFFF"/>
              </a:clrFrom>
              <a:clrTo>
                <a:srgbClr val="FFFFFF">
                  <a:alpha val="0"/>
                </a:srgbClr>
              </a:clrTo>
            </a:clrChange>
          </a:blip>
          <a:srcRect t="4427"/>
          <a:stretch/>
        </p:blipFill>
        <p:spPr>
          <a:xfrm>
            <a:off x="6075947" y="1639094"/>
            <a:ext cx="5921073" cy="4724400"/>
          </a:xfrm>
          <a:prstGeom prst="rect">
            <a:avLst/>
          </a:prstGeom>
          <a:solidFill>
            <a:schemeClr val="bg1"/>
          </a:solidFill>
        </p:spPr>
      </p:pic>
      <p:sp>
        <p:nvSpPr>
          <p:cNvPr id="3" name="Content Placeholder 2"/>
          <p:cNvSpPr>
            <a:spLocks noGrp="1"/>
          </p:cNvSpPr>
          <p:nvPr>
            <p:ph sz="half" idx="1"/>
          </p:nvPr>
        </p:nvSpPr>
        <p:spPr/>
        <p:txBody>
          <a:bodyPr/>
          <a:lstStyle/>
          <a:p>
            <a:pPr marL="457200" indent="-457200">
              <a:buFont typeface="+mj-lt"/>
              <a:buAutoNum type="arabicPeriod" startAt="7"/>
            </a:pPr>
            <a:r>
              <a:rPr lang="en-US" dirty="0"/>
              <a:t>Look closely at all service drops connected to the pole</a:t>
            </a:r>
          </a:p>
          <a:p>
            <a:pPr lvl="1"/>
            <a:r>
              <a:rPr lang="en-US" sz="2000" dirty="0"/>
              <a:t>Use the measuring stick when in doubt to determine accurate measurements</a:t>
            </a:r>
          </a:p>
          <a:p>
            <a:pPr lvl="1"/>
            <a:r>
              <a:rPr lang="en-US" sz="2000" dirty="0"/>
              <a:t>Look for adequate distance between the conductor and any physical structures such as buildings, garages, porches, etc.</a:t>
            </a:r>
          </a:p>
          <a:p>
            <a:pPr lvl="1"/>
            <a:r>
              <a:rPr lang="en-US" sz="2000" dirty="0"/>
              <a:t>Measure service drops over paved alleys or dirt roads at the curve or middle of the road for distance between road and conductor</a:t>
            </a:r>
          </a:p>
        </p:txBody>
      </p:sp>
    </p:spTree>
    <p:extLst>
      <p:ext uri="{BB962C8B-B14F-4D97-AF65-F5344CB8AC3E}">
        <p14:creationId xmlns:p14="http://schemas.microsoft.com/office/powerpoint/2010/main" val="27353046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Inspection Method (cont.)</a:t>
            </a:r>
            <a:endParaRPr lang="en-US" dirty="0"/>
          </a:p>
        </p:txBody>
      </p:sp>
      <p:sp>
        <p:nvSpPr>
          <p:cNvPr id="3" name="Content Placeholder 2"/>
          <p:cNvSpPr>
            <a:spLocks noGrp="1"/>
          </p:cNvSpPr>
          <p:nvPr>
            <p:ph sz="half" idx="1"/>
          </p:nvPr>
        </p:nvSpPr>
        <p:spPr>
          <a:xfrm>
            <a:off x="838200" y="1825624"/>
            <a:ext cx="5181600" cy="5032375"/>
          </a:xfrm>
        </p:spPr>
        <p:txBody>
          <a:bodyPr>
            <a:normAutofit/>
          </a:bodyPr>
          <a:lstStyle/>
          <a:p>
            <a:pPr marL="457200" indent="-457200">
              <a:buFont typeface="+mj-lt"/>
              <a:buAutoNum type="arabicPeriod" startAt="7"/>
            </a:pPr>
            <a:r>
              <a:rPr lang="en-US" dirty="0"/>
              <a:t>Look closely at all service drops connected to the pole (continued)</a:t>
            </a:r>
          </a:p>
          <a:p>
            <a:pPr lvl="1"/>
            <a:r>
              <a:rPr lang="en-US" sz="2000" dirty="0"/>
              <a:t>Follow the conductor from connection to connection for clear conductor path.</a:t>
            </a:r>
          </a:p>
          <a:p>
            <a:pPr lvl="1"/>
            <a:r>
              <a:rPr lang="en-US" sz="2000" dirty="0"/>
              <a:t>Look for trees that contact with the drop. Contact causes conductor strain and abrasion and is not acceptable. </a:t>
            </a:r>
          </a:p>
          <a:p>
            <a:pPr lvl="1"/>
            <a:r>
              <a:rPr lang="en-US" sz="2000" dirty="0"/>
              <a:t>When service drops are bare or have open wire they need to be identified for removal.</a:t>
            </a:r>
          </a:p>
          <a:p>
            <a:pPr lvl="1"/>
            <a:r>
              <a:rPr lang="en-US" sz="2000" dirty="0"/>
              <a:t>Check that the </a:t>
            </a:r>
            <a:r>
              <a:rPr lang="en-US" sz="2000" dirty="0" err="1"/>
              <a:t>weatherhead</a:t>
            </a:r>
            <a:r>
              <a:rPr lang="en-US" sz="2000" dirty="0"/>
              <a:t> connection is solid and insulated.</a:t>
            </a:r>
          </a:p>
          <a:p>
            <a:pPr lvl="1"/>
            <a:endParaRPr lang="en-US" dirty="0"/>
          </a:p>
        </p:txBody>
      </p:sp>
      <p:pic>
        <p:nvPicPr>
          <p:cNvPr id="5" name="Picture 4">
            <a:extLst>
              <a:ext uri="{FF2B5EF4-FFF2-40B4-BE49-F238E27FC236}">
                <a16:creationId xmlns:a16="http://schemas.microsoft.com/office/drawing/2014/main" id="{A69A404A-E56D-41F4-B4BD-7F8EBA7BFDAF}"/>
              </a:ext>
            </a:extLst>
          </p:cNvPr>
          <p:cNvPicPr>
            <a:picLocks noChangeAspect="1"/>
          </p:cNvPicPr>
          <p:nvPr/>
        </p:nvPicPr>
        <p:blipFill rotWithShape="1">
          <a:blip r:embed="rId3">
            <a:clrChange>
              <a:clrFrom>
                <a:srgbClr val="FFFFFF"/>
              </a:clrFrom>
              <a:clrTo>
                <a:srgbClr val="FFFFFF">
                  <a:alpha val="0"/>
                </a:srgbClr>
              </a:clrTo>
            </a:clrChange>
          </a:blip>
          <a:srcRect t="4427"/>
          <a:stretch/>
        </p:blipFill>
        <p:spPr>
          <a:xfrm>
            <a:off x="6075947" y="1639094"/>
            <a:ext cx="5921073" cy="4724400"/>
          </a:xfrm>
          <a:prstGeom prst="rect">
            <a:avLst/>
          </a:prstGeom>
          <a:solidFill>
            <a:schemeClr val="bg1"/>
          </a:solidFill>
        </p:spPr>
      </p:pic>
    </p:spTree>
    <p:extLst>
      <p:ext uri="{BB962C8B-B14F-4D97-AF65-F5344CB8AC3E}">
        <p14:creationId xmlns:p14="http://schemas.microsoft.com/office/powerpoint/2010/main" val="125504811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a:xfrm>
            <a:off x="838200" y="1825625"/>
            <a:ext cx="5867400" cy="4351338"/>
          </a:xfrm>
        </p:spPr>
        <p:txBody>
          <a:bodyPr>
            <a:normAutofit/>
          </a:bodyPr>
          <a:lstStyle/>
          <a:p>
            <a:pPr marL="457200" indent="-457200">
              <a:buFont typeface="+mj-lt"/>
              <a:buAutoNum type="arabicPeriod" startAt="8"/>
            </a:pPr>
            <a:r>
              <a:rPr lang="en-US" dirty="0"/>
              <a:t>Check to make sure all discrepancies are identified properly and all repairs are made at the public level</a:t>
            </a:r>
          </a:p>
          <a:p>
            <a:pPr lvl="1"/>
            <a:r>
              <a:rPr lang="en-US" sz="2000" dirty="0"/>
              <a:t>Inspect the entire ground molding very closely from bottom to top </a:t>
            </a:r>
          </a:p>
          <a:p>
            <a:pPr lvl="1"/>
            <a:r>
              <a:rPr lang="en-US" sz="2000" dirty="0"/>
              <a:t>Look for separations, cracking, bowing, gaps, bad mounting, holes, or if it is missing completely</a:t>
            </a:r>
          </a:p>
          <a:p>
            <a:pPr lvl="1"/>
            <a:r>
              <a:rPr lang="en-US" sz="2000" dirty="0"/>
              <a:t>Inspect the down guy for excessive slackness and anchor damage</a:t>
            </a:r>
          </a:p>
          <a:p>
            <a:pPr lvl="1"/>
            <a:r>
              <a:rPr lang="en-US" sz="2000" dirty="0"/>
              <a:t>Inspect the guy guard for damage</a:t>
            </a:r>
          </a:p>
          <a:p>
            <a:pPr lvl="1"/>
            <a:r>
              <a:rPr lang="en-US" sz="2000" dirty="0"/>
              <a:t>Install new guy guards if damaged or missing</a:t>
            </a:r>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6" name="Rectangle 5"/>
          <p:cNvSpPr/>
          <p:nvPr/>
        </p:nvSpPr>
        <p:spPr>
          <a:xfrm>
            <a:off x="6949440" y="5715000"/>
            <a:ext cx="4114800" cy="1143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01463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sz="half" idx="1"/>
          </p:nvPr>
        </p:nvSpPr>
        <p:spPr>
          <a:xfrm>
            <a:off x="838200" y="1825624"/>
            <a:ext cx="5867400" cy="5032375"/>
          </a:xfrm>
        </p:spPr>
        <p:txBody>
          <a:bodyPr>
            <a:normAutofit fontScale="92500"/>
          </a:bodyPr>
          <a:lstStyle/>
          <a:p>
            <a:pPr marL="457200" indent="-457200">
              <a:buFont typeface="+mj-lt"/>
              <a:buAutoNum type="arabicPeriod" startAt="8"/>
            </a:pPr>
            <a:r>
              <a:rPr lang="en-US" sz="2600" dirty="0"/>
              <a:t>Check to make sure all discrepancies are identified properly and all repairs are made at the public level (continued)</a:t>
            </a:r>
          </a:p>
          <a:p>
            <a:pPr lvl="1"/>
            <a:r>
              <a:rPr lang="en-US" dirty="0"/>
              <a:t>Install visibility strips or replace when needed (You must remove damaged strips; don’t install new strips over old)</a:t>
            </a:r>
          </a:p>
          <a:p>
            <a:pPr lvl="1"/>
            <a:r>
              <a:rPr lang="en-US" dirty="0"/>
              <a:t>Inspect risers for damage, PVC separations, loose holders, and uncapped sweeps</a:t>
            </a:r>
          </a:p>
          <a:p>
            <a:pPr lvl="1"/>
            <a:r>
              <a:rPr lang="en-US" dirty="0"/>
              <a:t>Repair risers when broken and conductor exposed. Cover with U-groove or split PVC</a:t>
            </a:r>
          </a:p>
          <a:p>
            <a:pPr lvl="1"/>
            <a:r>
              <a:rPr lang="en-US" dirty="0"/>
              <a:t>Locate and report all damaged electrical manhole lids such as splice or switch boxes and other conductor connection covers</a:t>
            </a:r>
          </a:p>
        </p:txBody>
      </p:sp>
      <p:pic>
        <p:nvPicPr>
          <p:cNvPr id="5" name="Picture 4"/>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7" name="Rectangle 6"/>
          <p:cNvSpPr/>
          <p:nvPr/>
        </p:nvSpPr>
        <p:spPr>
          <a:xfrm>
            <a:off x="6949440" y="5715000"/>
            <a:ext cx="4114800" cy="1143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235422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Method (cont.)</a:t>
            </a:r>
          </a:p>
        </p:txBody>
      </p:sp>
      <p:sp>
        <p:nvSpPr>
          <p:cNvPr id="3" name="Content Placeholder 2"/>
          <p:cNvSpPr>
            <a:spLocks noGrp="1"/>
          </p:cNvSpPr>
          <p:nvPr>
            <p:ph idx="1"/>
          </p:nvPr>
        </p:nvSpPr>
        <p:spPr/>
        <p:txBody>
          <a:bodyPr/>
          <a:lstStyle/>
          <a:p>
            <a:pPr marL="457200" indent="-457200">
              <a:buFont typeface="+mj-lt"/>
              <a:buAutoNum type="arabicPeriod" startAt="9"/>
            </a:pPr>
            <a:r>
              <a:rPr lang="en-US" dirty="0"/>
              <a:t>Record all findings in the field tool</a:t>
            </a:r>
          </a:p>
          <a:p>
            <a:pPr marL="457200" indent="-457200">
              <a:buFont typeface="+mj-lt"/>
              <a:buAutoNum type="arabicPeriod" startAt="9"/>
            </a:pPr>
            <a:r>
              <a:rPr lang="en-US" dirty="0"/>
              <a:t>Make and verify all needed repairs</a:t>
            </a:r>
          </a:p>
          <a:p>
            <a:pPr lvl="1"/>
            <a:endParaRPr lang="en-US" dirty="0"/>
          </a:p>
        </p:txBody>
      </p:sp>
      <p:pic>
        <p:nvPicPr>
          <p:cNvPr id="4" name="Picture 3"/>
          <p:cNvPicPr>
            <a:picLocks noChangeAspect="1"/>
          </p:cNvPicPr>
          <p:nvPr/>
        </p:nvPicPr>
        <p:blipFill rotWithShape="1">
          <a:blip r:embed="rId3"/>
          <a:srcRect l="4262" r="2763" b="1332"/>
          <a:stretch/>
        </p:blipFill>
        <p:spPr>
          <a:xfrm>
            <a:off x="6934200" y="0"/>
            <a:ext cx="4114800" cy="6766560"/>
          </a:xfrm>
          <a:prstGeom prst="rect">
            <a:avLst/>
          </a:prstGeom>
          <a:ln>
            <a:noFill/>
          </a:ln>
        </p:spPr>
      </p:pic>
      <p:sp>
        <p:nvSpPr>
          <p:cNvPr id="5" name="Rectangle 4"/>
          <p:cNvSpPr/>
          <p:nvPr/>
        </p:nvSpPr>
        <p:spPr>
          <a:xfrm>
            <a:off x="6949440" y="5715000"/>
            <a:ext cx="4114800" cy="11430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623268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Priorities</a:t>
            </a:r>
          </a:p>
        </p:txBody>
      </p:sp>
      <p:sp>
        <p:nvSpPr>
          <p:cNvPr id="3" name="Content Placeholder 2"/>
          <p:cNvSpPr>
            <a:spLocks noGrp="1"/>
          </p:cNvSpPr>
          <p:nvPr>
            <p:ph idx="1"/>
          </p:nvPr>
        </p:nvSpPr>
        <p:spPr/>
        <p:txBody>
          <a:bodyPr/>
          <a:lstStyle/>
          <a:p>
            <a:r>
              <a:rPr lang="en-US" dirty="0"/>
              <a:t>The condition of distribution assets is evaluated during inspections and patrols to determine and record the necessary corrective action in response to identified discrepancies</a:t>
            </a:r>
          </a:p>
          <a:p>
            <a:r>
              <a:rPr lang="en-US" dirty="0"/>
              <a:t>Discrepancy is a condition that:</a:t>
            </a:r>
          </a:p>
          <a:p>
            <a:pPr marL="914400" lvl="1" indent="-457200">
              <a:buFont typeface="+mj-lt"/>
              <a:buAutoNum type="arabicPeriod"/>
            </a:pPr>
            <a:r>
              <a:rPr lang="en-US" dirty="0"/>
              <a:t>Conflicts with SCE standards, General Order (G.O.) 95, or G.O. 128 requirements</a:t>
            </a:r>
          </a:p>
          <a:p>
            <a:pPr marL="914400" lvl="1" indent="-457200">
              <a:buFont typeface="+mj-lt"/>
              <a:buAutoNum type="arabicPeriod"/>
            </a:pPr>
            <a:r>
              <a:rPr lang="en-US" dirty="0"/>
              <a:t>Left unchecked, in the inspector’s opinion, the condition presents a hazard to the public, utility worker, or will negatively impact system reliability</a:t>
            </a:r>
          </a:p>
        </p:txBody>
      </p:sp>
    </p:spTree>
    <p:extLst>
      <p:ext uri="{BB962C8B-B14F-4D97-AF65-F5344CB8AC3E}">
        <p14:creationId xmlns:p14="http://schemas.microsoft.com/office/powerpoint/2010/main" val="17007726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Priorities (cont.)</a:t>
            </a:r>
          </a:p>
        </p:txBody>
      </p:sp>
      <p:sp>
        <p:nvSpPr>
          <p:cNvPr id="3" name="Content Placeholder 2"/>
          <p:cNvSpPr>
            <a:spLocks noGrp="1"/>
          </p:cNvSpPr>
          <p:nvPr>
            <p:ph idx="1"/>
          </p:nvPr>
        </p:nvSpPr>
        <p:spPr/>
        <p:txBody>
          <a:bodyPr/>
          <a:lstStyle/>
          <a:p>
            <a:r>
              <a:rPr lang="en-US" dirty="0"/>
              <a:t>Discrepancies identified during: </a:t>
            </a:r>
          </a:p>
          <a:p>
            <a:pPr lvl="1"/>
            <a:r>
              <a:rPr lang="en-US" dirty="0"/>
              <a:t>Detail inspections</a:t>
            </a:r>
          </a:p>
          <a:p>
            <a:pPr lvl="1"/>
            <a:r>
              <a:rPr lang="en-US" dirty="0"/>
              <a:t>Annual Grid Patrols </a:t>
            </a:r>
          </a:p>
          <a:p>
            <a:pPr lvl="1"/>
            <a:r>
              <a:rPr lang="en-US" dirty="0"/>
              <a:t>While performing associated tasks </a:t>
            </a:r>
          </a:p>
          <a:p>
            <a:r>
              <a:rPr lang="en-US" dirty="0"/>
              <a:t>They are cross-referenced with a risk assessment matrix and, as necessary, conditions are assigned a priority rating according to the </a:t>
            </a:r>
            <a:r>
              <a:rPr lang="en-US" dirty="0">
                <a:hlinkClick r:id="rId3"/>
              </a:rPr>
              <a:t>Distribution Inspection and Maintenance Program (DIMP)</a:t>
            </a:r>
            <a:endParaRPr lang="en-US" dirty="0"/>
          </a:p>
        </p:txBody>
      </p:sp>
    </p:spTree>
    <p:extLst>
      <p:ext uri="{BB962C8B-B14F-4D97-AF65-F5344CB8AC3E}">
        <p14:creationId xmlns:p14="http://schemas.microsoft.com/office/powerpoint/2010/main" val="29332088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Priorities (cont.)</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320586129"/>
              </p:ext>
            </p:extLst>
          </p:nvPr>
        </p:nvGraphicFramePr>
        <p:xfrm>
          <a:off x="1981200" y="1825625"/>
          <a:ext cx="8229600" cy="2560320"/>
        </p:xfrm>
        <a:graphic>
          <a:graphicData uri="http://schemas.openxmlformats.org/drawingml/2006/table">
            <a:tbl>
              <a:tblPr firstRow="1" bandRow="1">
                <a:tableStyleId>{F5AB1C69-6EDB-4FF4-983F-18BD219EF322}</a:tableStyleId>
              </a:tblPr>
              <a:tblGrid>
                <a:gridCol w="1371600">
                  <a:extLst>
                    <a:ext uri="{9D8B030D-6E8A-4147-A177-3AD203B41FA5}">
                      <a16:colId xmlns:a16="http://schemas.microsoft.com/office/drawing/2014/main" val="20000"/>
                    </a:ext>
                  </a:extLst>
                </a:gridCol>
                <a:gridCol w="6858000">
                  <a:extLst>
                    <a:ext uri="{9D8B030D-6E8A-4147-A177-3AD203B41FA5}">
                      <a16:colId xmlns:a16="http://schemas.microsoft.com/office/drawing/2014/main" val="20001"/>
                    </a:ext>
                  </a:extLst>
                </a:gridCol>
              </a:tblGrid>
              <a:tr h="294640">
                <a:tc>
                  <a:txBody>
                    <a:bodyPr/>
                    <a:lstStyle/>
                    <a:p>
                      <a:r>
                        <a:rPr lang="en-US" dirty="0"/>
                        <a:t>Priority</a:t>
                      </a:r>
                    </a:p>
                  </a:txBody>
                  <a:tcPr/>
                </a:tc>
                <a:tc>
                  <a:txBody>
                    <a:bodyPr/>
                    <a:lstStyle/>
                    <a:p>
                      <a:r>
                        <a:rPr lang="en-US" dirty="0"/>
                        <a:t>Description</a:t>
                      </a:r>
                    </a:p>
                  </a:txBody>
                  <a:tcPr/>
                </a:tc>
                <a:extLst>
                  <a:ext uri="{0D108BD9-81ED-4DB2-BD59-A6C34878D82A}">
                    <a16:rowId xmlns:a16="http://schemas.microsoft.com/office/drawing/2014/main" val="10000"/>
                  </a:ext>
                </a:extLst>
              </a:tr>
              <a:tr h="370840">
                <a:tc>
                  <a:txBody>
                    <a:bodyPr/>
                    <a:lstStyle/>
                    <a:p>
                      <a:r>
                        <a:rPr lang="en-US" dirty="0"/>
                        <a:t>Priority</a:t>
                      </a:r>
                      <a:r>
                        <a:rPr lang="en-US" baseline="0" dirty="0"/>
                        <a:t> 1</a:t>
                      </a:r>
                      <a:endParaRPr lang="en-US" dirty="0"/>
                    </a:p>
                  </a:txBody>
                  <a:tcPr/>
                </a:tc>
                <a:tc>
                  <a:txBody>
                    <a:bodyPr/>
                    <a:lstStyle/>
                    <a:p>
                      <a:r>
                        <a:rPr lang="en-US" dirty="0"/>
                        <a:t>A condition that requires immediate or same day corrective action. </a:t>
                      </a:r>
                      <a:r>
                        <a:rPr lang="en-US" baseline="0" dirty="0"/>
                        <a:t> Temporary repairs or restoration methods may allow the condition to be re-rated to Priority 2.</a:t>
                      </a:r>
                      <a:endParaRPr lang="en-US" dirty="0"/>
                    </a:p>
                  </a:txBody>
                  <a:tcPr/>
                </a:tc>
                <a:extLst>
                  <a:ext uri="{0D108BD9-81ED-4DB2-BD59-A6C34878D82A}">
                    <a16:rowId xmlns:a16="http://schemas.microsoft.com/office/drawing/2014/main" val="10001"/>
                  </a:ext>
                </a:extLst>
              </a:tr>
              <a:tr h="370840">
                <a:tc>
                  <a:txBody>
                    <a:bodyPr/>
                    <a:lstStyle/>
                    <a:p>
                      <a:r>
                        <a:rPr lang="en-US" dirty="0"/>
                        <a:t>Priority 2</a:t>
                      </a:r>
                    </a:p>
                  </a:txBody>
                  <a:tcPr/>
                </a:tc>
                <a:tc>
                  <a:txBody>
                    <a:bodyPr/>
                    <a:lstStyle/>
                    <a:p>
                      <a:r>
                        <a:rPr lang="en-US" dirty="0"/>
                        <a:t>A condition that requires</a:t>
                      </a:r>
                      <a:r>
                        <a:rPr lang="en-US" baseline="0" dirty="0"/>
                        <a:t> corrective action within 24 months.</a:t>
                      </a:r>
                    </a:p>
                    <a:p>
                      <a:endParaRPr lang="en-US" dirty="0"/>
                    </a:p>
                  </a:txBody>
                  <a:tcPr/>
                </a:tc>
                <a:extLst>
                  <a:ext uri="{0D108BD9-81ED-4DB2-BD59-A6C34878D82A}">
                    <a16:rowId xmlns:a16="http://schemas.microsoft.com/office/drawing/2014/main" val="10002"/>
                  </a:ext>
                </a:extLst>
              </a:tr>
              <a:tr h="370840">
                <a:tc>
                  <a:txBody>
                    <a:bodyPr/>
                    <a:lstStyle/>
                    <a:p>
                      <a:r>
                        <a:rPr lang="en-US" dirty="0"/>
                        <a:t>Priority 3</a:t>
                      </a:r>
                    </a:p>
                  </a:txBody>
                  <a:tcPr/>
                </a:tc>
                <a:tc>
                  <a:txBody>
                    <a:bodyPr/>
                    <a:lstStyle/>
                    <a:p>
                      <a:r>
                        <a:rPr lang="en-US" dirty="0"/>
                        <a:t>A condition that requires corrective action within 5 years.</a:t>
                      </a:r>
                    </a:p>
                    <a:p>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680792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Safety First!</a:t>
            </a:r>
            <a:endParaRPr lang="en-US" dirty="0"/>
          </a:p>
        </p:txBody>
      </p:sp>
      <p:sp>
        <p:nvSpPr>
          <p:cNvPr id="5" name="Content Placeholder 4"/>
          <p:cNvSpPr>
            <a:spLocks noGrp="1"/>
          </p:cNvSpPr>
          <p:nvPr>
            <p:ph idx="1"/>
          </p:nvPr>
        </p:nvSpPr>
        <p:spPr/>
        <p:txBody>
          <a:bodyPr/>
          <a:lstStyle/>
          <a:p>
            <a:r>
              <a:rPr lang="en-US"/>
              <a:t>First Aid kit</a:t>
            </a:r>
          </a:p>
          <a:p>
            <a:r>
              <a:rPr lang="en-US"/>
              <a:t>Volunteers</a:t>
            </a:r>
          </a:p>
          <a:p>
            <a:r>
              <a:rPr lang="en-US"/>
              <a:t>Earthquake procedures</a:t>
            </a:r>
          </a:p>
          <a:p>
            <a:r>
              <a:rPr lang="en-US"/>
              <a:t>In case of fire</a:t>
            </a:r>
          </a:p>
          <a:p>
            <a:r>
              <a:rPr lang="en-US"/>
              <a:t>Emergency exits</a:t>
            </a:r>
          </a:p>
          <a:p>
            <a:r>
              <a:rPr lang="en-US"/>
              <a:t>Where to gather outside</a:t>
            </a:r>
            <a:endParaRPr lang="en-US" dirty="0"/>
          </a:p>
        </p:txBody>
      </p:sp>
    </p:spTree>
    <p:extLst>
      <p:ext uri="{BB962C8B-B14F-4D97-AF65-F5344CB8AC3E}">
        <p14:creationId xmlns:p14="http://schemas.microsoft.com/office/powerpoint/2010/main" val="38867098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11580" y="365127"/>
            <a:ext cx="10906125" cy="6162675"/>
            <a:chOff x="411580" y="365127"/>
            <a:chExt cx="10906125" cy="6162675"/>
          </a:xfrm>
        </p:grpSpPr>
        <p:pic>
          <p:nvPicPr>
            <p:cNvPr id="4" name="Picture 3"/>
            <p:cNvPicPr>
              <a:picLocks noChangeAspect="1"/>
            </p:cNvPicPr>
            <p:nvPr/>
          </p:nvPicPr>
          <p:blipFill>
            <a:blip r:embed="rId3"/>
            <a:stretch>
              <a:fillRect/>
            </a:stretch>
          </p:blipFill>
          <p:spPr>
            <a:xfrm>
              <a:off x="411580" y="365127"/>
              <a:ext cx="10906125" cy="6162675"/>
            </a:xfrm>
            <a:prstGeom prst="rect">
              <a:avLst/>
            </a:prstGeom>
          </p:spPr>
        </p:pic>
        <p:sp>
          <p:nvSpPr>
            <p:cNvPr id="6" name="Rectangle 5"/>
            <p:cNvSpPr/>
            <p:nvPr/>
          </p:nvSpPr>
          <p:spPr>
            <a:xfrm>
              <a:off x="5285232" y="4279392"/>
              <a:ext cx="1956816"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u="sng" dirty="0">
                  <a:solidFill>
                    <a:schemeClr val="tx1"/>
                  </a:solidFill>
                </a:rPr>
                <a:t>Priority 3</a:t>
              </a:r>
              <a:endParaRPr lang="en-US" sz="600" b="1" u="sng" dirty="0">
                <a:solidFill>
                  <a:schemeClr val="tx1"/>
                </a:solidFill>
              </a:endParaRPr>
            </a:p>
            <a:p>
              <a:pPr algn="ctr"/>
              <a:r>
                <a:rPr lang="en-US" sz="1100" dirty="0">
                  <a:solidFill>
                    <a:schemeClr val="tx1"/>
                  </a:solidFill>
                </a:rPr>
                <a:t>Action Required 5 Years</a:t>
              </a:r>
            </a:p>
            <a:p>
              <a:pPr algn="ctr"/>
              <a:endParaRPr lang="en-US" sz="1100" dirty="0">
                <a:solidFill>
                  <a:schemeClr val="tx1"/>
                </a:solidFill>
              </a:endParaRPr>
            </a:p>
          </p:txBody>
        </p:sp>
        <p:sp>
          <p:nvSpPr>
            <p:cNvPr id="7" name="Rectangle 6"/>
            <p:cNvSpPr/>
            <p:nvPr/>
          </p:nvSpPr>
          <p:spPr>
            <a:xfrm>
              <a:off x="3276600" y="2834640"/>
              <a:ext cx="1905000" cy="533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chemeClr val="tx1"/>
                  </a:solidFill>
                </a:rPr>
                <a:t>Action Required 5 Years</a:t>
              </a:r>
            </a:p>
            <a:p>
              <a:pPr algn="ctr"/>
              <a:endParaRPr lang="en-US" sz="1100" dirty="0">
                <a:solidFill>
                  <a:schemeClr val="tx1"/>
                </a:solidFill>
              </a:endParaRPr>
            </a:p>
          </p:txBody>
        </p:sp>
        <p:sp>
          <p:nvSpPr>
            <p:cNvPr id="8" name="Rectangle 7"/>
            <p:cNvSpPr/>
            <p:nvPr/>
          </p:nvSpPr>
          <p:spPr>
            <a:xfrm>
              <a:off x="3276600" y="4279392"/>
              <a:ext cx="1956816"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u="sng" dirty="0">
                  <a:solidFill>
                    <a:schemeClr val="tx1"/>
                  </a:solidFill>
                </a:rPr>
                <a:t>Priority 3</a:t>
              </a:r>
            </a:p>
            <a:p>
              <a:pPr algn="ctr"/>
              <a:r>
                <a:rPr lang="en-US" sz="1100" dirty="0">
                  <a:solidFill>
                    <a:schemeClr val="tx1"/>
                  </a:solidFill>
                </a:rPr>
                <a:t>Action Required 5 Years</a:t>
              </a:r>
            </a:p>
            <a:p>
              <a:pPr algn="ctr"/>
              <a:endParaRPr lang="en-US" sz="1100" dirty="0">
                <a:solidFill>
                  <a:schemeClr val="tx1"/>
                </a:solidFill>
              </a:endParaRPr>
            </a:p>
          </p:txBody>
        </p:sp>
        <p:sp>
          <p:nvSpPr>
            <p:cNvPr id="10" name="Rectangle 9"/>
            <p:cNvSpPr/>
            <p:nvPr/>
          </p:nvSpPr>
          <p:spPr>
            <a:xfrm>
              <a:off x="3276600" y="2624328"/>
              <a:ext cx="1956816" cy="7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u="sng" dirty="0">
                  <a:solidFill>
                    <a:schemeClr val="tx1"/>
                  </a:solidFill>
                </a:rPr>
                <a:t>Priority 3</a:t>
              </a:r>
            </a:p>
            <a:p>
              <a:pPr algn="ctr"/>
              <a:r>
                <a:rPr lang="en-US" sz="1100" dirty="0">
                  <a:solidFill>
                    <a:schemeClr val="tx1"/>
                  </a:solidFill>
                </a:rPr>
                <a:t>Action Required 5 Years</a:t>
              </a:r>
            </a:p>
            <a:p>
              <a:pPr algn="ctr"/>
              <a:endParaRPr lang="en-US" sz="1100" dirty="0">
                <a:solidFill>
                  <a:schemeClr val="tx1"/>
                </a:solidFill>
              </a:endParaRPr>
            </a:p>
          </p:txBody>
        </p:sp>
      </p:grpSp>
    </p:spTree>
    <p:extLst>
      <p:ext uri="{BB962C8B-B14F-4D97-AF65-F5344CB8AC3E}">
        <p14:creationId xmlns:p14="http://schemas.microsoft.com/office/powerpoint/2010/main" val="5639654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Priority 1 Conditions</a:t>
            </a:r>
          </a:p>
        </p:txBody>
      </p:sp>
      <p:sp>
        <p:nvSpPr>
          <p:cNvPr id="3" name="Content Placeholder 2"/>
          <p:cNvSpPr>
            <a:spLocks noGrp="1"/>
          </p:cNvSpPr>
          <p:nvPr>
            <p:ph idx="1"/>
          </p:nvPr>
        </p:nvSpPr>
        <p:spPr/>
        <p:txBody>
          <a:bodyPr/>
          <a:lstStyle/>
          <a:p>
            <a:r>
              <a:rPr lang="en-US" dirty="0"/>
              <a:t>This procedure is to ensure that P1 conditions found in the field are made safe, correctly reported, and documented</a:t>
            </a:r>
          </a:p>
          <a:p>
            <a:pPr marL="914400" lvl="1" indent="-457200">
              <a:buFont typeface="+mj-lt"/>
              <a:buAutoNum type="arabicPeriod"/>
            </a:pPr>
            <a:r>
              <a:rPr lang="en-US" dirty="0"/>
              <a:t>Take as many pictures as needed to capture the condition of the structures and environment</a:t>
            </a:r>
          </a:p>
          <a:p>
            <a:pPr marL="914400" lvl="1" indent="-457200">
              <a:buFont typeface="+mj-lt"/>
              <a:buAutoNum type="arabicPeriod"/>
            </a:pPr>
            <a:r>
              <a:rPr lang="en-US" dirty="0"/>
              <a:t>Call your immediate supervisor</a:t>
            </a:r>
          </a:p>
          <a:p>
            <a:pPr marL="914400" lvl="1" indent="-457200">
              <a:buFont typeface="+mj-lt"/>
              <a:buAutoNum type="arabicPeriod"/>
            </a:pPr>
            <a:r>
              <a:rPr lang="en-US" dirty="0"/>
              <a:t>If your supervisor agrees with the P1 condition, call in the Priority 1</a:t>
            </a:r>
          </a:p>
          <a:p>
            <a:pPr marL="914400" lvl="1" indent="-457200">
              <a:buFont typeface="+mj-lt"/>
              <a:buAutoNum type="arabicPeriod"/>
            </a:pPr>
            <a:r>
              <a:rPr lang="en-US" dirty="0"/>
              <a:t>Provide the information required for the P1, report to your supervisor</a:t>
            </a:r>
          </a:p>
        </p:txBody>
      </p:sp>
    </p:spTree>
    <p:extLst>
      <p:ext uri="{BB962C8B-B14F-4D97-AF65-F5344CB8AC3E}">
        <p14:creationId xmlns:p14="http://schemas.microsoft.com/office/powerpoint/2010/main" val="239536245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Priority 1 Conditions (cont.)</a:t>
            </a:r>
            <a:endParaRPr lang="en-US" dirty="0"/>
          </a:p>
        </p:txBody>
      </p:sp>
      <p:sp>
        <p:nvSpPr>
          <p:cNvPr id="3" name="Content Placeholder 2"/>
          <p:cNvSpPr>
            <a:spLocks noGrp="1"/>
          </p:cNvSpPr>
          <p:nvPr>
            <p:ph idx="1"/>
          </p:nvPr>
        </p:nvSpPr>
        <p:spPr/>
        <p:txBody>
          <a:bodyPr/>
          <a:lstStyle/>
          <a:p>
            <a:pPr marL="914400" lvl="1" indent="-457200">
              <a:buFont typeface="+mj-lt"/>
              <a:buAutoNum type="arabicPeriod" startAt="5"/>
            </a:pPr>
            <a:r>
              <a:rPr lang="en-US" dirty="0"/>
              <a:t>Call the Distribution Operation Center (DOC) for that region.  Refer to the ESI phone list.</a:t>
            </a:r>
          </a:p>
          <a:p>
            <a:pPr marL="914400" lvl="1" indent="-457200">
              <a:buFont typeface="+mj-lt"/>
              <a:buAutoNum type="arabicPeriod" startAt="5"/>
            </a:pPr>
            <a:r>
              <a:rPr lang="en-US" dirty="0"/>
              <a:t>Describe the condition to the DOC as discussed</a:t>
            </a:r>
          </a:p>
          <a:p>
            <a:pPr marL="914400" lvl="1" indent="-457200">
              <a:buFont typeface="+mj-lt"/>
              <a:buAutoNum type="arabicPeriod" startAt="5"/>
            </a:pPr>
            <a:r>
              <a:rPr lang="en-US" dirty="0"/>
              <a:t>Complete the Priority 1 Report and attach relevant pictures</a:t>
            </a:r>
          </a:p>
        </p:txBody>
      </p:sp>
    </p:spTree>
    <p:extLst>
      <p:ext uri="{BB962C8B-B14F-4D97-AF65-F5344CB8AC3E}">
        <p14:creationId xmlns:p14="http://schemas.microsoft.com/office/powerpoint/2010/main" val="114009259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&amp; Distribution Structures</a:t>
            </a:r>
          </a:p>
        </p:txBody>
      </p:sp>
      <p:sp>
        <p:nvSpPr>
          <p:cNvPr id="3" name="Content Placeholder 2"/>
          <p:cNvSpPr>
            <a:spLocks noGrp="1"/>
          </p:cNvSpPr>
          <p:nvPr>
            <p:ph idx="1"/>
          </p:nvPr>
        </p:nvSpPr>
        <p:spPr/>
        <p:txBody>
          <a:bodyPr/>
          <a:lstStyle/>
          <a:p>
            <a:r>
              <a:rPr lang="en-US" dirty="0"/>
              <a:t>There are separate procedures for Distribution or Transmission Priority 1 reporting</a:t>
            </a:r>
          </a:p>
          <a:p>
            <a:r>
              <a:rPr lang="en-US" dirty="0"/>
              <a:t>Transmission:  </a:t>
            </a:r>
          </a:p>
          <a:p>
            <a:pPr marL="914400" lvl="1" indent="-457200">
              <a:buFont typeface="+mj-lt"/>
              <a:buAutoNum type="arabicPeriod"/>
            </a:pPr>
            <a:r>
              <a:rPr lang="en-US" dirty="0"/>
              <a:t>The ESI calls the supervisor and reports</a:t>
            </a:r>
          </a:p>
          <a:p>
            <a:pPr marL="914400" lvl="1" indent="-457200">
              <a:buFont typeface="+mj-lt"/>
              <a:buAutoNum type="arabicPeriod"/>
            </a:pPr>
            <a:r>
              <a:rPr lang="en-US" dirty="0"/>
              <a:t>Supervisor calls Transmission with a report</a:t>
            </a:r>
          </a:p>
          <a:p>
            <a:pPr marL="914400" lvl="1" indent="-457200">
              <a:buFont typeface="+mj-lt"/>
              <a:buAutoNum type="arabicPeriod"/>
            </a:pPr>
            <a:r>
              <a:rPr lang="en-US" dirty="0"/>
              <a:t>Transmission takes over the reported condition</a:t>
            </a:r>
          </a:p>
          <a:p>
            <a:pPr marL="914400" lvl="1" indent="-457200">
              <a:buFont typeface="+mj-lt"/>
              <a:buAutoNum type="arabicPeriod"/>
            </a:pPr>
            <a:r>
              <a:rPr lang="en-US" dirty="0"/>
              <a:t>The Supervisor provides all the information to Transmission</a:t>
            </a:r>
          </a:p>
          <a:p>
            <a:pPr marL="914400" lvl="1" indent="-457200">
              <a:buFont typeface="+mj-lt"/>
              <a:buAutoNum type="arabicPeriod"/>
            </a:pPr>
            <a:r>
              <a:rPr lang="en-US" dirty="0"/>
              <a:t>The ESI stands by if necessary to provide support</a:t>
            </a:r>
          </a:p>
        </p:txBody>
      </p:sp>
    </p:spTree>
    <p:extLst>
      <p:ext uri="{BB962C8B-B14F-4D97-AF65-F5344CB8AC3E}">
        <p14:creationId xmlns:p14="http://schemas.microsoft.com/office/powerpoint/2010/main" val="3499858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Transmission &amp; Distribution Structures (cont.)</a:t>
            </a:r>
          </a:p>
        </p:txBody>
      </p:sp>
      <p:sp>
        <p:nvSpPr>
          <p:cNvPr id="3" name="Content Placeholder 2"/>
          <p:cNvSpPr>
            <a:spLocks noGrp="1"/>
          </p:cNvSpPr>
          <p:nvPr>
            <p:ph idx="1"/>
          </p:nvPr>
        </p:nvSpPr>
        <p:spPr/>
        <p:txBody>
          <a:bodyPr/>
          <a:lstStyle/>
          <a:p>
            <a:r>
              <a:rPr lang="en-US" dirty="0"/>
              <a:t>Distribution:</a:t>
            </a:r>
          </a:p>
          <a:p>
            <a:pPr marL="914400" lvl="1" indent="-457200">
              <a:buFont typeface="+mj-lt"/>
              <a:buAutoNum type="arabicPeriod"/>
            </a:pPr>
            <a:r>
              <a:rPr lang="en-US" dirty="0"/>
              <a:t>The ESI calls supervisor</a:t>
            </a:r>
          </a:p>
          <a:p>
            <a:pPr marL="914400" lvl="1" indent="-457200">
              <a:buFont typeface="+mj-lt"/>
              <a:buAutoNum type="arabicPeriod"/>
            </a:pPr>
            <a:r>
              <a:rPr lang="en-US" dirty="0"/>
              <a:t>The ESI or supervisor calls Distribution Operations Center (DOC)</a:t>
            </a:r>
          </a:p>
          <a:p>
            <a:pPr marL="914400" lvl="1" indent="-457200">
              <a:buFont typeface="+mj-lt"/>
              <a:buAutoNum type="arabicPeriod"/>
            </a:pPr>
            <a:r>
              <a:rPr lang="en-US" dirty="0"/>
              <a:t>The ESI or supervisor provides information for report and obtains sequence number</a:t>
            </a:r>
          </a:p>
          <a:p>
            <a:pPr marL="914400" lvl="1" indent="-457200">
              <a:buFont typeface="+mj-lt"/>
              <a:buAutoNum type="arabicPeriod"/>
            </a:pPr>
            <a:r>
              <a:rPr lang="en-US" dirty="0"/>
              <a:t>The ESI stands by if necessary to provide support</a:t>
            </a:r>
          </a:p>
        </p:txBody>
      </p:sp>
    </p:spTree>
    <p:extLst>
      <p:ext uri="{BB962C8B-B14F-4D97-AF65-F5344CB8AC3E}">
        <p14:creationId xmlns:p14="http://schemas.microsoft.com/office/powerpoint/2010/main" val="303347892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Vegetation Clearance – Priority 1 Conditions </a:t>
            </a:r>
            <a:endParaRPr lang="en-US" dirty="0"/>
          </a:p>
        </p:txBody>
      </p:sp>
      <p:sp>
        <p:nvSpPr>
          <p:cNvPr id="3" name="Content Placeholder 2"/>
          <p:cNvSpPr>
            <a:spLocks noGrp="1"/>
          </p:cNvSpPr>
          <p:nvPr>
            <p:ph idx="1"/>
          </p:nvPr>
        </p:nvSpPr>
        <p:spPr/>
        <p:txBody>
          <a:bodyPr/>
          <a:lstStyle/>
          <a:p>
            <a:r>
              <a:rPr lang="en-US" dirty="0"/>
              <a:t>For vegetation clearance issues:</a:t>
            </a:r>
          </a:p>
          <a:p>
            <a:pPr lvl="1"/>
            <a:r>
              <a:rPr lang="en-US" dirty="0"/>
              <a:t>The DOC is not notified</a:t>
            </a:r>
          </a:p>
          <a:p>
            <a:pPr lvl="1"/>
            <a:r>
              <a:rPr lang="en-US" dirty="0"/>
              <a:t>Instead, the ESI notifies the ODI Supervisor.  It is the ODI Supervisor’s responsibility to contact the appropriate Vegetation Supervisor directly.</a:t>
            </a:r>
          </a:p>
          <a:p>
            <a:pPr lvl="1"/>
            <a:endParaRPr lang="en-US" dirty="0"/>
          </a:p>
          <a:p>
            <a:pPr marL="457200" lvl="1" indent="0">
              <a:buNone/>
            </a:pPr>
            <a:r>
              <a:rPr lang="en-US" dirty="0"/>
              <a:t>NOTE: Vegetation clearance issues are 48” for primary and Transmission conductors; see the </a:t>
            </a:r>
            <a:r>
              <a:rPr lang="en-US" dirty="0">
                <a:hlinkClick r:id="rId3"/>
              </a:rPr>
              <a:t>Distribution Vegetation Management Plan (DVMP)</a:t>
            </a:r>
            <a:endParaRPr lang="en-US" dirty="0"/>
          </a:p>
        </p:txBody>
      </p:sp>
    </p:spTree>
    <p:extLst>
      <p:ext uri="{BB962C8B-B14F-4D97-AF65-F5344CB8AC3E}">
        <p14:creationId xmlns:p14="http://schemas.microsoft.com/office/powerpoint/2010/main" val="111418192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Spills – Priority 1 Conditions</a:t>
            </a:r>
            <a:endParaRPr lang="en-US" dirty="0"/>
          </a:p>
        </p:txBody>
      </p:sp>
      <p:sp>
        <p:nvSpPr>
          <p:cNvPr id="3" name="Content Placeholder 2"/>
          <p:cNvSpPr>
            <a:spLocks noGrp="1"/>
          </p:cNvSpPr>
          <p:nvPr>
            <p:ph idx="1"/>
          </p:nvPr>
        </p:nvSpPr>
        <p:spPr/>
        <p:txBody>
          <a:bodyPr/>
          <a:lstStyle/>
          <a:p>
            <a:r>
              <a:rPr lang="en-US" dirty="0"/>
              <a:t>Oil Release – Oil in the environment, usually located on the side of a piece of equipment</a:t>
            </a:r>
          </a:p>
          <a:p>
            <a:r>
              <a:rPr lang="en-US" dirty="0"/>
              <a:t>Oil Leak – Oil release with evidence indicating that the oil is fresh (or possibly moving) and potential exists to contaminate the environment</a:t>
            </a:r>
          </a:p>
          <a:p>
            <a:r>
              <a:rPr lang="en-US" dirty="0"/>
              <a:t>Oil Spill – Oil has spread to the environment</a:t>
            </a:r>
          </a:p>
          <a:p>
            <a:pPr marL="914400" lvl="1" indent="-457200">
              <a:buFont typeface="+mj-lt"/>
              <a:buAutoNum type="arabicPeriod"/>
            </a:pPr>
            <a:r>
              <a:rPr lang="en-US" dirty="0"/>
              <a:t>If the Priority 1 condition is due to an active oil spill, use an oil spill kit and contain the spread of oil</a:t>
            </a:r>
          </a:p>
          <a:p>
            <a:pPr marL="914400" lvl="1" indent="-457200">
              <a:buFont typeface="+mj-lt"/>
              <a:buAutoNum type="arabicPeriod"/>
            </a:pPr>
            <a:r>
              <a:rPr lang="en-US" dirty="0"/>
              <a:t>Report the Priority 1 condition as required and contact the environmental specialist</a:t>
            </a:r>
          </a:p>
        </p:txBody>
      </p:sp>
    </p:spTree>
    <p:extLst>
      <p:ext uri="{BB962C8B-B14F-4D97-AF65-F5344CB8AC3E}">
        <p14:creationId xmlns:p14="http://schemas.microsoft.com/office/powerpoint/2010/main" val="19513434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Annual Grid Patrols (AGP)</a:t>
            </a:r>
          </a:p>
        </p:txBody>
      </p:sp>
      <p:sp>
        <p:nvSpPr>
          <p:cNvPr id="3" name="Content Placeholder 2"/>
          <p:cNvSpPr>
            <a:spLocks noGrp="1"/>
          </p:cNvSpPr>
          <p:nvPr>
            <p:ph idx="1"/>
          </p:nvPr>
        </p:nvSpPr>
        <p:spPr/>
        <p:txBody>
          <a:bodyPr/>
          <a:lstStyle/>
          <a:p>
            <a:r>
              <a:rPr lang="en-US" dirty="0"/>
              <a:t>The Annual Grid Patrol (AGP)</a:t>
            </a:r>
          </a:p>
          <a:p>
            <a:pPr lvl="1"/>
            <a:r>
              <a:rPr lang="en-US" dirty="0"/>
              <a:t>Performed by ESIs </a:t>
            </a:r>
          </a:p>
          <a:p>
            <a:pPr lvl="1"/>
            <a:r>
              <a:rPr lang="en-US" dirty="0"/>
              <a:t>An evaluation of SCE’s electrical Distribution facilities</a:t>
            </a:r>
          </a:p>
          <a:p>
            <a:pPr lvl="1"/>
            <a:r>
              <a:rPr lang="en-US" dirty="0"/>
              <a:t>Identifies and documents immediate safety with hazardous reliability conditions for corrective action</a:t>
            </a:r>
          </a:p>
          <a:p>
            <a:r>
              <a:rPr lang="en-US" dirty="0"/>
              <a:t>Because SCE does a detailed inspection of 20% of their poles each year, the AGP serves as a visual inspection of the remaining 80% of the poles for Priority 1 conditions</a:t>
            </a:r>
          </a:p>
          <a:p>
            <a:endParaRPr lang="en-US" dirty="0"/>
          </a:p>
        </p:txBody>
      </p:sp>
    </p:spTree>
    <p:extLst>
      <p:ext uri="{BB962C8B-B14F-4D97-AF65-F5344CB8AC3E}">
        <p14:creationId xmlns:p14="http://schemas.microsoft.com/office/powerpoint/2010/main" val="34281585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Annual Grid Patrols (AGP) (cont.)</a:t>
            </a:r>
          </a:p>
        </p:txBody>
      </p:sp>
      <p:sp>
        <p:nvSpPr>
          <p:cNvPr id="3" name="Content Placeholder 2"/>
          <p:cNvSpPr>
            <a:spLocks noGrp="1"/>
          </p:cNvSpPr>
          <p:nvPr>
            <p:ph idx="1"/>
          </p:nvPr>
        </p:nvSpPr>
        <p:spPr/>
        <p:txBody>
          <a:bodyPr/>
          <a:lstStyle/>
          <a:p>
            <a:r>
              <a:rPr lang="en-US" dirty="0"/>
              <a:t>The AGP checks the condition of:</a:t>
            </a:r>
          </a:p>
          <a:p>
            <a:pPr lvl="1"/>
            <a:r>
              <a:rPr lang="en-US" dirty="0"/>
              <a:t>Equipment, apparatus, and hardware</a:t>
            </a:r>
          </a:p>
          <a:p>
            <a:pPr lvl="1"/>
            <a:r>
              <a:rPr lang="en-US" dirty="0"/>
              <a:t>Poles and structures</a:t>
            </a:r>
          </a:p>
          <a:p>
            <a:pPr lvl="1"/>
            <a:r>
              <a:rPr lang="en-US" dirty="0"/>
              <a:t>Conductors</a:t>
            </a:r>
          </a:p>
          <a:p>
            <a:pPr lvl="1"/>
            <a:r>
              <a:rPr lang="en-US" dirty="0"/>
              <a:t>Risers</a:t>
            </a:r>
          </a:p>
          <a:p>
            <a:r>
              <a:rPr lang="en-US" dirty="0"/>
              <a:t>The ESI performs a visual inspection of overhead electrical distribution facilities.  This inspection includes the entire primary system and all publicly accessible overhead and underground assets to identify obvious safety and reliability items on both the primary and secondary areas.</a:t>
            </a:r>
          </a:p>
          <a:p>
            <a:pPr lvl="1"/>
            <a:endParaRPr lang="en-US" dirty="0"/>
          </a:p>
          <a:p>
            <a:endParaRPr lang="en-US" dirty="0"/>
          </a:p>
          <a:p>
            <a:endParaRPr lang="en-US" dirty="0"/>
          </a:p>
        </p:txBody>
      </p:sp>
    </p:spTree>
    <p:extLst>
      <p:ext uri="{BB962C8B-B14F-4D97-AF65-F5344CB8AC3E}">
        <p14:creationId xmlns:p14="http://schemas.microsoft.com/office/powerpoint/2010/main" val="17521845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Annual Grid Patrols (AGP) (cont.)</a:t>
            </a:r>
          </a:p>
        </p:txBody>
      </p:sp>
      <p:sp>
        <p:nvSpPr>
          <p:cNvPr id="3" name="Content Placeholder 2"/>
          <p:cNvSpPr>
            <a:spLocks noGrp="1"/>
          </p:cNvSpPr>
          <p:nvPr>
            <p:ph idx="1"/>
          </p:nvPr>
        </p:nvSpPr>
        <p:spPr/>
        <p:txBody>
          <a:bodyPr/>
          <a:lstStyle/>
          <a:p>
            <a:r>
              <a:rPr lang="en-US" dirty="0"/>
              <a:t>The AGP is done on all the poles that do not receive an annual detailed inspection</a:t>
            </a:r>
          </a:p>
          <a:p>
            <a:r>
              <a:rPr lang="en-US" dirty="0"/>
              <a:t>This is a quick inspection from a vehicle or on foot using binoculars where the ESI identifies hazards and discrepancies according to the Grid Patrol Checklist in the </a:t>
            </a:r>
            <a:r>
              <a:rPr lang="en-US" dirty="0">
                <a:hlinkClick r:id="rId3"/>
              </a:rPr>
              <a:t>DIMP</a:t>
            </a:r>
            <a:endParaRPr lang="en-US" dirty="0"/>
          </a:p>
        </p:txBody>
      </p:sp>
    </p:spTree>
    <p:extLst>
      <p:ext uri="{BB962C8B-B14F-4D97-AF65-F5344CB8AC3E}">
        <p14:creationId xmlns:p14="http://schemas.microsoft.com/office/powerpoint/2010/main" val="32973491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Logistics &amp; Guidelines</a:t>
            </a:r>
            <a:endParaRPr lang="en-US" dirty="0"/>
          </a:p>
        </p:txBody>
      </p:sp>
      <p:sp>
        <p:nvSpPr>
          <p:cNvPr id="3" name="Content Placeholder 2"/>
          <p:cNvSpPr>
            <a:spLocks noGrp="1"/>
          </p:cNvSpPr>
          <p:nvPr>
            <p:ph idx="1"/>
          </p:nvPr>
        </p:nvSpPr>
        <p:spPr/>
        <p:txBody>
          <a:bodyPr/>
          <a:lstStyle/>
          <a:p>
            <a:r>
              <a:rPr lang="en-US"/>
              <a:t>Cell phones/pagers off or silent</a:t>
            </a:r>
          </a:p>
          <a:p>
            <a:r>
              <a:rPr lang="en-US"/>
              <a:t>Restroom locations</a:t>
            </a:r>
          </a:p>
          <a:p>
            <a:r>
              <a:rPr lang="en-US"/>
              <a:t>Scheduled breaks and meals</a:t>
            </a:r>
          </a:p>
          <a:p>
            <a:r>
              <a:rPr lang="en-US"/>
              <a:t>Length of training</a:t>
            </a:r>
          </a:p>
          <a:p>
            <a:r>
              <a:rPr lang="en-US"/>
              <a:t>Class rules and guidelines</a:t>
            </a:r>
            <a:endParaRPr lang="en-US" dirty="0"/>
          </a:p>
        </p:txBody>
      </p:sp>
    </p:spTree>
    <p:extLst>
      <p:ext uri="{BB962C8B-B14F-4D97-AF65-F5344CB8AC3E}">
        <p14:creationId xmlns:p14="http://schemas.microsoft.com/office/powerpoint/2010/main" val="399806755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Wrap Up</a:t>
            </a:r>
          </a:p>
        </p:txBody>
      </p:sp>
      <p:sp>
        <p:nvSpPr>
          <p:cNvPr id="3" name="Content Placeholder 2"/>
          <p:cNvSpPr>
            <a:spLocks noGrp="1"/>
          </p:cNvSpPr>
          <p:nvPr>
            <p:ph idx="1"/>
          </p:nvPr>
        </p:nvSpPr>
        <p:spPr/>
        <p:txBody>
          <a:bodyPr/>
          <a:lstStyle/>
          <a:p>
            <a:r>
              <a:rPr lang="en-US" dirty="0"/>
              <a:t>Explain the purpose and duties regarding a Detail Inspection </a:t>
            </a:r>
          </a:p>
          <a:p>
            <a:r>
              <a:rPr lang="en-US" dirty="0"/>
              <a:t>Discuss the Distribution Assets that are inspected </a:t>
            </a:r>
          </a:p>
          <a:p>
            <a:r>
              <a:rPr lang="en-US" dirty="0"/>
              <a:t>Discuss the steps of the inspection method </a:t>
            </a:r>
          </a:p>
          <a:p>
            <a:r>
              <a:rPr lang="en-US" dirty="0"/>
              <a:t>Describe priority assignments </a:t>
            </a:r>
          </a:p>
          <a:p>
            <a:r>
              <a:rPr lang="en-US" dirty="0"/>
              <a:t>Describe the differences between Transmission &amp; Distribution reporting </a:t>
            </a:r>
          </a:p>
          <a:p>
            <a:r>
              <a:rPr lang="en-US" dirty="0"/>
              <a:t>Describe </a:t>
            </a:r>
            <a:r>
              <a:rPr lang="en-US" dirty="0" err="1"/>
              <a:t>P1</a:t>
            </a:r>
            <a:r>
              <a:rPr lang="en-US" dirty="0"/>
              <a:t> conditions relating to spills and vegetation </a:t>
            </a:r>
          </a:p>
          <a:p>
            <a:r>
              <a:rPr lang="en-US" dirty="0"/>
              <a:t>Explain the purpose of the Annual Grid Patrol (AGP)</a:t>
            </a:r>
          </a:p>
        </p:txBody>
      </p:sp>
    </p:spTree>
    <p:extLst>
      <p:ext uri="{BB962C8B-B14F-4D97-AF65-F5344CB8AC3E}">
        <p14:creationId xmlns:p14="http://schemas.microsoft.com/office/powerpoint/2010/main" val="25641880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dirty="0"/>
              <a:t>Check Your Knowledge</a:t>
            </a:r>
          </a:p>
        </p:txBody>
      </p:sp>
      <p:sp>
        <p:nvSpPr>
          <p:cNvPr id="5" name="Content Placeholder 4"/>
          <p:cNvSpPr>
            <a:spLocks noGrp="1"/>
          </p:cNvSpPr>
          <p:nvPr>
            <p:ph idx="1"/>
          </p:nvPr>
        </p:nvSpPr>
        <p:spPr/>
        <p:txBody>
          <a:bodyPr/>
          <a:lstStyle/>
          <a:p>
            <a:pPr marL="457200" indent="-457200">
              <a:buFont typeface="+mj-lt"/>
              <a:buAutoNum type="arabicPeriod"/>
            </a:pPr>
            <a:r>
              <a:rPr lang="en-US" dirty="0"/>
              <a:t>Name at least 5 Distribution assets that are subject to ODIs.</a:t>
            </a:r>
          </a:p>
          <a:p>
            <a:pPr marL="457200" indent="-457200">
              <a:buFont typeface="+mj-lt"/>
              <a:buAutoNum type="arabicPeriod"/>
            </a:pPr>
            <a:r>
              <a:rPr lang="en-US" dirty="0"/>
              <a:t>List 4 duties for a Detail Inspection.</a:t>
            </a:r>
          </a:p>
          <a:p>
            <a:pPr marL="457200" indent="-457200">
              <a:buFont typeface="+mj-lt"/>
              <a:buAutoNum type="arabicPeriod"/>
            </a:pPr>
            <a:r>
              <a:rPr lang="en-US" dirty="0"/>
              <a:t>List the 3 ODI performance priorities.</a:t>
            </a:r>
          </a:p>
          <a:p>
            <a:pPr marL="457200" indent="-457200">
              <a:buFont typeface="+mj-lt"/>
              <a:buAutoNum type="arabicPeriod"/>
            </a:pPr>
            <a:r>
              <a:rPr lang="en-US" dirty="0"/>
              <a:t>Should ESIs use binoculars when conducting inspections?</a:t>
            </a:r>
          </a:p>
        </p:txBody>
      </p:sp>
    </p:spTree>
    <p:extLst>
      <p:ext uri="{BB962C8B-B14F-4D97-AF65-F5344CB8AC3E}">
        <p14:creationId xmlns:p14="http://schemas.microsoft.com/office/powerpoint/2010/main" val="413924878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Check Your Knowledge (cont.)</a:t>
            </a:r>
          </a:p>
        </p:txBody>
      </p:sp>
      <p:sp>
        <p:nvSpPr>
          <p:cNvPr id="5" name="Content Placeholder 4"/>
          <p:cNvSpPr>
            <a:spLocks noGrp="1"/>
          </p:cNvSpPr>
          <p:nvPr>
            <p:ph idx="1"/>
          </p:nvPr>
        </p:nvSpPr>
        <p:spPr/>
        <p:txBody>
          <a:bodyPr/>
          <a:lstStyle/>
          <a:p>
            <a:pPr marL="457200" indent="-457200">
              <a:buFont typeface="+mj-lt"/>
              <a:buAutoNum type="arabicPeriod" startAt="5"/>
            </a:pPr>
            <a:r>
              <a:rPr lang="en-US" dirty="0"/>
              <a:t>What is the first thing an ESI does when he finds a Priority 1 condition?</a:t>
            </a:r>
          </a:p>
          <a:p>
            <a:pPr marL="457200" indent="-457200">
              <a:buFont typeface="+mj-lt"/>
              <a:buAutoNum type="arabicPeriod" startAt="5"/>
            </a:pPr>
            <a:r>
              <a:rPr lang="en-US" dirty="0"/>
              <a:t>What is the time frame for repairs for a Priority 1 condition? </a:t>
            </a:r>
          </a:p>
          <a:p>
            <a:pPr marL="457200" indent="-457200">
              <a:buFont typeface="+mj-lt"/>
              <a:buAutoNum type="arabicPeriod" startAt="5"/>
            </a:pPr>
            <a:r>
              <a:rPr lang="en-US" dirty="0"/>
              <a:t>What is the time frame for repairs for a Priority 2 condition? </a:t>
            </a:r>
          </a:p>
          <a:p>
            <a:pPr marL="457200" indent="-457200">
              <a:buFont typeface="+mj-lt"/>
              <a:buAutoNum type="arabicPeriod" startAt="5"/>
            </a:pPr>
            <a:r>
              <a:rPr lang="en-US" dirty="0"/>
              <a:t>Explain the AGP process.</a:t>
            </a:r>
          </a:p>
        </p:txBody>
      </p:sp>
    </p:spTree>
    <p:extLst>
      <p:ext uri="{BB962C8B-B14F-4D97-AF65-F5344CB8AC3E}">
        <p14:creationId xmlns:p14="http://schemas.microsoft.com/office/powerpoint/2010/main" val="8533461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End of Detail Inspection Module</a:t>
            </a:r>
          </a:p>
        </p:txBody>
      </p:sp>
    </p:spTree>
    <p:extLst>
      <p:ext uri="{BB962C8B-B14F-4D97-AF65-F5344CB8AC3E}">
        <p14:creationId xmlns:p14="http://schemas.microsoft.com/office/powerpoint/2010/main" val="2792582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Detail Inspection</a:t>
            </a:r>
          </a:p>
        </p:txBody>
      </p:sp>
    </p:spTree>
    <p:extLst>
      <p:ext uri="{BB962C8B-B14F-4D97-AF65-F5344CB8AC3E}">
        <p14:creationId xmlns:p14="http://schemas.microsoft.com/office/powerpoint/2010/main" val="12681559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Learning Objectives</a:t>
            </a:r>
            <a:endParaRPr lang="en-US" dirty="0"/>
          </a:p>
        </p:txBody>
      </p:sp>
      <p:sp>
        <p:nvSpPr>
          <p:cNvPr id="3" name="Content Placeholder 2"/>
          <p:cNvSpPr>
            <a:spLocks noGrp="1"/>
          </p:cNvSpPr>
          <p:nvPr>
            <p:ph idx="1"/>
          </p:nvPr>
        </p:nvSpPr>
        <p:spPr/>
        <p:txBody>
          <a:bodyPr/>
          <a:lstStyle/>
          <a:p>
            <a:r>
              <a:rPr lang="en-US"/>
              <a:t>At the end of this module, students will be able to:</a:t>
            </a:r>
          </a:p>
          <a:p>
            <a:pPr lvl="1"/>
            <a:r>
              <a:rPr lang="en-US"/>
              <a:t>Explain the purpose and duties regarding a Detail Inspection </a:t>
            </a:r>
          </a:p>
          <a:p>
            <a:pPr lvl="1"/>
            <a:r>
              <a:rPr lang="en-US"/>
              <a:t>Discuss the Distribution Assets that are inspected </a:t>
            </a:r>
          </a:p>
          <a:p>
            <a:pPr lvl="1"/>
            <a:r>
              <a:rPr lang="en-US"/>
              <a:t>Discuss the steps of the inspection method </a:t>
            </a:r>
          </a:p>
          <a:p>
            <a:pPr lvl="1"/>
            <a:r>
              <a:rPr lang="en-US"/>
              <a:t>Describe priority assignments </a:t>
            </a:r>
          </a:p>
          <a:p>
            <a:pPr lvl="1"/>
            <a:r>
              <a:rPr lang="en-US"/>
              <a:t>Describe the differences between Transmission &amp; Distribution reporting </a:t>
            </a:r>
          </a:p>
          <a:p>
            <a:pPr lvl="1"/>
            <a:r>
              <a:rPr lang="en-US"/>
              <a:t>Describe P1 conditions relating to spills and vegetation </a:t>
            </a:r>
          </a:p>
          <a:p>
            <a:pPr lvl="1"/>
            <a:r>
              <a:rPr lang="en-US"/>
              <a:t>Explain the purpose of the Annual Grid Patrol (AGP)</a:t>
            </a:r>
            <a:endParaRPr lang="en-US" dirty="0"/>
          </a:p>
        </p:txBody>
      </p:sp>
      <p:pic>
        <p:nvPicPr>
          <p:cNvPr id="11" name="Picture 10"/>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25131381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Overview</a:t>
            </a:r>
          </a:p>
        </p:txBody>
      </p:sp>
      <p:sp>
        <p:nvSpPr>
          <p:cNvPr id="3" name="Content Placeholder 2"/>
          <p:cNvSpPr>
            <a:spLocks noGrp="1"/>
          </p:cNvSpPr>
          <p:nvPr>
            <p:ph idx="1"/>
          </p:nvPr>
        </p:nvSpPr>
        <p:spPr/>
        <p:txBody>
          <a:bodyPr>
            <a:normAutofit/>
          </a:bodyPr>
          <a:lstStyle/>
          <a:p>
            <a:r>
              <a:rPr lang="en-US" dirty="0"/>
              <a:t>Purpose</a:t>
            </a:r>
          </a:p>
          <a:p>
            <a:r>
              <a:rPr lang="en-US" dirty="0"/>
              <a:t>Inspector Duties</a:t>
            </a:r>
          </a:p>
          <a:p>
            <a:r>
              <a:rPr lang="en-US" dirty="0"/>
              <a:t>Distribution Assets Inspected</a:t>
            </a:r>
          </a:p>
          <a:p>
            <a:r>
              <a:rPr lang="en-US" dirty="0"/>
              <a:t>Inspection Method</a:t>
            </a:r>
          </a:p>
          <a:p>
            <a:r>
              <a:rPr lang="en-US" dirty="0"/>
              <a:t>Priorities</a:t>
            </a:r>
          </a:p>
          <a:p>
            <a:r>
              <a:rPr lang="en-US" dirty="0"/>
              <a:t>Transmission &amp; Distribution Reporting</a:t>
            </a:r>
          </a:p>
          <a:p>
            <a:r>
              <a:rPr lang="en-US" dirty="0"/>
              <a:t>P1 Conditions (spills and vegetation)</a:t>
            </a:r>
          </a:p>
          <a:p>
            <a:r>
              <a:rPr lang="en-US" dirty="0"/>
              <a:t>Annual Grid Patrol (AGP)</a:t>
            </a:r>
          </a:p>
          <a:p>
            <a:endParaRPr lang="en-US" dirty="0"/>
          </a:p>
        </p:txBody>
      </p:sp>
    </p:spTree>
    <p:extLst>
      <p:ext uri="{BB962C8B-B14F-4D97-AF65-F5344CB8AC3E}">
        <p14:creationId xmlns:p14="http://schemas.microsoft.com/office/powerpoint/2010/main" val="7699060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Purpose</a:t>
            </a:r>
          </a:p>
        </p:txBody>
      </p:sp>
      <p:sp>
        <p:nvSpPr>
          <p:cNvPr id="3" name="Content Placeholder 2"/>
          <p:cNvSpPr>
            <a:spLocks noGrp="1"/>
          </p:cNvSpPr>
          <p:nvPr>
            <p:ph idx="1"/>
          </p:nvPr>
        </p:nvSpPr>
        <p:spPr/>
        <p:txBody>
          <a:bodyPr/>
          <a:lstStyle/>
          <a:p>
            <a:r>
              <a:rPr lang="en-US" dirty="0"/>
              <a:t>Detail Inspection – for hazardous conditions, it is an evaluation of an SCE Distribution asset in close proximity to:</a:t>
            </a:r>
          </a:p>
          <a:p>
            <a:pPr lvl="1"/>
            <a:r>
              <a:rPr lang="en-US" dirty="0"/>
              <a:t>Identify, </a:t>
            </a:r>
          </a:p>
          <a:p>
            <a:pPr lvl="1"/>
            <a:r>
              <a:rPr lang="en-US" dirty="0"/>
              <a:t>Document, </a:t>
            </a:r>
          </a:p>
          <a:p>
            <a:pPr lvl="1"/>
            <a:r>
              <a:rPr lang="en-US" dirty="0"/>
              <a:t>Validate, and </a:t>
            </a:r>
          </a:p>
          <a:p>
            <a:pPr lvl="1"/>
            <a:r>
              <a:rPr lang="en-US" dirty="0"/>
              <a:t>Make public level repairs</a:t>
            </a:r>
          </a:p>
        </p:txBody>
      </p:sp>
    </p:spTree>
    <p:extLst>
      <p:ext uri="{BB962C8B-B14F-4D97-AF65-F5344CB8AC3E}">
        <p14:creationId xmlns:p14="http://schemas.microsoft.com/office/powerpoint/2010/main" val="843125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Inspector Duties</a:t>
            </a:r>
          </a:p>
        </p:txBody>
      </p:sp>
      <p:sp>
        <p:nvSpPr>
          <p:cNvPr id="3" name="Content Placeholder 2"/>
          <p:cNvSpPr>
            <a:spLocks noGrp="1"/>
          </p:cNvSpPr>
          <p:nvPr>
            <p:ph idx="1"/>
          </p:nvPr>
        </p:nvSpPr>
        <p:spPr/>
        <p:txBody>
          <a:bodyPr/>
          <a:lstStyle/>
          <a:p>
            <a:r>
              <a:rPr lang="en-US" dirty="0"/>
              <a:t>Identifying discrepancies</a:t>
            </a:r>
          </a:p>
          <a:p>
            <a:r>
              <a:rPr lang="en-US" dirty="0"/>
              <a:t>Rating and recording conditions</a:t>
            </a:r>
          </a:p>
          <a:p>
            <a:r>
              <a:rPr lang="en-US" dirty="0"/>
              <a:t>Performing minor corrective action</a:t>
            </a:r>
          </a:p>
          <a:p>
            <a:r>
              <a:rPr lang="en-US" dirty="0"/>
              <a:t>Documenting priority rated safety and reliability conditions. </a:t>
            </a:r>
          </a:p>
          <a:p>
            <a:endParaRPr lang="en-US" dirty="0"/>
          </a:p>
        </p:txBody>
      </p:sp>
    </p:spTree>
    <p:extLst>
      <p:ext uri="{BB962C8B-B14F-4D97-AF65-F5344CB8AC3E}">
        <p14:creationId xmlns:p14="http://schemas.microsoft.com/office/powerpoint/2010/main" val="2324933472"/>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4" ma:contentTypeDescription="" ma:contentTypeScope="" ma:versionID="30a07011b3547c1bc5b079c36f017ce8">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targetNamespace="http://schemas.microsoft.com/office/2006/metadata/properties" ma:root="true" ma:fieldsID="62b282913b0fff1a654720616ccc7d79" ns2:_="" ns3:_="" ns4:_="" ns5:_="">
    <xsd:import namespace="8430d550-c2bd-4ade-ae56-0b82b076c537"/>
    <xsd:import namespace="f5667e0a-ecdb-4766-84eb-ebc6e4f78fb7"/>
    <xsd:import namespace="http://schemas.microsoft.com/sharepoint/v3/fields"/>
    <xsd:import namespace="http://schemas.microsoft.com/sharepoint/v4"/>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default="2021"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CDD0D4-70A9-4B01-85F3-6B60066189A5}"/>
</file>

<file path=customXml/itemProps2.xml><?xml version="1.0" encoding="utf-8"?>
<ds:datastoreItem xmlns:ds="http://schemas.openxmlformats.org/officeDocument/2006/customXml" ds:itemID="{4F150181-E2C7-4B27-9724-E20D9C38F978}">
  <ds:schemaRefs>
    <ds:schemaRef ds:uri="http://purl.org/dc/terms/"/>
    <ds:schemaRef ds:uri="http://schemas.openxmlformats.org/package/2006/metadata/core-properties"/>
    <ds:schemaRef ds:uri="http://www.w3.org/XML/1998/namespace"/>
    <ds:schemaRef ds:uri="http://purl.org/dc/elements/1.1/"/>
    <ds:schemaRef ds:uri="http://schemas.microsoft.com/office/2006/documentManagement/types"/>
    <ds:schemaRef ds:uri="http://schemas.microsoft.com/office/infopath/2007/PartnerControls"/>
    <ds:schemaRef ds:uri="http://schemas.microsoft.com/office/2006/metadata/properties"/>
    <ds:schemaRef ds:uri="4322eebd-698e-40ce-bdb1-eddec9f2aa4d"/>
    <ds:schemaRef ds:uri="http://purl.org/dc/dcmitype/"/>
    <ds:schemaRef ds:uri="e45da448-bf9c-43e8-8676-7e88d583ded9"/>
    <ds:schemaRef ds:uri="456953c6-33af-4e07-972f-532cc91f388b"/>
  </ds:schemaRefs>
</ds:datastoreItem>
</file>

<file path=customXml/itemProps3.xml><?xml version="1.0" encoding="utf-8"?>
<ds:datastoreItem xmlns:ds="http://schemas.openxmlformats.org/officeDocument/2006/customXml" ds:itemID="{F10E3AB7-A61C-41DD-84B5-8068BD4F37E5}">
  <ds:schemaRefs>
    <ds:schemaRef ds:uri="http://schemas.microsoft.com/sharepoint/v3/contenttype/forms"/>
  </ds:schemaRefs>
</ds:datastoreItem>
</file>

<file path=customXml/itemProps4.xml><?xml version="1.0" encoding="utf-8"?>
<ds:datastoreItem xmlns:ds="http://schemas.openxmlformats.org/officeDocument/2006/customXml" ds:itemID="{6985B403-9008-4045-B5F2-DBCCD2EF16BD}"/>
</file>

<file path=docProps/app.xml><?xml version="1.0" encoding="utf-8"?>
<Properties xmlns="http://schemas.openxmlformats.org/officeDocument/2006/extended-properties" xmlns:vt="http://schemas.openxmlformats.org/officeDocument/2006/docPropsVTypes">
  <Template>Theme_T&amp;D_PPTDesign</Template>
  <TotalTime>15990</TotalTime>
  <Words>3190</Words>
  <Application>Microsoft Office PowerPoint</Application>
  <PresentationFormat>Widescreen</PresentationFormat>
  <Paragraphs>454</Paragraphs>
  <Slides>43</Slides>
  <Notes>42</Notes>
  <HiddenSlides>0</HiddenSlides>
  <MMClips>0</MMClips>
  <ScaleCrop>false</ScaleCrop>
  <HeadingPairs>
    <vt:vector size="4" baseType="variant">
      <vt:variant>
        <vt:lpstr>Theme</vt:lpstr>
      </vt:variant>
      <vt:variant>
        <vt:i4>1</vt:i4>
      </vt:variant>
      <vt:variant>
        <vt:lpstr>Slide Titles</vt:lpstr>
      </vt:variant>
      <vt:variant>
        <vt:i4>43</vt:i4>
      </vt:variant>
    </vt:vector>
  </HeadingPairs>
  <TitlesOfParts>
    <vt:vector size="44" baseType="lpstr">
      <vt:lpstr>Theme_T&amp;D_PPTDesign</vt:lpstr>
      <vt:lpstr>Overhead Detail Inspection (ODI) Training</vt:lpstr>
      <vt:lpstr>Welcome &amp; Introductions</vt:lpstr>
      <vt:lpstr>Safety First!</vt:lpstr>
      <vt:lpstr>Logistics &amp; Guidelines</vt:lpstr>
      <vt:lpstr>Detail Inspection</vt:lpstr>
      <vt:lpstr>Learning Objectives</vt:lpstr>
      <vt:lpstr>Module Overview</vt:lpstr>
      <vt:lpstr>Purpose</vt:lpstr>
      <vt:lpstr>Inspector Duties</vt:lpstr>
      <vt:lpstr>Distribution Assets Inspected</vt:lpstr>
      <vt:lpstr>Inspection Method</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Inspection Method (cont.)</vt:lpstr>
      <vt:lpstr>Priorities</vt:lpstr>
      <vt:lpstr>Priorities (cont.)</vt:lpstr>
      <vt:lpstr>Priorities (cont.)</vt:lpstr>
      <vt:lpstr>PowerPoint Presentation</vt:lpstr>
      <vt:lpstr>Priority 1 Conditions</vt:lpstr>
      <vt:lpstr>Priority 1 Conditions (cont.)</vt:lpstr>
      <vt:lpstr>Transmission &amp; Distribution Structures</vt:lpstr>
      <vt:lpstr>Transmission &amp; Distribution Structures (cont.)</vt:lpstr>
      <vt:lpstr>Vegetation Clearance – Priority 1 Conditions </vt:lpstr>
      <vt:lpstr>Spills – Priority 1 Conditions</vt:lpstr>
      <vt:lpstr>Annual Grid Patrols (AGP)</vt:lpstr>
      <vt:lpstr>Annual Grid Patrols (AGP) (cont.)</vt:lpstr>
      <vt:lpstr>Annual Grid Patrols (AGP) (cont.)</vt:lpstr>
      <vt:lpstr>Module Wrap Up</vt:lpstr>
      <vt:lpstr>Check Your Knowledge</vt:lpstr>
      <vt:lpstr>Check Your Knowledge (cont.)</vt:lpstr>
      <vt:lpstr>End of Detail Inspection Module</vt:lpstr>
    </vt:vector>
  </TitlesOfParts>
  <Company>Southern California Edison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06_Detail Inspection_New ESI Training</dc:title>
  <dc:creator>Standard Configuration;George, Marsha Ellen</dc:creator>
  <cp:keywords/>
  <cp:lastModifiedBy>Mary Anne Schad</cp:lastModifiedBy>
  <cp:revision>677</cp:revision>
  <cp:lastPrinted>2014-02-04T00:22:08Z</cp:lastPrinted>
  <dcterms:created xsi:type="dcterms:W3CDTF">2012-09-17T21:25:10Z</dcterms:created>
  <dcterms:modified xsi:type="dcterms:W3CDTF">2019-12-20T16:40:58Z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y fmtid="{D5CDD505-2E9C-101B-9397-08002B2CF9AE}" pid="3" name="SCEDocumentType">
    <vt:lpwstr>6;#Reference Document|9acbe064-480e-464c-8c5a-e66312fce4d0</vt:lpwstr>
  </property>
  <property fmtid="{D5CDD505-2E9C-101B-9397-08002B2CF9AE}" pid="4" name="SCE Handling Classifications">
    <vt:lpwstr>2;#FERC SOC|30fe3395-6548-46f9-8f65-142900e30b52</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43300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17e7a8e1-2814-4638-a7e3-bf7104743d45</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https://edisonintl.sharepoint.com/teams/rcms365/_layouts/15/wrkstat.aspx?List=d1269d0e-3d21-492c-95ee-c4f1a377396e&amp;WorkflowInstanceName=b3a4e02f-25ff-4485-8873-06b5c95251fb, Completed</vt:lpwstr>
  </property>
  <property fmtid="{D5CDD505-2E9C-101B-9397-08002B2CF9AE}" pid="26" name="Test WF">
    <vt:lpwstr>, </vt:lpwstr>
  </property>
  <property fmtid="{D5CDD505-2E9C-101B-9397-08002B2CF9AE}" pid="27" name="Document Review Status">
    <vt:lpwstr>Pending for Case Admin</vt:lpwstr>
  </property>
  <property fmtid="{D5CDD505-2E9C-101B-9397-08002B2CF9AE}" pid="28" name="Modified Date">
    <vt:filetime>2021-03-09T08:00:00Z</vt:filetime>
  </property>
</Properties>
</file>