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Override PartName="/ppt/slides/slide15.xml" ContentType="application/vnd.openxmlformats-officedocument.presentationml.slide+xml"/>
  <Override PartName="/ppt/slides/slide16.xml" ContentType="application/vnd.openxmlformats-officedocument.presentationml.slide+xml"/>
  <Override PartName="/ppt/presentation.xml" ContentType="application/vnd.openxmlformats-officedocument.presentationml.presentation.main+xml"/>
  <Override PartName="/ppt/slides/slide14.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13.xml" ContentType="application/vnd.openxmlformats-officedocument.presentationml.notesSlid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notesSlides/notesSlide7.xml" ContentType="application/vnd.openxmlformats-officedocument.presentationml.notesSlide+xml"/>
  <Override PartName="/ppt/notesSlides/notesSlide11.xml" ContentType="application/vnd.openxmlformats-officedocument.presentationml.notesSlide+xml"/>
  <Override PartName="/ppt/notesSlides/notesSlide10.xml" ContentType="application/vnd.openxmlformats-officedocument.presentationml.notesSlide+xml"/>
  <Override PartName="/ppt/notesSlides/notesSlide6.xml" ContentType="application/vnd.openxmlformats-officedocument.presentationml.notesSlide+xml"/>
  <Override PartName="/ppt/notesSlides/notesSlide9.xml" ContentType="application/vnd.openxmlformats-officedocument.presentationml.notesSlide+xml"/>
  <Override PartName="/ppt/notesSlides/notesSlide2.xml" ContentType="application/vnd.openxmlformats-officedocument.presentationml.notesSlide+xml"/>
  <Override PartName="/ppt/notesSlides/notesSlide8.xml" ContentType="application/vnd.openxmlformats-officedocument.presentationml.notesSlide+xml"/>
  <Override PartName="/ppt/notesSlides/notesSlide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12.xml" ContentType="application/vnd.openxmlformats-officedocument.presentationml.notesSlide+xml"/>
  <Override PartName="/ppt/theme/theme1.xml" ContentType="application/vnd.openxmlformats-officedocument.them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heme/theme3.xml" ContentType="application/vnd.openxmlformats-officedocument.theme+xml"/>
  <Override PartName="/ppt/theme/theme2.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revisionInfo.xml" ContentType="application/vnd.ms-powerpoint.revisioninfo+xml"/>
  <Override PartName="/ppt/changesInfos/changesInfo1.xml" ContentType="application/vnd.ms-powerpoint.changesinfo+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Lst>
  <p:notesMasterIdLst>
    <p:notesMasterId r:id="rId21"/>
  </p:notesMasterIdLst>
  <p:handoutMasterIdLst>
    <p:handoutMasterId r:id="rId22"/>
  </p:handoutMasterIdLst>
  <p:sldIdLst>
    <p:sldId id="835" r:id="rId5"/>
    <p:sldId id="856" r:id="rId6"/>
    <p:sldId id="857" r:id="rId7"/>
    <p:sldId id="858" r:id="rId8"/>
    <p:sldId id="855" r:id="rId9"/>
    <p:sldId id="537" r:id="rId10"/>
    <p:sldId id="853" r:id="rId11"/>
    <p:sldId id="846" r:id="rId12"/>
    <p:sldId id="689" r:id="rId13"/>
    <p:sldId id="690" r:id="rId14"/>
    <p:sldId id="691" r:id="rId15"/>
    <p:sldId id="540" r:id="rId16"/>
    <p:sldId id="671" r:id="rId17"/>
    <p:sldId id="859" r:id="rId18"/>
    <p:sldId id="653" r:id="rId19"/>
    <p:sldId id="854" r:id="rId20"/>
  </p:sldIdLst>
  <p:sldSz cx="12192000" cy="6858000"/>
  <p:notesSz cx="2733675"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7346" userDrawn="1">
          <p15:clr>
            <a:srgbClr val="A4A3A4"/>
          </p15:clr>
        </p15:guide>
        <p15:guide id="2" pos="88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369"/>
    <a:srgbClr val="9B129E"/>
    <a:srgbClr val="D4ECBA"/>
    <a:srgbClr val="ADDB7B"/>
    <a:srgbClr val="C0FDA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D08B1C-107B-3F2E-78A2-F979387C9935}" v="10" dt="2019-11-20T16:46:02.546"/>
    <p1510:client id="{6FF74F15-3DF6-FDC5-96BB-DBF21CCC6E56}" v="12" dt="2019-11-25T03:19:08.644"/>
    <p1510:client id="{DD3B13D1-DF0E-58B9-6DC0-162957BCA371}" v="1" dt="2019-12-02T00:51:12.93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74" autoAdjust="0"/>
    <p:restoredTop sz="67594" autoAdjust="0"/>
  </p:normalViewPr>
  <p:slideViewPr>
    <p:cSldViewPr>
      <p:cViewPr varScale="1">
        <p:scale>
          <a:sx n="57" d="100"/>
          <a:sy n="57" d="100"/>
        </p:scale>
        <p:origin x="1574" y="43"/>
      </p:cViewPr>
      <p:guideLst>
        <p:guide orient="horz" pos="2160"/>
        <p:guide pos="3840"/>
      </p:guideLst>
    </p:cSldViewPr>
  </p:slideViewPr>
  <p:notesTextViewPr>
    <p:cViewPr>
      <p:scale>
        <a:sx n="1" d="1"/>
        <a:sy n="1" d="1"/>
      </p:scale>
      <p:origin x="0" y="0"/>
    </p:cViewPr>
  </p:notesTextViewPr>
  <p:sorterViewPr>
    <p:cViewPr>
      <p:scale>
        <a:sx n="100" d="100"/>
        <a:sy n="100" d="100"/>
      </p:scale>
      <p:origin x="0" y="3906"/>
    </p:cViewPr>
  </p:sorterViewPr>
  <p:notesViewPr>
    <p:cSldViewPr>
      <p:cViewPr>
        <p:scale>
          <a:sx n="100" d="100"/>
          <a:sy n="100" d="100"/>
        </p:scale>
        <p:origin x="3624" y="-235"/>
      </p:cViewPr>
      <p:guideLst>
        <p:guide orient="horz" pos="7346"/>
        <p:guide pos="8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presProps" Target="presProps.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y Anne Schad" userId="S::maryanne.schad@sce.com::b94b3f52-3aa6-41bc-a193-acd2cb623e3e" providerId="AD" clId="Web-{6FF74F15-3DF6-FDC5-96BB-DBF21CCC6E56}"/>
    <pc:docChg chg="modSld">
      <pc:chgData name="Mary Anne Schad" userId="S::maryanne.schad@sce.com::b94b3f52-3aa6-41bc-a193-acd2cb623e3e" providerId="AD" clId="Web-{6FF74F15-3DF6-FDC5-96BB-DBF21CCC6E56}" dt="2019-11-25T03:19:08.644" v="10"/>
      <pc:docMkLst>
        <pc:docMk/>
      </pc:docMkLst>
      <pc:sldChg chg="modNotes">
        <pc:chgData name="Mary Anne Schad" userId="S::maryanne.schad@sce.com::b94b3f52-3aa6-41bc-a193-acd2cb623e3e" providerId="AD" clId="Web-{6FF74F15-3DF6-FDC5-96BB-DBF21CCC6E56}" dt="2019-11-25T03:19:08.644" v="10"/>
        <pc:sldMkLst>
          <pc:docMk/>
          <pc:sldMk cId="4100064366" sldId="835"/>
        </pc:sldMkLst>
      </pc:sldChg>
    </pc:docChg>
  </pc:docChgLst>
  <pc:docChgLst>
    <pc:chgData name="Mary Anne Schad" userId="S::maryanne.schad@sce.com::b94b3f52-3aa6-41bc-a193-acd2cb623e3e" providerId="AD" clId="Web-{DD3B13D1-DF0E-58B9-6DC0-162957BCA371}"/>
    <pc:docChg chg="sldOrd">
      <pc:chgData name="Mary Anne Schad" userId="S::maryanne.schad@sce.com::b94b3f52-3aa6-41bc-a193-acd2cb623e3e" providerId="AD" clId="Web-{DD3B13D1-DF0E-58B9-6DC0-162957BCA371}" dt="2019-12-02T00:51:12.939" v="0"/>
      <pc:docMkLst>
        <pc:docMk/>
      </pc:docMkLst>
      <pc:sldChg chg="ord">
        <pc:chgData name="Mary Anne Schad" userId="S::maryanne.schad@sce.com::b94b3f52-3aa6-41bc-a193-acd2cb623e3e" providerId="AD" clId="Web-{DD3B13D1-DF0E-58B9-6DC0-162957BCA371}" dt="2019-12-02T00:51:12.939" v="0"/>
        <pc:sldMkLst>
          <pc:docMk/>
          <pc:sldMk cId="2028376284" sldId="537"/>
        </pc:sldMkLst>
      </pc:sldChg>
    </pc:docChg>
  </pc:docChgLst>
  <pc:docChgLst>
    <pc:chgData clId="Web-{28D08B1C-107B-3F2E-78A2-F979387C9935}"/>
    <pc:docChg chg="modSld">
      <pc:chgData name="" userId="" providerId="" clId="Web-{28D08B1C-107B-3F2E-78A2-F979387C9935}" dt="2019-11-20T16:46:00.421" v="7" actId="20577"/>
      <pc:docMkLst>
        <pc:docMk/>
      </pc:docMkLst>
      <pc:sldChg chg="modSp">
        <pc:chgData name="" userId="" providerId="" clId="Web-{28D08B1C-107B-3F2E-78A2-F979387C9935}" dt="2019-11-20T16:46:00.421" v="6" actId="20577"/>
        <pc:sldMkLst>
          <pc:docMk/>
          <pc:sldMk cId="4100064366" sldId="835"/>
        </pc:sldMkLst>
        <pc:spChg chg="mod">
          <ac:chgData name="" userId="" providerId="" clId="Web-{28D08B1C-107B-3F2E-78A2-F979387C9935}" dt="2019-11-20T16:46:00.421" v="6" actId="20577"/>
          <ac:spMkLst>
            <pc:docMk/>
            <pc:sldMk cId="4100064366" sldId="835"/>
            <ac:spMk id="3" creationId="{00000000-0000-0000-0000-000000000000}"/>
          </ac:spMkLst>
        </pc:spChg>
      </pc:sldChg>
    </pc:docChg>
  </pc:docChgLst>
  <pc:docChgLst>
    <pc:chgData name="Mary Anne Schad" userId="S::maryanne.schad@sce.com::b94b3f52-3aa6-41bc-a193-acd2cb623e3e" providerId="AD" clId="Web-{28D08B1C-107B-3F2E-78A2-F979387C9935}"/>
    <pc:docChg chg="modSld">
      <pc:chgData name="Mary Anne Schad" userId="S::maryanne.schad@sce.com::b94b3f52-3aa6-41bc-a193-acd2cb623e3e" providerId="AD" clId="Web-{28D08B1C-107B-3F2E-78A2-F979387C9935}" dt="2019-11-20T16:46:02.546" v="1" actId="20577"/>
      <pc:docMkLst>
        <pc:docMk/>
      </pc:docMkLst>
      <pc:sldChg chg="modSp">
        <pc:chgData name="Mary Anne Schad" userId="S::maryanne.schad@sce.com::b94b3f52-3aa6-41bc-a193-acd2cb623e3e" providerId="AD" clId="Web-{28D08B1C-107B-3F2E-78A2-F979387C9935}" dt="2019-11-20T16:46:02.530" v="0" actId="20577"/>
        <pc:sldMkLst>
          <pc:docMk/>
          <pc:sldMk cId="4100064366" sldId="835"/>
        </pc:sldMkLst>
        <pc:spChg chg="mod">
          <ac:chgData name="Mary Anne Schad" userId="S::maryanne.schad@sce.com::b94b3f52-3aa6-41bc-a193-acd2cb623e3e" providerId="AD" clId="Web-{28D08B1C-107B-3F2E-78A2-F979387C9935}" dt="2019-11-20T16:46:02.530" v="0" actId="20577"/>
          <ac:spMkLst>
            <pc:docMk/>
            <pc:sldMk cId="4100064366" sldId="835"/>
            <ac:spMk id="3"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1184593" cy="342502"/>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1548450" y="1"/>
            <a:ext cx="1184593" cy="342502"/>
          </a:xfrm>
          <a:prstGeom prst="rect">
            <a:avLst/>
          </a:prstGeom>
        </p:spPr>
        <p:txBody>
          <a:bodyPr vert="horz" lIns="91440" tIns="45720" rIns="91440" bIns="45720" rtlCol="0"/>
          <a:lstStyle>
            <a:lvl1pPr algn="r">
              <a:defRPr sz="1200"/>
            </a:lvl1pPr>
          </a:lstStyle>
          <a:p>
            <a:fld id="{FA5B52F2-1AAD-489D-85FE-A162F16D1831}" type="datetimeFigureOut">
              <a:rPr lang="en-US" smtClean="0"/>
              <a:t>12/17/2019</a:t>
            </a:fld>
            <a:endParaRPr lang="en-US"/>
          </a:p>
        </p:txBody>
      </p:sp>
      <p:sp>
        <p:nvSpPr>
          <p:cNvPr id="4" name="Footer Placeholder 3"/>
          <p:cNvSpPr>
            <a:spLocks noGrp="1"/>
          </p:cNvSpPr>
          <p:nvPr>
            <p:ph type="ftr" sz="quarter" idx="2"/>
          </p:nvPr>
        </p:nvSpPr>
        <p:spPr>
          <a:xfrm>
            <a:off x="0" y="6515499"/>
            <a:ext cx="1184593" cy="342502"/>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1548450" y="6515499"/>
            <a:ext cx="1184593" cy="342502"/>
          </a:xfrm>
          <a:prstGeom prst="rect">
            <a:avLst/>
          </a:prstGeom>
        </p:spPr>
        <p:txBody>
          <a:bodyPr vert="horz" lIns="91440" tIns="45720" rIns="91440" bIns="45720" rtlCol="0" anchor="b"/>
          <a:lstStyle>
            <a:lvl1pPr algn="r">
              <a:defRPr sz="1200"/>
            </a:lvl1pPr>
          </a:lstStyle>
          <a:p>
            <a:fld id="{28451CC6-E631-45ED-9962-3FD47F718F57}" type="slidenum">
              <a:rPr lang="en-US" smtClean="0"/>
              <a:t>‹#›</a:t>
            </a:fld>
            <a:endParaRPr lang="en-US"/>
          </a:p>
        </p:txBody>
      </p:sp>
    </p:spTree>
    <p:extLst>
      <p:ext uri="{BB962C8B-B14F-4D97-AF65-F5344CB8AC3E}">
        <p14:creationId xmlns:p14="http://schemas.microsoft.com/office/powerpoint/2010/main" val="416774390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211170" cy="1166897"/>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1582621" y="0"/>
            <a:ext cx="1211170" cy="1166897"/>
          </a:xfrm>
          <a:prstGeom prst="rect">
            <a:avLst/>
          </a:prstGeom>
        </p:spPr>
        <p:txBody>
          <a:bodyPr vert="horz" lIns="91440" tIns="45720" rIns="91440" bIns="45720" rtlCol="0"/>
          <a:lstStyle>
            <a:lvl1pPr algn="r">
              <a:defRPr sz="1200"/>
            </a:lvl1pPr>
          </a:lstStyle>
          <a:p>
            <a:fld id="{FCD69320-1050-40B8-95EF-C8C456820D07}" type="datetimeFigureOut">
              <a:rPr lang="en-US" smtClean="0"/>
              <a:t>12/17/2019</a:t>
            </a:fld>
            <a:endParaRPr lang="en-US"/>
          </a:p>
        </p:txBody>
      </p:sp>
      <p:sp>
        <p:nvSpPr>
          <p:cNvPr id="4" name="Slide Image Placeholder 3"/>
          <p:cNvSpPr>
            <a:spLocks noGrp="1" noRot="1" noChangeAspect="1"/>
          </p:cNvSpPr>
          <p:nvPr>
            <p:ph type="sldImg" idx="2"/>
          </p:nvPr>
        </p:nvSpPr>
        <p:spPr>
          <a:xfrm>
            <a:off x="-6375400" y="1747838"/>
            <a:ext cx="15544800" cy="874553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279696" y="11079535"/>
            <a:ext cx="2235032" cy="1049409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22151101"/>
            <a:ext cx="1211170" cy="116689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1582621" y="22151101"/>
            <a:ext cx="1211170" cy="1166897"/>
          </a:xfrm>
          <a:prstGeom prst="rect">
            <a:avLst/>
          </a:prstGeom>
        </p:spPr>
        <p:txBody>
          <a:bodyPr vert="horz" lIns="91440" tIns="45720" rIns="91440" bIns="45720" rtlCol="0" anchor="b"/>
          <a:lstStyle>
            <a:lvl1pPr algn="r">
              <a:defRPr sz="1200"/>
            </a:lvl1pPr>
          </a:lstStyle>
          <a:p>
            <a:fld id="{4E093B74-D561-4EE2-A724-E485BD1310EF}" type="slidenum">
              <a:rPr lang="en-US" smtClean="0"/>
              <a:t>‹#›</a:t>
            </a:fld>
            <a:endParaRPr lang="en-US"/>
          </a:p>
        </p:txBody>
      </p:sp>
    </p:spTree>
    <p:extLst>
      <p:ext uri="{BB962C8B-B14F-4D97-AF65-F5344CB8AC3E}">
        <p14:creationId xmlns:p14="http://schemas.microsoft.com/office/powerpoint/2010/main" val="38894937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EC524AB3-73A1-4AF9-8EC7-1D90CBB2487D}" type="slidenum">
              <a:rPr lang="en-US"/>
              <a:pPr eaLnBrk="1" hangingPunct="1"/>
              <a:t>1</a:t>
            </a:fld>
            <a:endParaRPr lang="en-US" dirty="0"/>
          </a:p>
        </p:txBody>
      </p:sp>
      <p:sp>
        <p:nvSpPr>
          <p:cNvPr id="10243" name="Rectangle 2"/>
          <p:cNvSpPr>
            <a:spLocks noGrp="1" noRot="1" noChangeAspect="1" noChangeArrowheads="1" noTextEdit="1"/>
          </p:cNvSpPr>
          <p:nvPr>
            <p:ph type="sldImg"/>
          </p:nvPr>
        </p:nvSpPr>
        <p:spPr>
          <a:xfrm>
            <a:off x="-5521325" y="573088"/>
            <a:ext cx="12744450" cy="7169150"/>
          </a:xfrm>
          <a:ln/>
        </p:spPr>
      </p:sp>
      <p:sp>
        <p:nvSpPr>
          <p:cNvPr id="6" name="Notes Placeholder 1"/>
          <p:cNvSpPr>
            <a:spLocks noGrp="1"/>
          </p:cNvSpPr>
          <p:nvPr>
            <p:ph type="body" sz="quarter" idx="3"/>
          </p:nvPr>
        </p:nvSpPr>
        <p:spPr>
          <a:xfrm>
            <a:off x="212619" y="8028878"/>
            <a:ext cx="2302109" cy="13763791"/>
          </a:xfrm>
        </p:spPr>
        <p:txBody>
          <a:bodyPr/>
          <a:lstStyle/>
          <a:p>
            <a:pPr>
              <a:lnSpc>
                <a:spcPct val="150000"/>
              </a:lnSpc>
            </a:pPr>
            <a:r>
              <a:rPr lang="en-US" dirty="0"/>
              <a:t>The instructor notes for this course are divided into four sections, as is applicable:</a:t>
            </a:r>
          </a:p>
          <a:p>
            <a:pPr marL="171450" lvl="0" indent="-171450">
              <a:lnSpc>
                <a:spcPct val="150000"/>
              </a:lnSpc>
              <a:spcBef>
                <a:spcPts val="306"/>
              </a:spcBef>
              <a:spcAft>
                <a:spcPts val="306"/>
              </a:spcAft>
              <a:buFont typeface="Arial,Sans-Serif"/>
              <a:buChar char="•"/>
            </a:pPr>
            <a:r>
              <a:rPr lang="en-US" b="1" dirty="0"/>
              <a:t>References</a:t>
            </a:r>
            <a:r>
              <a:rPr lang="en-US" dirty="0"/>
              <a:t>: Provides resource information about the source of the course content</a:t>
            </a:r>
          </a:p>
          <a:p>
            <a:pPr marL="171450" lvl="0" indent="-171450">
              <a:lnSpc>
                <a:spcPct val="150000"/>
              </a:lnSpc>
              <a:buFont typeface="Arial,Sans-Serif"/>
              <a:buChar char="•"/>
            </a:pPr>
            <a:r>
              <a:rPr lang="en-US" b="1" u="none" dirty="0"/>
              <a:t>Purpose:</a:t>
            </a:r>
            <a:r>
              <a:rPr lang="en-US" u="none" dirty="0"/>
              <a:t> </a:t>
            </a:r>
            <a:r>
              <a:rPr lang="en-US" dirty="0"/>
              <a:t>To explain the approach and intention of each slide</a:t>
            </a:r>
          </a:p>
          <a:p>
            <a:pPr marL="171450" lvl="0" indent="-171450">
              <a:lnSpc>
                <a:spcPct val="150000"/>
              </a:lnSpc>
              <a:buFont typeface="Arial,Sans-Serif"/>
              <a:buChar char="•"/>
            </a:pPr>
            <a:r>
              <a:rPr lang="en-US" b="1" dirty="0"/>
              <a:t>Delivery:</a:t>
            </a:r>
            <a:r>
              <a:rPr lang="en-US" dirty="0"/>
              <a:t> To provide information and content to discuss with the group</a:t>
            </a:r>
          </a:p>
          <a:p>
            <a:pPr marL="457200" lvl="1" indent="0">
              <a:lnSpc>
                <a:spcPct val="150000"/>
              </a:lnSpc>
              <a:buFont typeface="Arial,Sans-Serif"/>
              <a:buNone/>
            </a:pPr>
            <a:r>
              <a:rPr lang="en-US" dirty="0"/>
              <a:t>(Note: Some slides will not have specific delivery information.  In this case, just present the contents of the slide.)</a:t>
            </a:r>
          </a:p>
          <a:p>
            <a:pPr marL="171450" lvl="0" indent="-171450">
              <a:lnSpc>
                <a:spcPct val="150000"/>
              </a:lnSpc>
              <a:buFont typeface="Arial,Sans-Serif"/>
              <a:buChar char="•"/>
            </a:pPr>
            <a:r>
              <a:rPr lang="en-US" b="1" dirty="0"/>
              <a:t>Checks:</a:t>
            </a:r>
            <a:r>
              <a:rPr lang="en-US" dirty="0"/>
              <a:t> This section references the slide and uses as a type of asterisk.  Its purpose is to remind the instructor to make the practical application of the course content to another program (e.g., Safety, Error Prevention, Rules That Will Keep You Alive, SCE Values &amp; Goals, etc.) </a:t>
            </a:r>
          </a:p>
          <a:p>
            <a:pPr>
              <a:lnSpc>
                <a:spcPct val="150000"/>
              </a:lnSpc>
            </a:pPr>
            <a:r>
              <a:rPr lang="en-US" dirty="0"/>
              <a:t>------------------------------------------------</a:t>
            </a:r>
          </a:p>
          <a:p>
            <a:pPr>
              <a:lnSpc>
                <a:spcPct val="150000"/>
              </a:lnSpc>
            </a:pPr>
            <a:r>
              <a:rPr lang="en-US" dirty="0"/>
              <a:t>For this slide:</a:t>
            </a:r>
          </a:p>
          <a:p>
            <a:r>
              <a:rPr lang="en-US" b="1" dirty="0" smtClean="0"/>
              <a:t>Purpose</a:t>
            </a:r>
            <a:r>
              <a:rPr lang="en-US" b="1" dirty="0"/>
              <a:t>: </a:t>
            </a:r>
            <a:r>
              <a:rPr lang="en-US" dirty="0"/>
              <a:t>Quality assurance</a:t>
            </a:r>
          </a:p>
          <a:p>
            <a:r>
              <a:rPr lang="en-US" b="1" dirty="0"/>
              <a:t>Delivery:</a:t>
            </a:r>
            <a:endParaRPr lang="en-US" dirty="0"/>
          </a:p>
          <a:p>
            <a:pPr marL="171450" indent="-171450">
              <a:buFont typeface="Arial,Sans-Serif"/>
              <a:buChar char="•"/>
            </a:pPr>
            <a:r>
              <a:rPr lang="en-US" dirty="0"/>
              <a:t>Module 11 duration:</a:t>
            </a:r>
            <a:r>
              <a:rPr lang="en-US" b="1" dirty="0"/>
              <a:t> </a:t>
            </a:r>
            <a:r>
              <a:rPr lang="en-US" dirty="0"/>
              <a:t>30 minutes</a:t>
            </a:r>
            <a:endParaRPr lang="en-US" dirty="0">
              <a:cs typeface="Calibri"/>
            </a:endParaRPr>
          </a:p>
          <a:p>
            <a:pPr marL="171450" indent="-171450">
              <a:buFont typeface="Arial,Sans-Serif"/>
              <a:buChar char="•"/>
            </a:pPr>
            <a:r>
              <a:rPr lang="en-US" dirty="0"/>
              <a:t>Instructor-led training</a:t>
            </a:r>
          </a:p>
        </p:txBody>
      </p:sp>
      <p:sp>
        <p:nvSpPr>
          <p:cNvPr id="7" name="TextBox 6"/>
          <p:cNvSpPr txBox="1"/>
          <p:nvPr/>
        </p:nvSpPr>
        <p:spPr>
          <a:xfrm>
            <a:off x="1609831" y="1720475"/>
            <a:ext cx="1093470" cy="830997"/>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27276433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632450" y="573088"/>
            <a:ext cx="12996863" cy="7312025"/>
          </a:xfrm>
        </p:spPr>
      </p:sp>
      <p:sp>
        <p:nvSpPr>
          <p:cNvPr id="4" name="Slide Number Placeholder 3"/>
          <p:cNvSpPr>
            <a:spLocks noGrp="1"/>
          </p:cNvSpPr>
          <p:nvPr>
            <p:ph type="sldNum" sz="quarter" idx="10"/>
          </p:nvPr>
        </p:nvSpPr>
        <p:spPr/>
        <p:txBody>
          <a:bodyPr/>
          <a:lstStyle/>
          <a:p>
            <a:fld id="{4E093B74-D561-4EE2-A724-E485BD1310EF}" type="slidenum">
              <a:rPr lang="en-US" smtClean="0"/>
              <a:t>11</a:t>
            </a:fld>
            <a:endParaRPr lang="en-US"/>
          </a:p>
        </p:txBody>
      </p:sp>
      <p:sp>
        <p:nvSpPr>
          <p:cNvPr id="5" name="Notes Placeholder 1"/>
          <p:cNvSpPr>
            <a:spLocks noGrp="1"/>
          </p:cNvSpPr>
          <p:nvPr>
            <p:ph type="body" sz="quarter" idx="3"/>
          </p:nvPr>
        </p:nvSpPr>
        <p:spPr>
          <a:xfrm>
            <a:off x="303742" y="8118838"/>
            <a:ext cx="2110266" cy="13763791"/>
          </a:xfrm>
        </p:spPr>
        <p:txBody>
          <a:bodyPr/>
          <a:lstStyle/>
          <a:p>
            <a:r>
              <a:rPr lang="en-US" b="1" u="none" dirty="0" smtClean="0"/>
              <a:t>Purpose:</a:t>
            </a:r>
            <a:r>
              <a:rPr lang="en-US" b="0" u="none" dirty="0" smtClean="0"/>
              <a:t> Describe</a:t>
            </a:r>
            <a:r>
              <a:rPr lang="en-US" b="0" u="none" baseline="0" dirty="0" smtClean="0"/>
              <a:t> QC Assessments</a:t>
            </a:r>
            <a:endParaRPr lang="en-US" b="1" u="none" dirty="0" smtClean="0"/>
          </a:p>
          <a:p>
            <a:r>
              <a:rPr lang="en-US" b="1" u="none" dirty="0" smtClean="0"/>
              <a:t>Delivery:</a:t>
            </a:r>
          </a:p>
          <a:p>
            <a:pPr marL="171450" indent="-171450">
              <a:buFont typeface="Arial" panose="020B0604020202020204" pitchFamily="34" charset="0"/>
              <a:buChar char="•"/>
            </a:pPr>
            <a:r>
              <a:rPr lang="en-US" dirty="0" smtClean="0"/>
              <a:t>Purpose</a:t>
            </a:r>
            <a:r>
              <a:rPr lang="en-US" dirty="0"/>
              <a:t>: QC Assessments are performed with the ESI and the supervisor</a:t>
            </a:r>
            <a:r>
              <a:rPr lang="en-US" baseline="0" dirty="0"/>
              <a:t> to review the ESI’s performance and remediate it if </a:t>
            </a:r>
            <a:r>
              <a:rPr lang="en-US" baseline="0" dirty="0" smtClean="0"/>
              <a:t>necessary</a:t>
            </a:r>
            <a:endParaRPr lang="en-US" baseline="0" dirty="0"/>
          </a:p>
          <a:p>
            <a:pPr marL="171450" indent="-171450">
              <a:buFont typeface="Arial" panose="020B0604020202020204" pitchFamily="34" charset="0"/>
              <a:buChar char="•"/>
            </a:pPr>
            <a:r>
              <a:rPr lang="en-US" dirty="0"/>
              <a:t>Quality Control (QC) Assessments:</a:t>
            </a:r>
          </a:p>
          <a:p>
            <a:pPr marL="628650" lvl="1" indent="-171450">
              <a:buFont typeface="Arial" panose="020B0604020202020204" pitchFamily="34" charset="0"/>
              <a:buChar char="•"/>
            </a:pPr>
            <a:r>
              <a:rPr lang="en-US" dirty="0"/>
              <a:t>Performed with the ESI and the supervisor</a:t>
            </a:r>
          </a:p>
          <a:p>
            <a:pPr marL="628650" lvl="1" indent="-171450">
              <a:buFont typeface="Arial" panose="020B0604020202020204" pitchFamily="34" charset="0"/>
              <a:buChar char="•"/>
            </a:pPr>
            <a:r>
              <a:rPr lang="en-US" dirty="0"/>
              <a:t>The supervisor selects a minimum of 20 poles that have been recently inspected by the </a:t>
            </a:r>
            <a:r>
              <a:rPr lang="en-US" dirty="0" smtClean="0"/>
              <a:t>ESI</a:t>
            </a:r>
            <a:endParaRPr lang="en-US" dirty="0"/>
          </a:p>
          <a:p>
            <a:pPr marL="1085850" lvl="2" indent="-171450">
              <a:buFont typeface="Arial" panose="020B0604020202020204" pitchFamily="34" charset="0"/>
              <a:buChar char="•"/>
            </a:pPr>
            <a:r>
              <a:rPr lang="en-US" dirty="0"/>
              <a:t>ESI and the supervisor inspect the poles together</a:t>
            </a:r>
          </a:p>
          <a:p>
            <a:pPr marL="1085850" lvl="2" indent="-171450">
              <a:buFont typeface="Arial" panose="020B0604020202020204" pitchFamily="34" charset="0"/>
              <a:buChar char="•"/>
            </a:pPr>
            <a:r>
              <a:rPr lang="en-US" dirty="0"/>
              <a:t>Supervisor discusses any differences in the inspection </a:t>
            </a:r>
          </a:p>
          <a:p>
            <a:pPr marL="628650" lvl="1" indent="-171450">
              <a:buFont typeface="Arial" panose="020B0604020202020204" pitchFamily="34" charset="0"/>
              <a:buChar char="•"/>
            </a:pPr>
            <a:r>
              <a:rPr lang="en-US" dirty="0"/>
              <a:t>Necessary training is documented in the QC </a:t>
            </a:r>
            <a:r>
              <a:rPr lang="en-US" dirty="0" smtClean="0"/>
              <a:t>Report</a:t>
            </a:r>
            <a:endParaRPr lang="en-US" dirty="0"/>
          </a:p>
          <a:p>
            <a:pPr marL="628650" lvl="1" indent="-171450">
              <a:buFont typeface="Arial" panose="020B0604020202020204" pitchFamily="34" charset="0"/>
              <a:buChar char="•"/>
            </a:pPr>
            <a:r>
              <a:rPr lang="en-US" dirty="0"/>
              <a:t>Calibration Training activities are also </a:t>
            </a:r>
            <a:r>
              <a:rPr lang="en-US" dirty="0" smtClean="0"/>
              <a:t>performed</a:t>
            </a:r>
            <a:endParaRPr lang="en-US" dirty="0"/>
          </a:p>
        </p:txBody>
      </p:sp>
      <p:sp>
        <p:nvSpPr>
          <p:cNvPr id="6" name="TextBox 5"/>
          <p:cNvSpPr txBox="1"/>
          <p:nvPr/>
        </p:nvSpPr>
        <p:spPr>
          <a:xfrm>
            <a:off x="1600233" y="1810435"/>
            <a:ext cx="1002348" cy="1200329"/>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29880893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595938" y="573088"/>
            <a:ext cx="12912726" cy="7264400"/>
          </a:xfrm>
        </p:spPr>
      </p:sp>
      <p:sp>
        <p:nvSpPr>
          <p:cNvPr id="4" name="Slide Number Placeholder 3"/>
          <p:cNvSpPr>
            <a:spLocks noGrp="1"/>
          </p:cNvSpPr>
          <p:nvPr>
            <p:ph type="sldNum" sz="quarter" idx="10"/>
          </p:nvPr>
        </p:nvSpPr>
        <p:spPr/>
        <p:txBody>
          <a:bodyPr/>
          <a:lstStyle/>
          <a:p>
            <a:fld id="{4E093B74-D561-4EE2-A724-E485BD1310EF}" type="slidenum">
              <a:rPr lang="en-US" smtClean="0"/>
              <a:t>12</a:t>
            </a:fld>
            <a:endParaRPr lang="en-US"/>
          </a:p>
        </p:txBody>
      </p:sp>
      <p:sp>
        <p:nvSpPr>
          <p:cNvPr id="5" name="Notes Placeholder 1"/>
          <p:cNvSpPr>
            <a:spLocks noGrp="1"/>
          </p:cNvSpPr>
          <p:nvPr>
            <p:ph type="body" sz="quarter" idx="3"/>
          </p:nvPr>
        </p:nvSpPr>
        <p:spPr>
          <a:xfrm>
            <a:off x="212619" y="8028878"/>
            <a:ext cx="2302109" cy="13763791"/>
          </a:xfrm>
        </p:spPr>
        <p:txBody>
          <a:bodyPr/>
          <a:lstStyle/>
          <a:p>
            <a:r>
              <a:rPr lang="en-US" b="1" u="none" dirty="0" smtClean="0"/>
              <a:t>Purpose:</a:t>
            </a:r>
            <a:r>
              <a:rPr lang="en-US" b="0" u="none" dirty="0" smtClean="0"/>
              <a:t> Explain the </a:t>
            </a:r>
            <a:r>
              <a:rPr lang="en-US" b="0" u="none" baseline="0" dirty="0" smtClean="0"/>
              <a:t>Technical Review Board</a:t>
            </a:r>
            <a:endParaRPr lang="en-US" b="1" u="none" dirty="0" smtClean="0"/>
          </a:p>
          <a:p>
            <a:r>
              <a:rPr lang="en-US" b="1" u="none" dirty="0" smtClean="0"/>
              <a:t>Delivery:</a:t>
            </a:r>
          </a:p>
          <a:p>
            <a:pPr marL="171450" indent="-171450">
              <a:buFont typeface="Arial" panose="020B0604020202020204" pitchFamily="34" charset="0"/>
              <a:buChar char="•"/>
            </a:pPr>
            <a:r>
              <a:rPr lang="en-US" dirty="0" smtClean="0"/>
              <a:t>The </a:t>
            </a:r>
            <a:r>
              <a:rPr lang="en-US" dirty="0"/>
              <a:t>Technical Review Board meets monthly with the ODI Manager, ODI Supervisors, and the Quality Control Inspectors to set, interpret, and clarify SCE </a:t>
            </a:r>
            <a:r>
              <a:rPr lang="en-US" dirty="0" smtClean="0"/>
              <a:t>Standards</a:t>
            </a:r>
            <a:endParaRPr lang="en-US" dirty="0"/>
          </a:p>
          <a:p>
            <a:pPr marL="171450" indent="-171450">
              <a:buFont typeface="Arial" panose="020B0604020202020204" pitchFamily="34" charset="0"/>
              <a:buChar char="•"/>
            </a:pPr>
            <a:r>
              <a:rPr lang="en-US" dirty="0"/>
              <a:t>Purpose: The objective is to find the issues that ODI needs to repair to ensure safety, reliability, and value to Edison and its </a:t>
            </a:r>
            <a:r>
              <a:rPr lang="en-US" dirty="0" smtClean="0"/>
              <a:t>customers</a:t>
            </a:r>
            <a:endParaRPr lang="en-US" dirty="0"/>
          </a:p>
        </p:txBody>
      </p:sp>
      <p:sp>
        <p:nvSpPr>
          <p:cNvPr id="6" name="TextBox 5"/>
          <p:cNvSpPr txBox="1"/>
          <p:nvPr/>
        </p:nvSpPr>
        <p:spPr>
          <a:xfrm>
            <a:off x="1609831" y="1720475"/>
            <a:ext cx="1093470" cy="830997"/>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31160087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476875" y="382588"/>
            <a:ext cx="12573000" cy="7072312"/>
          </a:xfrm>
        </p:spPr>
      </p:sp>
      <p:sp>
        <p:nvSpPr>
          <p:cNvPr id="4" name="Slide Number Placeholder 3"/>
          <p:cNvSpPr>
            <a:spLocks noGrp="1"/>
          </p:cNvSpPr>
          <p:nvPr>
            <p:ph type="sldNum" sz="quarter" idx="10"/>
          </p:nvPr>
        </p:nvSpPr>
        <p:spPr/>
        <p:txBody>
          <a:bodyPr/>
          <a:lstStyle/>
          <a:p>
            <a:fld id="{4E093B74-D561-4EE2-A724-E485BD1310EF}" type="slidenum">
              <a:rPr lang="en-US" smtClean="0"/>
              <a:t>13</a:t>
            </a:fld>
            <a:endParaRPr lang="en-US"/>
          </a:p>
        </p:txBody>
      </p:sp>
      <p:sp>
        <p:nvSpPr>
          <p:cNvPr id="5" name="Notes Placeholder 1"/>
          <p:cNvSpPr>
            <a:spLocks noGrp="1"/>
          </p:cNvSpPr>
          <p:nvPr>
            <p:ph type="body" sz="quarter" idx="3"/>
          </p:nvPr>
        </p:nvSpPr>
        <p:spPr>
          <a:xfrm>
            <a:off x="212619" y="8028878"/>
            <a:ext cx="2302109" cy="13763791"/>
          </a:xfrm>
        </p:spPr>
        <p:txBody>
          <a:bodyPr/>
          <a:lstStyle/>
          <a:p>
            <a:r>
              <a:rPr lang="en-US" b="1" u="none" dirty="0" smtClean="0"/>
              <a:t>Purpose:</a:t>
            </a:r>
            <a:r>
              <a:rPr lang="en-US" b="0" u="none" dirty="0" smtClean="0"/>
              <a:t> Explain the </a:t>
            </a:r>
            <a:r>
              <a:rPr lang="en-US" b="0" u="none" baseline="0" dirty="0" smtClean="0"/>
              <a:t>Technical Review Board </a:t>
            </a:r>
            <a:endParaRPr lang="en-US" b="1" u="none" dirty="0" smtClean="0"/>
          </a:p>
          <a:p>
            <a:r>
              <a:rPr lang="en-US" b="1" u="none" dirty="0" smtClean="0"/>
              <a:t>Delivery:</a:t>
            </a:r>
            <a:r>
              <a:rPr lang="en-US" b="0" u="none" dirty="0" smtClean="0"/>
              <a:t> Review with students</a:t>
            </a:r>
            <a:endParaRPr lang="en-US" b="1" u="none" dirty="0" smtClean="0"/>
          </a:p>
          <a:p>
            <a:endParaRPr lang="en-US" b="0" u="none" dirty="0"/>
          </a:p>
          <a:p>
            <a:endParaRPr lang="en-US" b="1" u="none" dirty="0"/>
          </a:p>
        </p:txBody>
      </p:sp>
      <p:sp>
        <p:nvSpPr>
          <p:cNvPr id="6" name="TextBox 5"/>
          <p:cNvSpPr txBox="1"/>
          <p:nvPr/>
        </p:nvSpPr>
        <p:spPr>
          <a:xfrm>
            <a:off x="1609831" y="1720475"/>
            <a:ext cx="1093470" cy="830997"/>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33508542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solidFill>
                  <a:schemeClr val="tx1"/>
                </a:solidFill>
              </a:rPr>
              <a:t>Purpose</a:t>
            </a:r>
            <a:r>
              <a:rPr lang="en-US" b="1" dirty="0" smtClean="0"/>
              <a:t>: </a:t>
            </a:r>
            <a:r>
              <a:rPr lang="en-US" b="0" dirty="0" smtClean="0"/>
              <a:t>Module</a:t>
            </a:r>
            <a:r>
              <a:rPr lang="en-US" b="0" baseline="0" dirty="0" smtClean="0"/>
              <a:t> wrap up</a:t>
            </a:r>
            <a:endParaRPr lang="en-US" dirty="0" smtClean="0"/>
          </a:p>
          <a:p>
            <a:r>
              <a:rPr lang="en-US" b="1" dirty="0" smtClean="0"/>
              <a:t>Delivery:</a:t>
            </a:r>
            <a:r>
              <a:rPr lang="en-US" b="1" baseline="0" dirty="0" smtClean="0"/>
              <a:t> </a:t>
            </a:r>
          </a:p>
          <a:p>
            <a:pPr marL="171450" indent="-171450">
              <a:buFont typeface="Arial" panose="020B0604020202020204" pitchFamily="34" charset="0"/>
              <a:buChar char="•"/>
            </a:pPr>
            <a:r>
              <a:rPr lang="en-US" b="0" baseline="0" dirty="0" smtClean="0"/>
              <a:t>Discuss what was covered during the module</a:t>
            </a:r>
          </a:p>
          <a:p>
            <a:pPr marL="171450" indent="-171450">
              <a:buFont typeface="Arial" panose="020B0604020202020204" pitchFamily="34" charset="0"/>
              <a:buChar char="•"/>
            </a:pPr>
            <a:r>
              <a:rPr lang="en-US" b="0" baseline="0" dirty="0" smtClean="0"/>
              <a:t>Emphasize critical points and mistakes/issues commonly made in the field</a:t>
            </a:r>
          </a:p>
          <a:p>
            <a:pPr marL="171450" indent="-171450">
              <a:buFont typeface="Arial" panose="020B0604020202020204" pitchFamily="34" charset="0"/>
              <a:buChar char="•"/>
            </a:pPr>
            <a:r>
              <a:rPr lang="en-US" b="0" baseline="0" dirty="0" smtClean="0"/>
              <a:t>Ask for follow up questions</a:t>
            </a:r>
          </a:p>
        </p:txBody>
      </p:sp>
      <p:sp>
        <p:nvSpPr>
          <p:cNvPr id="4" name="Slide Number Placeholder 3"/>
          <p:cNvSpPr>
            <a:spLocks noGrp="1"/>
          </p:cNvSpPr>
          <p:nvPr>
            <p:ph type="sldNum" sz="quarter" idx="10"/>
          </p:nvPr>
        </p:nvSpPr>
        <p:spPr/>
        <p:txBody>
          <a:bodyPr/>
          <a:lstStyle/>
          <a:p>
            <a:fld id="{4E093B74-D561-4EE2-A724-E485BD1310EF}" type="slidenum">
              <a:rPr lang="en-US" smtClean="0"/>
              <a:t>14</a:t>
            </a:fld>
            <a:endParaRPr lang="en-US" dirty="0"/>
          </a:p>
        </p:txBody>
      </p:sp>
    </p:spTree>
    <p:extLst>
      <p:ext uri="{BB962C8B-B14F-4D97-AF65-F5344CB8AC3E}">
        <p14:creationId xmlns:p14="http://schemas.microsoft.com/office/powerpoint/2010/main" val="15614062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776913" y="573088"/>
            <a:ext cx="13254038" cy="7456487"/>
          </a:xfrm>
        </p:spPr>
      </p:sp>
      <p:sp>
        <p:nvSpPr>
          <p:cNvPr id="3" name="Notes Placeholder 2"/>
          <p:cNvSpPr>
            <a:spLocks noGrp="1"/>
          </p:cNvSpPr>
          <p:nvPr>
            <p:ph type="body" idx="1"/>
          </p:nvPr>
        </p:nvSpPr>
        <p:spPr>
          <a:xfrm>
            <a:off x="205473" y="9175862"/>
            <a:ext cx="2235032" cy="10494095"/>
          </a:xfrm>
        </p:spPr>
        <p:txBody>
          <a:bodyPr/>
          <a:lstStyle/>
          <a:p>
            <a:r>
              <a:rPr lang="en-US" b="1" dirty="0" smtClean="0"/>
              <a:t>Purpose:</a:t>
            </a:r>
            <a:r>
              <a:rPr lang="en-US" dirty="0" smtClean="0"/>
              <a:t> Knowledge check</a:t>
            </a:r>
          </a:p>
          <a:p>
            <a:r>
              <a:rPr lang="en-US" b="1" dirty="0" smtClean="0"/>
              <a:t>Delivery:</a:t>
            </a:r>
            <a:r>
              <a:rPr lang="en-US" dirty="0" smtClean="0"/>
              <a:t> Facilitate a discussion regarding what the answers to these questions are and why</a:t>
            </a:r>
          </a:p>
          <a:p>
            <a:pPr marL="0" indent="0">
              <a:buFont typeface="+mj-lt"/>
              <a:buNone/>
            </a:pPr>
            <a:r>
              <a:rPr lang="en-US" b="1" kern="0" baseline="0" dirty="0" smtClean="0"/>
              <a:t>Answers</a:t>
            </a:r>
            <a:r>
              <a:rPr lang="en-US" b="1" kern="0" baseline="0" dirty="0" smtClean="0"/>
              <a:t>:</a:t>
            </a:r>
            <a:endParaRPr lang="en-US" kern="0" dirty="0"/>
          </a:p>
          <a:p>
            <a:pPr marL="228600" indent="-228600">
              <a:buFont typeface="+mj-lt"/>
              <a:buAutoNum type="arabicPeriod"/>
            </a:pPr>
            <a:r>
              <a:rPr lang="en-US" dirty="0" smtClean="0"/>
              <a:t>Oversight </a:t>
            </a:r>
            <a:r>
              <a:rPr lang="en-US" dirty="0"/>
              <a:t>and QA</a:t>
            </a:r>
          </a:p>
          <a:p>
            <a:pPr marL="228600" lvl="0" indent="0">
              <a:buFont typeface="Arial" panose="020B0604020202020204" pitchFamily="34" charset="0"/>
              <a:buNone/>
            </a:pPr>
            <a:r>
              <a:rPr lang="en-US" dirty="0" smtClean="0"/>
              <a:t>Peer </a:t>
            </a:r>
            <a:r>
              <a:rPr lang="en-US" dirty="0"/>
              <a:t>Inspection</a:t>
            </a:r>
          </a:p>
          <a:p>
            <a:pPr marL="228600" lvl="0" indent="0">
              <a:buFont typeface="Arial" panose="020B0604020202020204" pitchFamily="34" charset="0"/>
              <a:buNone/>
            </a:pPr>
            <a:r>
              <a:rPr lang="en-US" dirty="0" smtClean="0"/>
              <a:t>Calibration </a:t>
            </a:r>
            <a:r>
              <a:rPr lang="en-US" dirty="0"/>
              <a:t>Inspection</a:t>
            </a:r>
          </a:p>
          <a:p>
            <a:pPr marL="228600" lvl="0" indent="0">
              <a:buFont typeface="Arial" panose="020B0604020202020204" pitchFamily="34" charset="0"/>
              <a:buNone/>
            </a:pPr>
            <a:r>
              <a:rPr lang="en-US" dirty="0" smtClean="0"/>
              <a:t>Technical </a:t>
            </a:r>
            <a:r>
              <a:rPr lang="en-US" dirty="0"/>
              <a:t>Review Board</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startAt="2"/>
              <a:tabLst/>
              <a:defRPr/>
            </a:pPr>
            <a:r>
              <a:rPr lang="en-US" dirty="0" smtClean="0"/>
              <a:t>To </a:t>
            </a:r>
            <a:r>
              <a:rPr lang="en-US" dirty="0"/>
              <a:t>achieve and maintain inspection results with a high degree of repeatability and accuracy</a:t>
            </a:r>
          </a:p>
          <a:p>
            <a:pPr marL="228600" lvl="0" indent="-228600">
              <a:buFont typeface="+mj-lt"/>
              <a:buAutoNum type="arabicPeriod" startAt="2"/>
            </a:pPr>
            <a:r>
              <a:rPr lang="en-US" kern="0" dirty="0" smtClean="0"/>
              <a:t>Priority </a:t>
            </a:r>
            <a:r>
              <a:rPr lang="en-US" kern="0" dirty="0"/>
              <a:t>1</a:t>
            </a:r>
          </a:p>
          <a:p>
            <a:pPr marL="228600" lvl="0" indent="0">
              <a:buFont typeface="Arial" panose="020B0604020202020204" pitchFamily="34" charset="0"/>
              <a:buNone/>
            </a:pPr>
            <a:r>
              <a:rPr lang="en-US" kern="0" dirty="0"/>
              <a:t>Priority 2</a:t>
            </a:r>
          </a:p>
        </p:txBody>
      </p:sp>
      <p:sp>
        <p:nvSpPr>
          <p:cNvPr id="4" name="Slide Number Placeholder 3"/>
          <p:cNvSpPr>
            <a:spLocks noGrp="1"/>
          </p:cNvSpPr>
          <p:nvPr>
            <p:ph type="sldNum" sz="quarter" idx="10"/>
          </p:nvPr>
        </p:nvSpPr>
        <p:spPr/>
        <p:txBody>
          <a:bodyPr/>
          <a:lstStyle/>
          <a:p>
            <a:fld id="{4E093B74-D561-4EE2-A724-E485BD1310EF}" type="slidenum">
              <a:rPr lang="en-US" smtClean="0"/>
              <a:t>15</a:t>
            </a:fld>
            <a:endParaRPr lang="en-US"/>
          </a:p>
        </p:txBody>
      </p:sp>
      <p:sp>
        <p:nvSpPr>
          <p:cNvPr id="5" name="Notes Placeholder 1"/>
          <p:cNvSpPr txBox="1">
            <a:spLocks/>
          </p:cNvSpPr>
          <p:nvPr/>
        </p:nvSpPr>
        <p:spPr>
          <a:xfrm>
            <a:off x="212619" y="8028878"/>
            <a:ext cx="2302109" cy="13763791"/>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r>
              <a:rPr lang="en-US" b="1" u="sng" dirty="0"/>
              <a:t>Instructor Notes</a:t>
            </a:r>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p:txBody>
      </p:sp>
      <p:sp>
        <p:nvSpPr>
          <p:cNvPr id="6" name="TextBox 5"/>
          <p:cNvSpPr txBox="1"/>
          <p:nvPr/>
        </p:nvSpPr>
        <p:spPr>
          <a:xfrm>
            <a:off x="1609831" y="1720475"/>
            <a:ext cx="1093470" cy="830997"/>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37606938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solidFill>
                  <a:schemeClr val="tx1"/>
                </a:solidFill>
              </a:rPr>
              <a:t>Purpose</a:t>
            </a:r>
            <a:r>
              <a:rPr lang="en-US" b="1" dirty="0" smtClean="0"/>
              <a:t>: </a:t>
            </a:r>
            <a:r>
              <a:rPr lang="en-US" dirty="0" smtClean="0"/>
              <a:t>Introductions</a:t>
            </a:r>
            <a:endParaRPr lang="en-US" b="1" dirty="0" smtClean="0"/>
          </a:p>
          <a:p>
            <a:r>
              <a:rPr lang="en-US" b="1" dirty="0" smtClean="0"/>
              <a:t>Delivery:</a:t>
            </a:r>
            <a:endParaRPr lang="en-US" b="1" dirty="0" smtClean="0">
              <a:cs typeface="Calibri"/>
            </a:endParaRPr>
          </a:p>
          <a:p>
            <a:pPr marL="171450" indent="-171450">
              <a:buFont typeface="Arial" panose="020B0604020202020204" pitchFamily="34" charset="0"/>
              <a:buChar char="•"/>
            </a:pPr>
            <a:r>
              <a:rPr lang="en-US" dirty="0" smtClean="0"/>
              <a:t>Introduce yourself and ask the students to introduce themselves and their work location</a:t>
            </a:r>
            <a:endParaRPr lang="en-US" dirty="0" smtClean="0">
              <a:cs typeface="Calibri"/>
            </a:endParaRPr>
          </a:p>
          <a:p>
            <a:pPr marL="171450" indent="-171450">
              <a:buFont typeface="Arial" panose="020B0604020202020204" pitchFamily="34" charset="0"/>
              <a:buChar char="•"/>
            </a:pPr>
            <a:r>
              <a:rPr lang="en-US" dirty="0" smtClean="0"/>
              <a:t>NOTE: Slides 2-4 appear in all of the modules of this course in the event that multiple instructors teach and/or over multiple days.  Feel free to skip these slides as necessary.</a:t>
            </a:r>
            <a:endParaRPr lang="en-US" dirty="0" smtClean="0">
              <a:cs typeface="Calibri"/>
            </a:endParaRPr>
          </a:p>
        </p:txBody>
      </p:sp>
      <p:sp>
        <p:nvSpPr>
          <p:cNvPr id="4" name="Slide Number Placeholder 3"/>
          <p:cNvSpPr>
            <a:spLocks noGrp="1"/>
          </p:cNvSpPr>
          <p:nvPr>
            <p:ph type="sldNum" sz="quarter" idx="10"/>
          </p:nvPr>
        </p:nvSpPr>
        <p:spPr/>
        <p:txBody>
          <a:bodyPr/>
          <a:lstStyle/>
          <a:p>
            <a:fld id="{920C8EF3-0A66-43AA-9F5A-CD3BB4A2275F}" type="slidenum">
              <a:rPr lang="en-US" smtClean="0"/>
              <a:t>2</a:t>
            </a:fld>
            <a:endParaRPr lang="en-US"/>
          </a:p>
        </p:txBody>
      </p:sp>
    </p:spTree>
    <p:extLst>
      <p:ext uri="{BB962C8B-B14F-4D97-AF65-F5344CB8AC3E}">
        <p14:creationId xmlns:p14="http://schemas.microsoft.com/office/powerpoint/2010/main" val="39767834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1" dirty="0" smtClean="0">
                <a:solidFill>
                  <a:schemeClr val="tx1"/>
                </a:solidFill>
              </a:rPr>
              <a:t>Purpose</a:t>
            </a:r>
            <a:r>
              <a:rPr lang="en-US" b="1" dirty="0" smtClean="0"/>
              <a:t>: </a:t>
            </a:r>
            <a:r>
              <a:rPr lang="en-US" dirty="0" smtClean="0"/>
              <a:t>Safety first</a:t>
            </a:r>
          </a:p>
          <a:p>
            <a:r>
              <a:rPr lang="en-US" b="1" dirty="0" smtClean="0"/>
              <a:t>Delivery: </a:t>
            </a:r>
            <a:endParaRPr lang="en-US" b="1" dirty="0" smtClean="0">
              <a:cs typeface="Calibri"/>
            </a:endParaRPr>
          </a:p>
          <a:p>
            <a:pPr marL="171450" indent="-171450">
              <a:buFont typeface="Arial" panose="020B0604020202020204" pitchFamily="34" charset="0"/>
              <a:buChar char="•"/>
            </a:pPr>
            <a:r>
              <a:rPr lang="en-US" dirty="0" smtClean="0"/>
              <a:t>Review safety procedures</a:t>
            </a:r>
            <a:endParaRPr lang="en-US" b="1" dirty="0" smtClean="0">
              <a:cs typeface="Calibri"/>
            </a:endParaRPr>
          </a:p>
          <a:p>
            <a:pPr marL="171450" indent="-171450">
              <a:buFont typeface="Arial" panose="020B0604020202020204" pitchFamily="34" charset="0"/>
              <a:buChar char="•"/>
            </a:pPr>
            <a:r>
              <a:rPr lang="en-US" dirty="0" smtClean="0"/>
              <a:t>Understand what to</a:t>
            </a:r>
            <a:r>
              <a:rPr lang="en-US" baseline="0" dirty="0" smtClean="0"/>
              <a:t> do in an emergency</a:t>
            </a:r>
            <a:endParaRPr lang="en-US" dirty="0">
              <a:cs typeface="Calibri"/>
            </a:endParaRPr>
          </a:p>
        </p:txBody>
      </p:sp>
      <p:sp>
        <p:nvSpPr>
          <p:cNvPr id="4" name="Slide Number Placeholder 3"/>
          <p:cNvSpPr>
            <a:spLocks noGrp="1"/>
          </p:cNvSpPr>
          <p:nvPr>
            <p:ph type="sldNum" sz="quarter" idx="10"/>
          </p:nvPr>
        </p:nvSpPr>
        <p:spPr/>
        <p:txBody>
          <a:bodyPr/>
          <a:lstStyle/>
          <a:p>
            <a:fld id="{920C8EF3-0A66-43AA-9F5A-CD3BB4A2275F}" type="slidenum">
              <a:rPr lang="en-US" smtClean="0"/>
              <a:t>3</a:t>
            </a:fld>
            <a:endParaRPr lang="en-US"/>
          </a:p>
        </p:txBody>
      </p:sp>
    </p:spTree>
    <p:extLst>
      <p:ext uri="{BB962C8B-B14F-4D97-AF65-F5344CB8AC3E}">
        <p14:creationId xmlns:p14="http://schemas.microsoft.com/office/powerpoint/2010/main" val="172158559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Purpose: </a:t>
            </a:r>
            <a:r>
              <a:rPr lang="en-US" dirty="0" smtClean="0"/>
              <a:t>Review class rules</a:t>
            </a:r>
          </a:p>
          <a:p>
            <a:r>
              <a:rPr lang="en-US" b="1" dirty="0" smtClean="0"/>
              <a:t>Delivery: </a:t>
            </a:r>
            <a:r>
              <a:rPr lang="en-US" dirty="0" smtClean="0"/>
              <a:t>Review the</a:t>
            </a:r>
            <a:r>
              <a:rPr lang="en-US" baseline="0" dirty="0" smtClean="0"/>
              <a:t> </a:t>
            </a:r>
            <a:r>
              <a:rPr lang="en-US" dirty="0" smtClean="0"/>
              <a:t>classroom rules with students</a:t>
            </a:r>
            <a:endParaRPr lang="en-US" dirty="0">
              <a:cs typeface="Calibri"/>
            </a:endParaRPr>
          </a:p>
        </p:txBody>
      </p:sp>
      <p:sp>
        <p:nvSpPr>
          <p:cNvPr id="4" name="Slide Number Placeholder 3"/>
          <p:cNvSpPr>
            <a:spLocks noGrp="1"/>
          </p:cNvSpPr>
          <p:nvPr>
            <p:ph type="sldNum" sz="quarter" idx="10"/>
          </p:nvPr>
        </p:nvSpPr>
        <p:spPr/>
        <p:txBody>
          <a:bodyPr/>
          <a:lstStyle/>
          <a:p>
            <a:fld id="{920C8EF3-0A66-43AA-9F5A-CD3BB4A2275F}" type="slidenum">
              <a:rPr lang="en-US" smtClean="0"/>
              <a:t>4</a:t>
            </a:fld>
            <a:endParaRPr lang="en-US"/>
          </a:p>
        </p:txBody>
      </p:sp>
    </p:spTree>
    <p:extLst>
      <p:ext uri="{BB962C8B-B14F-4D97-AF65-F5344CB8AC3E}">
        <p14:creationId xmlns:p14="http://schemas.microsoft.com/office/powerpoint/2010/main" val="6852069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295900" y="573088"/>
            <a:ext cx="12231688" cy="6881812"/>
          </a:xfrm>
        </p:spPr>
      </p:sp>
      <p:sp>
        <p:nvSpPr>
          <p:cNvPr id="4" name="Slide Number Placeholder 3"/>
          <p:cNvSpPr>
            <a:spLocks noGrp="1"/>
          </p:cNvSpPr>
          <p:nvPr>
            <p:ph type="sldNum" sz="quarter" idx="10"/>
          </p:nvPr>
        </p:nvSpPr>
        <p:spPr/>
        <p:txBody>
          <a:bodyPr/>
          <a:lstStyle/>
          <a:p>
            <a:fld id="{4E093B74-D561-4EE2-A724-E485BD1310EF}" type="slidenum">
              <a:rPr lang="en-US" smtClean="0"/>
              <a:t>6</a:t>
            </a:fld>
            <a:endParaRPr lang="en-US"/>
          </a:p>
        </p:txBody>
      </p:sp>
      <p:sp>
        <p:nvSpPr>
          <p:cNvPr id="5" name="Notes Placeholder 1"/>
          <p:cNvSpPr>
            <a:spLocks noGrp="1"/>
          </p:cNvSpPr>
          <p:nvPr>
            <p:ph type="body" sz="quarter" idx="3"/>
          </p:nvPr>
        </p:nvSpPr>
        <p:spPr>
          <a:xfrm>
            <a:off x="212619" y="8028878"/>
            <a:ext cx="2302109" cy="13763791"/>
          </a:xfrm>
        </p:spPr>
        <p:txBody>
          <a:bodyPr/>
          <a:lstStyle/>
          <a:p>
            <a:r>
              <a:rPr lang="en-US" b="1" dirty="0" smtClean="0"/>
              <a:t>Purpose:</a:t>
            </a:r>
            <a:r>
              <a:rPr lang="en-US" dirty="0" smtClean="0"/>
              <a:t> Understand the requirements of the module</a:t>
            </a:r>
          </a:p>
          <a:p>
            <a:r>
              <a:rPr lang="en-US" b="1" dirty="0" smtClean="0"/>
              <a:t>Delivery</a:t>
            </a:r>
            <a:r>
              <a:rPr lang="en-US" b="1" u="none" dirty="0" smtClean="0"/>
              <a:t>:</a:t>
            </a:r>
            <a:r>
              <a:rPr lang="en-US" dirty="0" smtClean="0"/>
              <a:t> Review slide with students</a:t>
            </a:r>
            <a:endParaRPr lang="en-US" dirty="0">
              <a:cs typeface="Calibri"/>
            </a:endParaRPr>
          </a:p>
        </p:txBody>
      </p:sp>
      <p:sp>
        <p:nvSpPr>
          <p:cNvPr id="6" name="TextBox 5"/>
          <p:cNvSpPr txBox="1"/>
          <p:nvPr/>
        </p:nvSpPr>
        <p:spPr>
          <a:xfrm>
            <a:off x="1609831" y="1720475"/>
            <a:ext cx="1093470" cy="830997"/>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38435261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894388" y="573088"/>
            <a:ext cx="13592176" cy="7646987"/>
          </a:xfrm>
        </p:spPr>
      </p:sp>
      <p:sp>
        <p:nvSpPr>
          <p:cNvPr id="4" name="Slide Number Placeholder 3"/>
          <p:cNvSpPr>
            <a:spLocks noGrp="1"/>
          </p:cNvSpPr>
          <p:nvPr>
            <p:ph type="sldNum" sz="quarter" idx="10"/>
          </p:nvPr>
        </p:nvSpPr>
        <p:spPr/>
        <p:txBody>
          <a:bodyPr/>
          <a:lstStyle/>
          <a:p>
            <a:fld id="{4E093B74-D561-4EE2-A724-E485BD1310EF}" type="slidenum">
              <a:rPr lang="en-US" smtClean="0"/>
              <a:t>7</a:t>
            </a:fld>
            <a:endParaRPr lang="en-US"/>
          </a:p>
        </p:txBody>
      </p:sp>
      <p:sp>
        <p:nvSpPr>
          <p:cNvPr id="5" name="Notes Placeholder 1"/>
          <p:cNvSpPr txBox="1">
            <a:spLocks/>
          </p:cNvSpPr>
          <p:nvPr/>
        </p:nvSpPr>
        <p:spPr>
          <a:xfrm>
            <a:off x="212619" y="8793533"/>
            <a:ext cx="2302109" cy="12999136"/>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r>
              <a:rPr lang="en-US" b="1" u="sng" dirty="0"/>
              <a:t>Instructor Notes</a:t>
            </a:r>
          </a:p>
          <a:p>
            <a:endParaRPr lang="en-US" b="1" u="sng" dirty="0"/>
          </a:p>
          <a:p>
            <a:r>
              <a:rPr lang="en-US" dirty="0"/>
              <a:t>Same as slide</a:t>
            </a:r>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r>
              <a:rPr lang="en-US" b="1" u="sng" dirty="0"/>
              <a:t>Student Notes</a:t>
            </a:r>
          </a:p>
          <a:p>
            <a:endParaRPr lang="en-US" b="1" u="sng" dirty="0"/>
          </a:p>
          <a:p>
            <a:endParaRPr lang="en-US" b="1" u="sng" dirty="0"/>
          </a:p>
          <a:p>
            <a:endParaRPr lang="en-US" b="1" u="sng" dirty="0"/>
          </a:p>
          <a:p>
            <a:endParaRPr lang="en-US" b="1" u="sng" dirty="0"/>
          </a:p>
        </p:txBody>
      </p:sp>
      <p:sp>
        <p:nvSpPr>
          <p:cNvPr id="6" name="TextBox 5"/>
          <p:cNvSpPr txBox="1"/>
          <p:nvPr/>
        </p:nvSpPr>
        <p:spPr>
          <a:xfrm>
            <a:off x="1761702" y="1653006"/>
            <a:ext cx="1093470" cy="830997"/>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
        <p:nvSpPr>
          <p:cNvPr id="12" name="Notes Placeholder 11"/>
          <p:cNvSpPr>
            <a:spLocks noGrp="1"/>
          </p:cNvSpPr>
          <p:nvPr>
            <p:ph type="body" idx="1"/>
          </p:nvPr>
        </p:nvSpPr>
        <p:spPr/>
        <p:txBody>
          <a:bodyPr/>
          <a:lstStyle/>
          <a:p>
            <a:r>
              <a:rPr lang="en-US" b="1" dirty="0" smtClean="0">
                <a:solidFill>
                  <a:schemeClr val="tx1"/>
                </a:solidFill>
              </a:rPr>
              <a:t>Purpose</a:t>
            </a:r>
            <a:r>
              <a:rPr lang="en-US" b="1" dirty="0" smtClean="0"/>
              <a:t>:</a:t>
            </a:r>
            <a:r>
              <a:rPr lang="en-US" dirty="0" smtClean="0"/>
              <a:t> Prepare students for module</a:t>
            </a:r>
            <a:endParaRPr lang="en-US" dirty="0" smtClean="0">
              <a:cs typeface="Calibri"/>
            </a:endParaRPr>
          </a:p>
          <a:p>
            <a:r>
              <a:rPr lang="en-US" b="1" dirty="0" smtClean="0"/>
              <a:t>Delivery:</a:t>
            </a:r>
            <a:r>
              <a:rPr lang="en-US" dirty="0" smtClean="0"/>
              <a:t> Review a high-level overview of the module with students</a:t>
            </a:r>
            <a:endParaRPr lang="en-US" b="0" dirty="0" smtClean="0">
              <a:cs typeface="Calibri"/>
            </a:endParaRPr>
          </a:p>
          <a:p>
            <a:pPr marL="171450" lvl="0" indent="-171450">
              <a:buFont typeface="Arial" panose="020B0604020202020204" pitchFamily="34" charset="0"/>
              <a:buChar char="•"/>
            </a:pPr>
            <a:r>
              <a:rPr lang="en-US" b="1" dirty="0" smtClean="0"/>
              <a:t>Quality </a:t>
            </a:r>
            <a:r>
              <a:rPr lang="en-US" b="1" dirty="0"/>
              <a:t>Assurance </a:t>
            </a:r>
            <a:r>
              <a:rPr lang="en-US" dirty="0"/>
              <a:t>– </a:t>
            </a:r>
            <a:r>
              <a:rPr lang="en-US" b="0" dirty="0"/>
              <a:t>process oriented and focuses on defect prevention (i.e., program)</a:t>
            </a:r>
          </a:p>
          <a:p>
            <a:pPr marL="171450" lvl="0" indent="-171450">
              <a:buFont typeface="Arial" panose="020B0604020202020204" pitchFamily="34" charset="0"/>
              <a:buChar char="•"/>
            </a:pPr>
            <a:r>
              <a:rPr lang="en-US" b="1" dirty="0"/>
              <a:t>Quality Control </a:t>
            </a:r>
            <a:r>
              <a:rPr lang="en-US" dirty="0"/>
              <a:t>–</a:t>
            </a:r>
            <a:r>
              <a:rPr lang="en-US" baseline="0" dirty="0"/>
              <a:t> </a:t>
            </a:r>
            <a:r>
              <a:rPr lang="en-US" b="0" dirty="0"/>
              <a:t>product</a:t>
            </a:r>
            <a:r>
              <a:rPr lang="en-US" b="0" baseline="0" dirty="0"/>
              <a:t> </a:t>
            </a:r>
            <a:r>
              <a:rPr lang="en-US" b="0" dirty="0"/>
              <a:t>oriented and focuses on defect identification (i.e., job</a:t>
            </a:r>
            <a:r>
              <a:rPr lang="en-US" b="0" baseline="0" dirty="0"/>
              <a:t> duties)</a:t>
            </a:r>
            <a:endParaRPr lang="en-US" b="0" dirty="0"/>
          </a:p>
        </p:txBody>
      </p:sp>
    </p:spTree>
    <p:extLst>
      <p:ext uri="{BB962C8B-B14F-4D97-AF65-F5344CB8AC3E}">
        <p14:creationId xmlns:p14="http://schemas.microsoft.com/office/powerpoint/2010/main" val="28331060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235575" y="438150"/>
            <a:ext cx="12233275" cy="6881813"/>
          </a:xfrm>
        </p:spPr>
      </p:sp>
      <p:sp>
        <p:nvSpPr>
          <p:cNvPr id="4" name="Slide Number Placeholder 3"/>
          <p:cNvSpPr>
            <a:spLocks noGrp="1"/>
          </p:cNvSpPr>
          <p:nvPr>
            <p:ph type="sldNum" sz="quarter" idx="10"/>
          </p:nvPr>
        </p:nvSpPr>
        <p:spPr/>
        <p:txBody>
          <a:bodyPr/>
          <a:lstStyle/>
          <a:p>
            <a:fld id="{4E093B74-D561-4EE2-A724-E485BD1310EF}" type="slidenum">
              <a:rPr lang="en-US" smtClean="0"/>
              <a:t>8</a:t>
            </a:fld>
            <a:endParaRPr lang="en-US"/>
          </a:p>
        </p:txBody>
      </p:sp>
      <p:sp>
        <p:nvSpPr>
          <p:cNvPr id="5" name="Notes Placeholder 1"/>
          <p:cNvSpPr>
            <a:spLocks noGrp="1"/>
          </p:cNvSpPr>
          <p:nvPr>
            <p:ph type="body" sz="quarter" idx="3"/>
          </p:nvPr>
        </p:nvSpPr>
        <p:spPr>
          <a:xfrm>
            <a:off x="212619" y="8028878"/>
            <a:ext cx="2302109" cy="13763791"/>
          </a:xfrm>
        </p:spPr>
        <p:txBody>
          <a:bodyPr/>
          <a:lstStyle/>
          <a:p>
            <a:r>
              <a:rPr lang="en-US" b="1" u="none" dirty="0" smtClean="0"/>
              <a:t>Purpose:</a:t>
            </a:r>
            <a:r>
              <a:rPr lang="en-US" b="0" u="none" dirty="0" smtClean="0"/>
              <a:t> Describe</a:t>
            </a:r>
            <a:r>
              <a:rPr lang="en-US" b="0" u="none" baseline="0" dirty="0" smtClean="0"/>
              <a:t> QA Program</a:t>
            </a:r>
            <a:endParaRPr lang="en-US" b="1" u="none" dirty="0"/>
          </a:p>
          <a:p>
            <a:r>
              <a:rPr lang="en-US" b="1" u="none" dirty="0" smtClean="0"/>
              <a:t>Delivery:</a:t>
            </a:r>
          </a:p>
          <a:p>
            <a:pPr marL="171450" indent="-171450">
              <a:buFont typeface="Arial" panose="020B0604020202020204" pitchFamily="34" charset="0"/>
              <a:buChar char="•"/>
            </a:pPr>
            <a:r>
              <a:rPr lang="en-US" b="0" u="none" dirty="0" smtClean="0"/>
              <a:t>Discuss the points</a:t>
            </a:r>
            <a:r>
              <a:rPr lang="en-US" b="0" u="none" baseline="0" dirty="0" smtClean="0"/>
              <a:t> below with students</a:t>
            </a:r>
            <a:endParaRPr lang="en-US" b="0" u="none"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kern="0" dirty="0"/>
              <a:t>As stated</a:t>
            </a:r>
            <a:r>
              <a:rPr lang="en-US" kern="0" baseline="0" dirty="0"/>
              <a:t> in the objectives,</a:t>
            </a:r>
            <a:r>
              <a:rPr lang="en-US" kern="0" dirty="0"/>
              <a:t> the purpose of the Quality Assurance Program (for inspectors) </a:t>
            </a:r>
            <a:r>
              <a:rPr lang="en-US" kern="0" baseline="0" dirty="0"/>
              <a:t>is t</a:t>
            </a:r>
            <a:r>
              <a:rPr lang="en-US" dirty="0"/>
              <a:t>o ensure</a:t>
            </a:r>
            <a:r>
              <a:rPr lang="en-US" baseline="0" dirty="0"/>
              <a:t> the use of uniform judgment skills to </a:t>
            </a:r>
            <a:r>
              <a:rPr lang="en-US" dirty="0"/>
              <a:t>achieve and maintain inspection results with a high degree of repeatability and </a:t>
            </a:r>
            <a:r>
              <a:rPr lang="en-US" dirty="0" smtClean="0"/>
              <a:t>accuracy</a:t>
            </a:r>
            <a:endParaRPr lang="en-US" dirty="0"/>
          </a:p>
          <a:p>
            <a:pPr marL="628650" lvl="1" indent="-171450">
              <a:buFont typeface="Arial" panose="020B0604020202020204" pitchFamily="34" charset="0"/>
              <a:buChar char="•"/>
            </a:pPr>
            <a:r>
              <a:rPr lang="en-US" dirty="0"/>
              <a:t>The ODI Quality Assurance Program applies to all inspections performed by </a:t>
            </a:r>
            <a:r>
              <a:rPr lang="en-US" dirty="0" smtClean="0"/>
              <a:t>ESIs</a:t>
            </a:r>
            <a:endParaRPr lang="en-US" dirty="0"/>
          </a:p>
          <a:p>
            <a:pPr marL="628650" lvl="1" indent="-171450">
              <a:buFont typeface="Arial" panose="020B0604020202020204" pitchFamily="34" charset="0"/>
              <a:buChar char="•"/>
            </a:pPr>
            <a:r>
              <a:rPr lang="en-US" dirty="0"/>
              <a:t>It develops quality performance to achieve a high level of accuracy for Priority 1 and Priority 2 </a:t>
            </a:r>
            <a:r>
              <a:rPr lang="en-US" dirty="0" smtClean="0"/>
              <a:t>findings</a:t>
            </a:r>
            <a:endParaRPr lang="en-US" dirty="0"/>
          </a:p>
          <a:p>
            <a:pPr marL="628650" lvl="1" indent="-171450">
              <a:buFont typeface="Arial" panose="020B0604020202020204" pitchFamily="34" charset="0"/>
              <a:buChar char="•"/>
            </a:pPr>
            <a:r>
              <a:rPr lang="en-US" dirty="0"/>
              <a:t>ESIs are responsible to participate in inspection exercises and use what they learned by incorporating their findings into their daily inspection </a:t>
            </a:r>
            <a:r>
              <a:rPr lang="en-US" dirty="0" smtClean="0"/>
              <a:t>routines</a:t>
            </a:r>
            <a:endParaRPr lang="en-US" dirty="0"/>
          </a:p>
        </p:txBody>
      </p:sp>
      <p:sp>
        <p:nvSpPr>
          <p:cNvPr id="6" name="TextBox 5"/>
          <p:cNvSpPr txBox="1"/>
          <p:nvPr/>
        </p:nvSpPr>
        <p:spPr>
          <a:xfrm>
            <a:off x="1609831" y="1720475"/>
            <a:ext cx="1093470" cy="830997"/>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20175991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595938" y="573088"/>
            <a:ext cx="12912726" cy="7264400"/>
          </a:xfrm>
        </p:spPr>
      </p:sp>
      <p:sp>
        <p:nvSpPr>
          <p:cNvPr id="4" name="Slide Number Placeholder 3"/>
          <p:cNvSpPr>
            <a:spLocks noGrp="1"/>
          </p:cNvSpPr>
          <p:nvPr>
            <p:ph type="sldNum" sz="quarter" idx="10"/>
          </p:nvPr>
        </p:nvSpPr>
        <p:spPr/>
        <p:txBody>
          <a:bodyPr/>
          <a:lstStyle/>
          <a:p>
            <a:fld id="{4E093B74-D561-4EE2-A724-E485BD1310EF}" type="slidenum">
              <a:rPr lang="en-US" smtClean="0"/>
              <a:t>9</a:t>
            </a:fld>
            <a:endParaRPr lang="en-US"/>
          </a:p>
        </p:txBody>
      </p:sp>
      <p:sp>
        <p:nvSpPr>
          <p:cNvPr id="5" name="Notes Placeholder 1"/>
          <p:cNvSpPr>
            <a:spLocks noGrp="1"/>
          </p:cNvSpPr>
          <p:nvPr>
            <p:ph type="body" sz="quarter" idx="3"/>
          </p:nvPr>
        </p:nvSpPr>
        <p:spPr>
          <a:xfrm>
            <a:off x="212619" y="8028878"/>
            <a:ext cx="2302109" cy="13763791"/>
          </a:xfrm>
        </p:spPr>
        <p:txBody>
          <a:bodyPr/>
          <a:lstStyle/>
          <a:p>
            <a:r>
              <a:rPr lang="en-US" b="1" u="none" dirty="0" smtClean="0"/>
              <a:t>Purpose:</a:t>
            </a:r>
            <a:r>
              <a:rPr lang="en-US" b="0" u="none" dirty="0" smtClean="0"/>
              <a:t> Describe</a:t>
            </a:r>
            <a:r>
              <a:rPr lang="en-US" b="0" u="none" baseline="0" dirty="0" smtClean="0"/>
              <a:t> QA Program</a:t>
            </a:r>
            <a:endParaRPr lang="en-US" b="1" u="none" dirty="0" smtClean="0"/>
          </a:p>
          <a:p>
            <a:r>
              <a:rPr lang="en-US" b="1" u="none" dirty="0" smtClean="0"/>
              <a:t>Delivery: </a:t>
            </a:r>
            <a:r>
              <a:rPr lang="en-US" dirty="0" smtClean="0"/>
              <a:t>ESIs </a:t>
            </a:r>
            <a:r>
              <a:rPr lang="en-US" dirty="0"/>
              <a:t>inspect poles using the following steps:</a:t>
            </a:r>
          </a:p>
          <a:p>
            <a:pPr marL="228600" lvl="0" indent="-228600">
              <a:buFont typeface="+mj-lt"/>
              <a:buAutoNum type="arabicPeriod"/>
            </a:pPr>
            <a:r>
              <a:rPr lang="en-US" dirty="0"/>
              <a:t>Identifies the pole using Facilities Inventory Mapping (FIM) in the field tool </a:t>
            </a:r>
          </a:p>
          <a:p>
            <a:pPr marL="228600" lvl="0" indent="-228600">
              <a:buFont typeface="+mj-lt"/>
              <a:buAutoNum type="arabicPeriod"/>
            </a:pPr>
            <a:r>
              <a:rPr lang="en-US" dirty="0"/>
              <a:t>Checks the field tool for existing conditions</a:t>
            </a:r>
          </a:p>
          <a:p>
            <a:pPr marL="228600" lvl="0" indent="-228600">
              <a:buFont typeface="+mj-lt"/>
              <a:buAutoNum type="arabicPeriod"/>
            </a:pPr>
            <a:r>
              <a:rPr lang="en-US" dirty="0"/>
              <a:t>Inspects the pole visually</a:t>
            </a:r>
          </a:p>
          <a:p>
            <a:pPr marL="228600" lvl="0" indent="-228600">
              <a:buFont typeface="+mj-lt"/>
              <a:buAutoNum type="arabicPeriod"/>
            </a:pPr>
            <a:r>
              <a:rPr lang="en-US" dirty="0"/>
              <a:t>Identifies any non-conforming conditions as defined in the ODI Manual</a:t>
            </a:r>
          </a:p>
          <a:p>
            <a:pPr marL="228600" lvl="0" indent="-228600">
              <a:buFont typeface="+mj-lt"/>
              <a:buAutoNum type="arabicPeriod"/>
            </a:pPr>
            <a:r>
              <a:rPr lang="en-US" dirty="0"/>
              <a:t>Inputs findings in the field tool </a:t>
            </a:r>
          </a:p>
          <a:p>
            <a:pPr marL="228600" lvl="0" indent="-228600">
              <a:buFont typeface="+mj-lt"/>
              <a:buAutoNum type="arabicPeriod"/>
            </a:pPr>
            <a:r>
              <a:rPr lang="en-US" dirty="0"/>
              <a:t>Confirms or corrects existing conditions</a:t>
            </a:r>
          </a:p>
          <a:p>
            <a:pPr marL="228600" lvl="0" indent="-228600">
              <a:buFont typeface="+mj-lt"/>
              <a:buAutoNum type="arabicPeriod"/>
            </a:pPr>
            <a:r>
              <a:rPr lang="en-US" dirty="0"/>
              <a:t>Makes repairs at the public level</a:t>
            </a:r>
          </a:p>
        </p:txBody>
      </p:sp>
      <p:sp>
        <p:nvSpPr>
          <p:cNvPr id="6" name="TextBox 5"/>
          <p:cNvSpPr txBox="1"/>
          <p:nvPr/>
        </p:nvSpPr>
        <p:spPr>
          <a:xfrm>
            <a:off x="1609831" y="1720475"/>
            <a:ext cx="1093470" cy="830997"/>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27551098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632450" y="382588"/>
            <a:ext cx="12996863" cy="7312025"/>
          </a:xfrm>
        </p:spPr>
      </p:sp>
      <p:sp>
        <p:nvSpPr>
          <p:cNvPr id="4" name="Slide Number Placeholder 3"/>
          <p:cNvSpPr>
            <a:spLocks noGrp="1"/>
          </p:cNvSpPr>
          <p:nvPr>
            <p:ph type="sldNum" sz="quarter" idx="10"/>
          </p:nvPr>
        </p:nvSpPr>
        <p:spPr/>
        <p:txBody>
          <a:bodyPr/>
          <a:lstStyle/>
          <a:p>
            <a:fld id="{4E093B74-D561-4EE2-A724-E485BD1310EF}" type="slidenum">
              <a:rPr lang="en-US" smtClean="0"/>
              <a:t>10</a:t>
            </a:fld>
            <a:endParaRPr lang="en-US"/>
          </a:p>
        </p:txBody>
      </p:sp>
      <p:sp>
        <p:nvSpPr>
          <p:cNvPr id="5" name="Notes Placeholder 1"/>
          <p:cNvSpPr>
            <a:spLocks noGrp="1"/>
          </p:cNvSpPr>
          <p:nvPr>
            <p:ph type="body" sz="quarter" idx="3"/>
          </p:nvPr>
        </p:nvSpPr>
        <p:spPr>
          <a:xfrm>
            <a:off x="303742" y="8028878"/>
            <a:ext cx="2302109" cy="13763791"/>
          </a:xfrm>
        </p:spPr>
        <p:txBody>
          <a:bodyPr/>
          <a:lstStyle/>
          <a:p>
            <a:r>
              <a:rPr lang="en-US" b="1" u="none" dirty="0" smtClean="0"/>
              <a:t>Purpose:</a:t>
            </a:r>
            <a:r>
              <a:rPr lang="en-US" b="0" u="none" dirty="0" smtClean="0"/>
              <a:t> Describe</a:t>
            </a:r>
            <a:r>
              <a:rPr lang="en-US" b="0" u="none" baseline="0" dirty="0" smtClean="0"/>
              <a:t> QA Program</a:t>
            </a:r>
            <a:endParaRPr lang="en-US" b="1" u="none" dirty="0" smtClean="0"/>
          </a:p>
          <a:p>
            <a:r>
              <a:rPr lang="en-US" b="1" u="none" dirty="0" smtClean="0"/>
              <a:t>Delivery:</a:t>
            </a:r>
          </a:p>
          <a:p>
            <a:pPr marL="171450" indent="-171450">
              <a:buFont typeface="Arial" panose="020B0604020202020204" pitchFamily="34" charset="0"/>
              <a:buChar char="•"/>
            </a:pPr>
            <a:r>
              <a:rPr lang="en-US" dirty="0" smtClean="0"/>
              <a:t>The </a:t>
            </a:r>
            <a:r>
              <a:rPr lang="en-US" dirty="0"/>
              <a:t>ODI supervisor performs a quarterly review of each ESI.  The ESIs goal is to get a score of at least 95% for their priority 1 and priority 2 findings and 92% for priority 3 </a:t>
            </a:r>
            <a:r>
              <a:rPr lang="en-US" dirty="0" smtClean="0"/>
              <a:t>findings.</a:t>
            </a:r>
            <a:endParaRPr lang="en-US" dirty="0"/>
          </a:p>
          <a:p>
            <a:pPr marL="171450" indent="-171450">
              <a:buFont typeface="Arial" panose="020B0604020202020204" pitchFamily="34" charset="0"/>
              <a:buChar char="•"/>
            </a:pPr>
            <a:r>
              <a:rPr lang="en-US" dirty="0"/>
              <a:t>If the score is below these scores, the supervisor works with the ESI and provides training to raise the score and schedules another inspection </a:t>
            </a:r>
            <a:r>
              <a:rPr lang="en-US" dirty="0" smtClean="0"/>
              <a:t>assessment</a:t>
            </a:r>
            <a:endParaRPr lang="en-US" dirty="0"/>
          </a:p>
        </p:txBody>
      </p:sp>
      <p:sp>
        <p:nvSpPr>
          <p:cNvPr id="6" name="TextBox 5"/>
          <p:cNvSpPr txBox="1"/>
          <p:nvPr/>
        </p:nvSpPr>
        <p:spPr>
          <a:xfrm>
            <a:off x="1700953" y="1720475"/>
            <a:ext cx="1093470" cy="830997"/>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69615448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62367" y="2048450"/>
            <a:ext cx="9144000" cy="1076495"/>
          </a:xfrm>
        </p:spPr>
        <p:txBody>
          <a:bodyPr/>
          <a:lstStyle>
            <a:lvl1pPr marL="0" indent="0" algn="l">
              <a:buNone/>
              <a:defRPr sz="2400">
                <a:solidFill>
                  <a:srgbClr val="000000"/>
                </a:solidFill>
                <a:latin typeface="Segoe UI" panose="020B0502040204020203" pitchFamily="34" charset="0"/>
                <a:ea typeface="Segoe UI" panose="020B0502040204020203" pitchFamily="34" charset="0"/>
                <a:cs typeface="Segoe UI" panose="020B05020402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4" name="Rectangle 13"/>
          <p:cNvSpPr/>
          <p:nvPr/>
        </p:nvSpPr>
        <p:spPr>
          <a:xfrm>
            <a:off x="1" y="6027939"/>
            <a:ext cx="9685537" cy="460414"/>
          </a:xfrm>
          <a:prstGeom prst="rect">
            <a:avLst/>
          </a:prstGeom>
          <a:solidFill>
            <a:srgbClr val="FFD04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4" name="Title 3"/>
          <p:cNvSpPr>
            <a:spLocks noGrp="1"/>
          </p:cNvSpPr>
          <p:nvPr>
            <p:ph type="title"/>
          </p:nvPr>
        </p:nvSpPr>
        <p:spPr>
          <a:xfrm>
            <a:off x="1003916" y="675860"/>
            <a:ext cx="10515600" cy="1325563"/>
          </a:xfrm>
        </p:spPr>
        <p:txBody>
          <a:bodyPr anchor="b" anchorCtr="0"/>
          <a:lstStyle>
            <a:lvl1pPr>
              <a:defRPr>
                <a:solidFill>
                  <a:srgbClr val="006369"/>
                </a:solidFill>
              </a:defRPr>
            </a:lvl1pPr>
          </a:lstStyle>
          <a:p>
            <a:r>
              <a:rPr lang="en-US"/>
              <a:t>Click to edit Master title style</a:t>
            </a:r>
            <a:endParaRPr lang="en-US" dirty="0"/>
          </a:p>
        </p:txBody>
      </p:sp>
      <p:cxnSp>
        <p:nvCxnSpPr>
          <p:cNvPr id="16" name="Straight Connector 15"/>
          <p:cNvCxnSpPr/>
          <p:nvPr/>
        </p:nvCxnSpPr>
        <p:spPr>
          <a:xfrm>
            <a:off x="9682140" y="5987598"/>
            <a:ext cx="0" cy="525294"/>
          </a:xfrm>
          <a:prstGeom prst="line">
            <a:avLst/>
          </a:prstGeom>
          <a:ln w="3175">
            <a:solidFill>
              <a:srgbClr val="D0D0D2"/>
            </a:solidFill>
          </a:ln>
          <a:effectLst/>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p:nvPicPr>
        <p:blipFill>
          <a:blip r:embed="rId2"/>
          <a:stretch>
            <a:fillRect/>
          </a:stretch>
        </p:blipFill>
        <p:spPr>
          <a:xfrm>
            <a:off x="10114081" y="6032357"/>
            <a:ext cx="1658256" cy="457240"/>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471" y="6157445"/>
            <a:ext cx="2230211" cy="197634"/>
          </a:xfrm>
          <a:prstGeom prst="rect">
            <a:avLst/>
          </a:prstGeom>
        </p:spPr>
      </p:pic>
    </p:spTree>
    <p:extLst>
      <p:ext uri="{BB962C8B-B14F-4D97-AF65-F5344CB8AC3E}">
        <p14:creationId xmlns:p14="http://schemas.microsoft.com/office/powerpoint/2010/main" val="2919805244"/>
      </p:ext>
    </p:extLst>
  </p:cSld>
  <p:clrMapOvr>
    <a:masterClrMapping/>
  </p:clrMapOvr>
  <p:hf hdr="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and Photo ">
    <p:spTree>
      <p:nvGrpSpPr>
        <p:cNvPr id="1" name=""/>
        <p:cNvGrpSpPr/>
        <p:nvPr/>
      </p:nvGrpSpPr>
      <p:grpSpPr>
        <a:xfrm>
          <a:off x="0" y="0"/>
          <a:ext cx="0" cy="0"/>
          <a:chOff x="0" y="0"/>
          <a:chExt cx="0" cy="0"/>
        </a:xfrm>
      </p:grpSpPr>
      <p:sp>
        <p:nvSpPr>
          <p:cNvPr id="6" name="Picture Placeholder 2"/>
          <p:cNvSpPr>
            <a:spLocks noGrp="1" noChangeAspect="1"/>
          </p:cNvSpPr>
          <p:nvPr>
            <p:ph type="pic" idx="13"/>
          </p:nvPr>
        </p:nvSpPr>
        <p:spPr>
          <a:xfrm>
            <a:off x="5879167" y="1084826"/>
            <a:ext cx="6336508" cy="5191691"/>
          </a:xfrm>
          <a:prstGeom prst="rect">
            <a:avLst/>
          </a:prstGeom>
          <a:solidFill>
            <a:schemeClr val="bg2">
              <a:lumMod val="75000"/>
            </a:schemeClr>
          </a:solidFill>
          <a:ln>
            <a:solidFill>
              <a:schemeClr val="bg1"/>
            </a:solidFill>
          </a:ln>
        </p:spPr>
        <p:txBody>
          <a:bodyPr anchor="t">
            <a:normAutofit/>
          </a:bodyPr>
          <a:lstStyle>
            <a:lvl1pPr marL="0" indent="0" algn="ctr">
              <a:buNone/>
              <a:defRPr sz="1200" b="0" i="0">
                <a:solidFill>
                  <a:schemeClr val="bg1"/>
                </a:solidFill>
                <a:latin typeface="Arial" charset="0"/>
                <a:ea typeface="Arial" charset="0"/>
                <a:cs typeface="Arial" charset="0"/>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endParaRPr lang="en-US" dirty="0"/>
          </a:p>
        </p:txBody>
      </p:sp>
      <p:sp>
        <p:nvSpPr>
          <p:cNvPr id="7" name="Content Placeholder 2"/>
          <p:cNvSpPr>
            <a:spLocks noGrp="1"/>
          </p:cNvSpPr>
          <p:nvPr>
            <p:ph sz="half" idx="1"/>
          </p:nvPr>
        </p:nvSpPr>
        <p:spPr>
          <a:xfrm>
            <a:off x="838201" y="1541539"/>
            <a:ext cx="4227991" cy="435133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p:cNvSpPr>
            <a:spLocks noGrp="1"/>
          </p:cNvSpPr>
          <p:nvPr>
            <p:ph type="title"/>
          </p:nvPr>
        </p:nvSpPr>
        <p:spPr>
          <a:xfrm>
            <a:off x="471256" y="186434"/>
            <a:ext cx="10515600" cy="909454"/>
          </a:xfrm>
        </p:spPr>
        <p:txBody>
          <a:bodyPr/>
          <a:lstStyle/>
          <a:p>
            <a:r>
              <a:rPr lang="en-US"/>
              <a:t>Click to edit Master title style</a:t>
            </a:r>
            <a:endParaRPr lang="en-US" dirty="0"/>
          </a:p>
        </p:txBody>
      </p:sp>
    </p:spTree>
    <p:extLst>
      <p:ext uri="{BB962C8B-B14F-4D97-AF65-F5344CB8AC3E}">
        <p14:creationId xmlns:p14="http://schemas.microsoft.com/office/powerpoint/2010/main" val="2489199322"/>
      </p:ext>
    </p:extLst>
  </p:cSld>
  <p:clrMapOvr>
    <a:masterClrMapping/>
  </p:clrMapOvr>
  <p:hf hdr="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ext and 3 Photos">
    <p:spTree>
      <p:nvGrpSpPr>
        <p:cNvPr id="1" name=""/>
        <p:cNvGrpSpPr/>
        <p:nvPr/>
      </p:nvGrpSpPr>
      <p:grpSpPr>
        <a:xfrm>
          <a:off x="0" y="0"/>
          <a:ext cx="0" cy="0"/>
          <a:chOff x="0" y="0"/>
          <a:chExt cx="0" cy="0"/>
        </a:xfrm>
      </p:grpSpPr>
      <p:sp>
        <p:nvSpPr>
          <p:cNvPr id="12" name="Picture Placeholder 2"/>
          <p:cNvSpPr>
            <a:spLocks noGrp="1" noChangeAspect="1"/>
          </p:cNvSpPr>
          <p:nvPr>
            <p:ph type="pic" idx="13"/>
          </p:nvPr>
        </p:nvSpPr>
        <p:spPr>
          <a:xfrm>
            <a:off x="6001963" y="614310"/>
            <a:ext cx="6190040" cy="2580217"/>
          </a:xfrm>
          <a:prstGeom prst="rect">
            <a:avLst/>
          </a:prstGeom>
          <a:solidFill>
            <a:schemeClr val="bg2">
              <a:lumMod val="75000"/>
            </a:schemeClr>
          </a:solidFill>
          <a:ln>
            <a:solidFill>
              <a:schemeClr val="bg1"/>
            </a:solidFill>
          </a:ln>
        </p:spPr>
        <p:txBody>
          <a:bodyPr anchor="t">
            <a:normAutofit/>
          </a:bodyPr>
          <a:lstStyle>
            <a:lvl1pPr marL="0" indent="0" algn="ctr">
              <a:buNone/>
              <a:defRPr sz="1200" b="0" i="0">
                <a:solidFill>
                  <a:schemeClr val="bg1"/>
                </a:solidFill>
                <a:latin typeface="Arial" charset="0"/>
                <a:ea typeface="Arial" charset="0"/>
                <a:cs typeface="Arial" charset="0"/>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endParaRPr lang="en-US" dirty="0"/>
          </a:p>
        </p:txBody>
      </p:sp>
      <p:sp>
        <p:nvSpPr>
          <p:cNvPr id="13" name="Picture Placeholder 2"/>
          <p:cNvSpPr>
            <a:spLocks noGrp="1" noChangeAspect="1"/>
          </p:cNvSpPr>
          <p:nvPr>
            <p:ph type="pic" idx="14"/>
          </p:nvPr>
        </p:nvSpPr>
        <p:spPr>
          <a:xfrm>
            <a:off x="6001963" y="3199309"/>
            <a:ext cx="3150855" cy="2499240"/>
          </a:xfrm>
          <a:prstGeom prst="rect">
            <a:avLst/>
          </a:prstGeom>
          <a:solidFill>
            <a:schemeClr val="bg2">
              <a:lumMod val="75000"/>
            </a:schemeClr>
          </a:solidFill>
          <a:ln>
            <a:solidFill>
              <a:schemeClr val="bg1"/>
            </a:solidFill>
          </a:ln>
        </p:spPr>
        <p:txBody>
          <a:bodyPr anchor="t">
            <a:normAutofit/>
          </a:bodyPr>
          <a:lstStyle>
            <a:lvl1pPr marL="0" indent="0" algn="ctr">
              <a:buNone/>
              <a:defRPr sz="1200" b="0" i="0">
                <a:solidFill>
                  <a:schemeClr val="bg1"/>
                </a:solidFill>
                <a:latin typeface="Arial" charset="0"/>
                <a:ea typeface="Arial" charset="0"/>
                <a:cs typeface="Arial" charset="0"/>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endParaRPr lang="en-US" dirty="0"/>
          </a:p>
        </p:txBody>
      </p:sp>
      <p:sp>
        <p:nvSpPr>
          <p:cNvPr id="14" name="Picture Placeholder 2"/>
          <p:cNvSpPr>
            <a:spLocks noGrp="1" noChangeAspect="1"/>
          </p:cNvSpPr>
          <p:nvPr>
            <p:ph type="pic" idx="15"/>
          </p:nvPr>
        </p:nvSpPr>
        <p:spPr>
          <a:xfrm>
            <a:off x="9138763" y="3199309"/>
            <a:ext cx="3053237" cy="2499239"/>
          </a:xfrm>
          <a:prstGeom prst="rect">
            <a:avLst/>
          </a:prstGeom>
          <a:solidFill>
            <a:schemeClr val="bg2">
              <a:lumMod val="75000"/>
            </a:schemeClr>
          </a:solidFill>
          <a:ln>
            <a:solidFill>
              <a:schemeClr val="bg1"/>
            </a:solidFill>
          </a:ln>
        </p:spPr>
        <p:txBody>
          <a:bodyPr anchor="t">
            <a:normAutofit/>
          </a:bodyPr>
          <a:lstStyle>
            <a:lvl1pPr marL="0" indent="0" algn="ctr">
              <a:buNone/>
              <a:defRPr sz="1200" b="0" i="0">
                <a:solidFill>
                  <a:schemeClr val="bg1"/>
                </a:solidFill>
                <a:latin typeface="Arial" charset="0"/>
                <a:ea typeface="Arial" charset="0"/>
                <a:cs typeface="Arial" charset="0"/>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endParaRPr lang="en-US" dirty="0"/>
          </a:p>
        </p:txBody>
      </p:sp>
      <p:sp>
        <p:nvSpPr>
          <p:cNvPr id="7" name="Content Placeholder 2"/>
          <p:cNvSpPr>
            <a:spLocks noGrp="1"/>
          </p:cNvSpPr>
          <p:nvPr>
            <p:ph sz="half" idx="1"/>
          </p:nvPr>
        </p:nvSpPr>
        <p:spPr>
          <a:xfrm>
            <a:off x="388398" y="1000002"/>
            <a:ext cx="4227991" cy="435133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48618948"/>
      </p:ext>
    </p:extLst>
  </p:cSld>
  <p:clrMapOvr>
    <a:masterClrMapping/>
  </p:clrMapOvr>
  <p:hf hdr="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hart ">
    <p:spTree>
      <p:nvGrpSpPr>
        <p:cNvPr id="1" name=""/>
        <p:cNvGrpSpPr/>
        <p:nvPr/>
      </p:nvGrpSpPr>
      <p:grpSpPr>
        <a:xfrm>
          <a:off x="0" y="0"/>
          <a:ext cx="0" cy="0"/>
          <a:chOff x="0" y="0"/>
          <a:chExt cx="0" cy="0"/>
        </a:xfrm>
      </p:grpSpPr>
      <p:sp>
        <p:nvSpPr>
          <p:cNvPr id="7" name="Content Placeholder 2"/>
          <p:cNvSpPr>
            <a:spLocks noGrp="1"/>
          </p:cNvSpPr>
          <p:nvPr>
            <p:ph sz="half" idx="1"/>
          </p:nvPr>
        </p:nvSpPr>
        <p:spPr>
          <a:xfrm>
            <a:off x="270029" y="1621438"/>
            <a:ext cx="4227991" cy="435133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hart Placeholder 5"/>
          <p:cNvSpPr>
            <a:spLocks noGrp="1"/>
          </p:cNvSpPr>
          <p:nvPr>
            <p:ph type="chart" sz="quarter" idx="13"/>
          </p:nvPr>
        </p:nvSpPr>
        <p:spPr>
          <a:xfrm>
            <a:off x="4935986" y="1683711"/>
            <a:ext cx="6960093" cy="4042386"/>
          </a:xfrm>
          <a:solidFill>
            <a:schemeClr val="bg1">
              <a:lumMod val="75000"/>
            </a:schemeClr>
          </a:solidFill>
        </p:spPr>
        <p:txBody>
          <a:bodyPr/>
          <a:lstStyle>
            <a:lvl1pPr marL="0" indent="0">
              <a:buNone/>
              <a:defRPr/>
            </a:lvl1pPr>
          </a:lstStyle>
          <a:p>
            <a:r>
              <a:rPr lang="en-US"/>
              <a:t>Click icon to add chart</a:t>
            </a:r>
            <a:endParaRPr lang="en-US" dirty="0"/>
          </a:p>
        </p:txBody>
      </p:sp>
      <p:sp>
        <p:nvSpPr>
          <p:cNvPr id="15" name="Title 1"/>
          <p:cNvSpPr>
            <a:spLocks noGrp="1"/>
          </p:cNvSpPr>
          <p:nvPr>
            <p:ph type="title"/>
          </p:nvPr>
        </p:nvSpPr>
        <p:spPr>
          <a:xfrm>
            <a:off x="471256" y="186434"/>
            <a:ext cx="10515600" cy="909454"/>
          </a:xfrm>
        </p:spPr>
        <p:txBody>
          <a:bodyPr/>
          <a:lstStyle/>
          <a:p>
            <a:r>
              <a:rPr lang="en-US"/>
              <a:t>Click to edit Master title style</a:t>
            </a:r>
            <a:endParaRPr lang="en-US" dirty="0"/>
          </a:p>
        </p:txBody>
      </p:sp>
    </p:spTree>
    <p:extLst>
      <p:ext uri="{BB962C8B-B14F-4D97-AF65-F5344CB8AC3E}">
        <p14:creationId xmlns:p14="http://schemas.microsoft.com/office/powerpoint/2010/main" val="3653632883"/>
      </p:ext>
    </p:extLst>
  </p:cSld>
  <p:clrMapOvr>
    <a:masterClrMapping/>
  </p:clrMapOvr>
  <p:hf hdr="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Divider Slide 1">
    <p:bg>
      <p:bgPr>
        <a:solidFill>
          <a:srgbClr val="006369"/>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3903" y="1141875"/>
            <a:ext cx="7027607" cy="1325563"/>
          </a:xfrm>
        </p:spPr>
        <p:txBody>
          <a:bodyPr/>
          <a:lstStyle>
            <a:lvl1pPr>
              <a:defRPr>
                <a:solidFill>
                  <a:schemeClr val="bg1"/>
                </a:solidFill>
              </a:defRPr>
            </a:lvl1pPr>
          </a:lstStyle>
          <a:p>
            <a:r>
              <a:rPr lang="en-US" dirty="0"/>
              <a:t>Divider Slide Title</a:t>
            </a:r>
          </a:p>
        </p:txBody>
      </p:sp>
      <p:sp>
        <p:nvSpPr>
          <p:cNvPr id="6" name="Rectangle 5"/>
          <p:cNvSpPr/>
          <p:nvPr/>
        </p:nvSpPr>
        <p:spPr>
          <a:xfrm>
            <a:off x="1" y="6027939"/>
            <a:ext cx="9685537" cy="460414"/>
          </a:xfrm>
          <a:prstGeom prst="rect">
            <a:avLst/>
          </a:prstGeom>
          <a:solidFill>
            <a:srgbClr val="FFD04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9" name="Rectangle 8"/>
          <p:cNvSpPr/>
          <p:nvPr/>
        </p:nvSpPr>
        <p:spPr>
          <a:xfrm>
            <a:off x="9674939" y="-9832"/>
            <a:ext cx="2517061"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2"/>
          <a:stretch>
            <a:fillRect/>
          </a:stretch>
        </p:blipFill>
        <p:spPr>
          <a:xfrm>
            <a:off x="10114081" y="6032357"/>
            <a:ext cx="1658256" cy="457240"/>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471" y="6157445"/>
            <a:ext cx="2230211" cy="197634"/>
          </a:xfrm>
          <a:prstGeom prst="rect">
            <a:avLst/>
          </a:prstGeom>
        </p:spPr>
      </p:pic>
    </p:spTree>
    <p:extLst>
      <p:ext uri="{BB962C8B-B14F-4D97-AF65-F5344CB8AC3E}">
        <p14:creationId xmlns:p14="http://schemas.microsoft.com/office/powerpoint/2010/main" val="3202655648"/>
      </p:ext>
    </p:extLst>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2">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3903" y="1141875"/>
            <a:ext cx="7027607" cy="1325563"/>
          </a:xfrm>
        </p:spPr>
        <p:txBody>
          <a:bodyPr/>
          <a:lstStyle>
            <a:lvl1pPr>
              <a:defRPr>
                <a:solidFill>
                  <a:schemeClr val="tx1"/>
                </a:solidFill>
              </a:defRPr>
            </a:lvl1pPr>
          </a:lstStyle>
          <a:p>
            <a:r>
              <a:rPr lang="en-US" dirty="0"/>
              <a:t>Divider Slide Title</a:t>
            </a:r>
          </a:p>
        </p:txBody>
      </p:sp>
      <p:sp>
        <p:nvSpPr>
          <p:cNvPr id="6" name="Rectangle 5"/>
          <p:cNvSpPr/>
          <p:nvPr/>
        </p:nvSpPr>
        <p:spPr>
          <a:xfrm>
            <a:off x="1" y="6027939"/>
            <a:ext cx="9685537" cy="460414"/>
          </a:xfrm>
          <a:prstGeom prst="rect">
            <a:avLst/>
          </a:prstGeom>
          <a:solidFill>
            <a:srgbClr val="FFD04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9" name="Rectangle 8"/>
          <p:cNvSpPr/>
          <p:nvPr/>
        </p:nvSpPr>
        <p:spPr>
          <a:xfrm>
            <a:off x="9674939" y="-9832"/>
            <a:ext cx="2517061"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2"/>
          <a:stretch>
            <a:fillRect/>
          </a:stretch>
        </p:blipFill>
        <p:spPr>
          <a:xfrm>
            <a:off x="10114081" y="6032357"/>
            <a:ext cx="1658256" cy="457240"/>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471" y="6157445"/>
            <a:ext cx="2230211" cy="197634"/>
          </a:xfrm>
          <a:prstGeom prst="rect">
            <a:avLst/>
          </a:prstGeom>
        </p:spPr>
      </p:pic>
    </p:spTree>
    <p:extLst>
      <p:ext uri="{BB962C8B-B14F-4D97-AF65-F5344CB8AC3E}">
        <p14:creationId xmlns:p14="http://schemas.microsoft.com/office/powerpoint/2010/main" val="1152999602"/>
      </p:ext>
    </p:extLst>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2435060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normAutofit/>
          </a:bodyPr>
          <a:lstStyle>
            <a:lvl1pPr>
              <a:defRPr sz="2400"/>
            </a:lvl1pPr>
            <a:lvl2pPr>
              <a:defRPr sz="22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vert="horz" lIns="91440" tIns="45720" rIns="91440" bIns="45720" rtlCol="0">
            <a:normAutofit/>
          </a:bodyPr>
          <a:lstStyle>
            <a:lvl1pPr>
              <a:defRPr lang="en-US" dirty="0"/>
            </a:lvl1pPr>
            <a:lvl2pPr>
              <a:defRPr lang="en-US" dirty="0"/>
            </a:lvl2pPr>
            <a:lvl3pPr>
              <a:defRPr lang="en-US" dirty="0"/>
            </a:lvl3pPr>
            <a:lvl4pPr>
              <a:defRPr lang="en-US" dirty="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8596303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5330673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480978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arge Photo ">
    <p:spTree>
      <p:nvGrpSpPr>
        <p:cNvPr id="1" name=""/>
        <p:cNvGrpSpPr/>
        <p:nvPr/>
      </p:nvGrpSpPr>
      <p:grpSpPr>
        <a:xfrm>
          <a:off x="0" y="0"/>
          <a:ext cx="0" cy="0"/>
          <a:chOff x="0" y="0"/>
          <a:chExt cx="0" cy="0"/>
        </a:xfrm>
      </p:grpSpPr>
      <p:sp>
        <p:nvSpPr>
          <p:cNvPr id="4" name="Picture Placeholder 2"/>
          <p:cNvSpPr>
            <a:spLocks noGrp="1" noChangeAspect="1"/>
          </p:cNvSpPr>
          <p:nvPr>
            <p:ph type="pic" idx="13"/>
          </p:nvPr>
        </p:nvSpPr>
        <p:spPr>
          <a:xfrm>
            <a:off x="0" y="1049311"/>
            <a:ext cx="12192000" cy="5811864"/>
          </a:xfrm>
          <a:prstGeom prst="rect">
            <a:avLst/>
          </a:prstGeom>
          <a:solidFill>
            <a:schemeClr val="bg2">
              <a:lumMod val="75000"/>
            </a:schemeClr>
          </a:solidFill>
          <a:ln>
            <a:noFill/>
          </a:ln>
        </p:spPr>
        <p:txBody>
          <a:bodyPr anchor="t">
            <a:normAutofit/>
          </a:bodyPr>
          <a:lstStyle>
            <a:lvl1pPr marL="0" indent="0" algn="ctr">
              <a:buNone/>
              <a:defRPr sz="1200" b="0" i="0">
                <a:solidFill>
                  <a:schemeClr val="bg1"/>
                </a:solidFill>
                <a:latin typeface="Arial" charset="0"/>
                <a:ea typeface="Arial" charset="0"/>
                <a:cs typeface="Arial" charset="0"/>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endParaRPr lang="en-US" dirty="0"/>
          </a:p>
        </p:txBody>
      </p:sp>
      <p:sp>
        <p:nvSpPr>
          <p:cNvPr id="3" name="Title 1"/>
          <p:cNvSpPr>
            <a:spLocks noGrp="1"/>
          </p:cNvSpPr>
          <p:nvPr>
            <p:ph type="title"/>
          </p:nvPr>
        </p:nvSpPr>
        <p:spPr>
          <a:xfrm>
            <a:off x="471256" y="97654"/>
            <a:ext cx="10515600" cy="909454"/>
          </a:xfrm>
        </p:spPr>
        <p:txBody>
          <a:bodyPr/>
          <a:lstStyle/>
          <a:p>
            <a:r>
              <a:rPr lang="en-US"/>
              <a:t>Click to edit Master title style</a:t>
            </a:r>
            <a:endParaRPr lang="en-US" dirty="0"/>
          </a:p>
        </p:txBody>
      </p:sp>
      <p:sp>
        <p:nvSpPr>
          <p:cNvPr id="5" name="Slide Number Placeholder 4"/>
          <p:cNvSpPr>
            <a:spLocks noGrp="1"/>
          </p:cNvSpPr>
          <p:nvPr>
            <p:ph type="sldNum" sz="quarter" idx="12"/>
          </p:nvPr>
        </p:nvSpPr>
        <p:spPr>
          <a:xfrm>
            <a:off x="11304231" y="6374108"/>
            <a:ext cx="688760" cy="365125"/>
          </a:xfrm>
          <a:prstGeom prst="rect">
            <a:avLst/>
          </a:prstGeom>
        </p:spPr>
        <p:txBody>
          <a:bodyPr/>
          <a:lstStyle/>
          <a:p>
            <a:pPr fontAlgn="base">
              <a:spcBef>
                <a:spcPct val="0"/>
              </a:spcBef>
              <a:spcAft>
                <a:spcPct val="0"/>
              </a:spcAft>
              <a:defRPr/>
            </a:pPr>
            <a:fld id="{E6EB4A85-1637-4988-8878-7996243D39E4}" type="slidenum">
              <a:rPr lang="en-US" smtClean="0">
                <a:solidFill>
                  <a:srgbClr val="000000"/>
                </a:solidFill>
                <a:latin typeface="Arial" charset="0"/>
              </a:rPr>
              <a:pPr fontAlgn="base">
                <a:spcBef>
                  <a:spcPct val="0"/>
                </a:spcBef>
                <a:spcAft>
                  <a:spcPct val="0"/>
                </a:spcAft>
                <a:defRPr/>
              </a:pPr>
              <a:t>‹#›</a:t>
            </a:fld>
            <a:endParaRPr lang="en-US">
              <a:solidFill>
                <a:srgbClr val="000000"/>
              </a:solidFill>
              <a:latin typeface="Arial" charset="0"/>
            </a:endParaRPr>
          </a:p>
        </p:txBody>
      </p:sp>
    </p:spTree>
    <p:extLst>
      <p:ext uri="{BB962C8B-B14F-4D97-AF65-F5344CB8AC3E}">
        <p14:creationId xmlns:p14="http://schemas.microsoft.com/office/powerpoint/2010/main" val="969097180"/>
      </p:ext>
    </p:extLst>
  </p:cSld>
  <p:clrMapOvr>
    <a:masterClrMapping/>
  </p:clrMapOvr>
  <p:hf hdr="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Full Bleed Photo ">
    <p:spTree>
      <p:nvGrpSpPr>
        <p:cNvPr id="1" name=""/>
        <p:cNvGrpSpPr/>
        <p:nvPr/>
      </p:nvGrpSpPr>
      <p:grpSpPr>
        <a:xfrm>
          <a:off x="0" y="0"/>
          <a:ext cx="0" cy="0"/>
          <a:chOff x="0" y="0"/>
          <a:chExt cx="0" cy="0"/>
        </a:xfrm>
      </p:grpSpPr>
      <p:sp>
        <p:nvSpPr>
          <p:cNvPr id="4" name="Picture Placeholder 2"/>
          <p:cNvSpPr>
            <a:spLocks noGrp="1" noChangeAspect="1"/>
          </p:cNvSpPr>
          <p:nvPr>
            <p:ph type="pic" idx="13"/>
          </p:nvPr>
        </p:nvSpPr>
        <p:spPr>
          <a:xfrm>
            <a:off x="0" y="0"/>
            <a:ext cx="12192000" cy="6861175"/>
          </a:xfrm>
          <a:prstGeom prst="rect">
            <a:avLst/>
          </a:prstGeom>
          <a:solidFill>
            <a:schemeClr val="bg2">
              <a:lumMod val="75000"/>
            </a:schemeClr>
          </a:solidFill>
          <a:ln>
            <a:noFill/>
          </a:ln>
        </p:spPr>
        <p:txBody>
          <a:bodyPr anchor="t">
            <a:normAutofit/>
          </a:bodyPr>
          <a:lstStyle>
            <a:lvl1pPr marL="0" indent="0" algn="ctr">
              <a:buNone/>
              <a:defRPr sz="1200" b="0" i="0">
                <a:solidFill>
                  <a:schemeClr val="bg1"/>
                </a:solidFill>
                <a:latin typeface="Arial" charset="0"/>
                <a:ea typeface="Arial" charset="0"/>
                <a:cs typeface="Arial" charset="0"/>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endParaRPr lang="en-US" dirty="0"/>
          </a:p>
        </p:txBody>
      </p:sp>
      <p:sp>
        <p:nvSpPr>
          <p:cNvPr id="5" name="Slide Number Placeholder 4"/>
          <p:cNvSpPr>
            <a:spLocks noGrp="1"/>
          </p:cNvSpPr>
          <p:nvPr>
            <p:ph type="sldNum" sz="quarter" idx="12"/>
          </p:nvPr>
        </p:nvSpPr>
        <p:spPr>
          <a:xfrm>
            <a:off x="11304231" y="6374108"/>
            <a:ext cx="688760" cy="365125"/>
          </a:xfrm>
          <a:prstGeom prst="rect">
            <a:avLst/>
          </a:prstGeom>
        </p:spPr>
        <p:txBody>
          <a:bodyPr/>
          <a:lstStyle/>
          <a:p>
            <a:pPr fontAlgn="base">
              <a:spcBef>
                <a:spcPct val="0"/>
              </a:spcBef>
              <a:spcAft>
                <a:spcPct val="0"/>
              </a:spcAft>
              <a:defRPr/>
            </a:pPr>
            <a:fld id="{E6EB4A85-1637-4988-8878-7996243D39E4}" type="slidenum">
              <a:rPr lang="en-US" smtClean="0">
                <a:solidFill>
                  <a:srgbClr val="000000"/>
                </a:solidFill>
                <a:latin typeface="Arial" charset="0"/>
              </a:rPr>
              <a:pPr fontAlgn="base">
                <a:spcBef>
                  <a:spcPct val="0"/>
                </a:spcBef>
                <a:spcAft>
                  <a:spcPct val="0"/>
                </a:spcAft>
                <a:defRPr/>
              </a:pPr>
              <a:t>‹#›</a:t>
            </a:fld>
            <a:endParaRPr lang="en-US">
              <a:solidFill>
                <a:srgbClr val="000000"/>
              </a:solidFill>
              <a:latin typeface="Arial" charset="0"/>
            </a:endParaRPr>
          </a:p>
        </p:txBody>
      </p:sp>
      <p:sp>
        <p:nvSpPr>
          <p:cNvPr id="6" name="Title 1"/>
          <p:cNvSpPr>
            <a:spLocks noGrp="1"/>
          </p:cNvSpPr>
          <p:nvPr>
            <p:ph type="title"/>
          </p:nvPr>
        </p:nvSpPr>
        <p:spPr>
          <a:xfrm>
            <a:off x="471256" y="301848"/>
            <a:ext cx="10515600" cy="909454"/>
          </a:xfrm>
        </p:spPr>
        <p:txBody>
          <a:bodyPr/>
          <a:lstStyle/>
          <a:p>
            <a:r>
              <a:rPr lang="en-US"/>
              <a:t>Click to edit Master title style</a:t>
            </a:r>
            <a:endParaRPr lang="en-US" dirty="0"/>
          </a:p>
        </p:txBody>
      </p:sp>
    </p:spTree>
    <p:extLst>
      <p:ext uri="{BB962C8B-B14F-4D97-AF65-F5344CB8AC3E}">
        <p14:creationId xmlns:p14="http://schemas.microsoft.com/office/powerpoint/2010/main" val="3549901752"/>
      </p:ext>
    </p:extLst>
  </p:cSld>
  <p:clrMapOvr>
    <a:masterClrMapping/>
  </p:clrMapOvr>
  <p:hf hd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9" name="Straight Connector 8"/>
          <p:cNvCxnSpPr/>
          <p:nvPr/>
        </p:nvCxnSpPr>
        <p:spPr>
          <a:xfrm>
            <a:off x="11425131" y="6383045"/>
            <a:ext cx="0" cy="325158"/>
          </a:xfrm>
          <a:prstGeom prst="line">
            <a:avLst/>
          </a:prstGeom>
          <a:ln w="12700">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7" name="Rectangle 6"/>
          <p:cNvSpPr/>
          <p:nvPr/>
        </p:nvSpPr>
        <p:spPr>
          <a:xfrm>
            <a:off x="0" y="6795856"/>
            <a:ext cx="12192000" cy="7102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Slide Number Placeholder 5"/>
          <p:cNvSpPr txBox="1">
            <a:spLocks/>
          </p:cNvSpPr>
          <p:nvPr userDrawn="1"/>
        </p:nvSpPr>
        <p:spPr>
          <a:xfrm>
            <a:off x="11301984" y="6373368"/>
            <a:ext cx="688760" cy="365125"/>
          </a:xfrm>
          <a:prstGeom prst="rect">
            <a:avLst/>
          </a:prstGeom>
        </p:spPr>
        <p:txBody>
          <a:bodyPr vert="horz" lIns="91440" tIns="45720" rIns="91440" bIns="45720" rtlCol="0" anchor="ctr"/>
          <a:lstStyle>
            <a:defPPr>
              <a:defRPr lang="en-US"/>
            </a:defPPr>
            <a:lvl1pPr marL="0" algn="r" defTabSz="914400" rtl="0" eaLnBrk="1" latinLnBrk="0" hangingPunct="1">
              <a:defRPr sz="1200" b="1" i="0" kern="1200">
                <a:solidFill>
                  <a:schemeClr val="bg1">
                    <a:lumMod val="50000"/>
                  </a:schemeClr>
                </a:solidFill>
                <a:latin typeface="Open Sans"/>
                <a:ea typeface="Segoe UI" panose="020B0502040204020203" pitchFamily="34" charset="0"/>
                <a:cs typeface="Open San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0346883-6A69-4D5F-8D25-8A703C831FE6}" type="slidenum">
              <a:rPr lang="en-US" smtClean="0"/>
              <a:pPr/>
              <a:t>‹#›</a:t>
            </a:fld>
            <a:endParaRPr lang="en-US" dirty="0"/>
          </a:p>
        </p:txBody>
      </p:sp>
    </p:spTree>
    <p:extLst>
      <p:ext uri="{BB962C8B-B14F-4D97-AF65-F5344CB8AC3E}">
        <p14:creationId xmlns:p14="http://schemas.microsoft.com/office/powerpoint/2010/main" val="152662224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hf hdr="0"/>
  <p:txStyles>
    <p:titleStyle>
      <a:lvl1pPr algn="l" defTabSz="914400" rtl="0" eaLnBrk="1" latinLnBrk="0" hangingPunct="1">
        <a:lnSpc>
          <a:spcPct val="90000"/>
        </a:lnSpc>
        <a:spcBef>
          <a:spcPct val="0"/>
        </a:spcBef>
        <a:buNone/>
        <a:defRPr sz="3200" b="1" kern="1200">
          <a:solidFill>
            <a:srgbClr val="006369"/>
          </a:solidFill>
          <a:latin typeface="Segoe UI Light" panose="020B0502040204020203" pitchFamily="34" charset="0"/>
          <a:ea typeface="+mj-ea"/>
          <a:cs typeface="+mj-cs"/>
        </a:defRPr>
      </a:lvl1pPr>
    </p:titleStyle>
    <p:bodyStyle>
      <a:lvl1pPr marL="228600" indent="-228600" algn="l" defTabSz="914400" rtl="0" eaLnBrk="1" latinLnBrk="0" hangingPunct="1">
        <a:lnSpc>
          <a:spcPct val="90000"/>
        </a:lnSpc>
        <a:spcBef>
          <a:spcPts val="600"/>
        </a:spcBef>
        <a:buFont typeface="Arial" panose="020B0604020202020204" pitchFamily="34" charset="0"/>
        <a:buChar char="•"/>
        <a:defRPr sz="2400" kern="1200">
          <a:solidFill>
            <a:srgbClr val="000000"/>
          </a:solidFill>
          <a:latin typeface="Segoe UI" panose="020B0502040204020203" pitchFamily="34" charset="0"/>
          <a:ea typeface="Segoe UI" panose="020B0502040204020203" pitchFamily="34" charset="0"/>
          <a:cs typeface="Segoe UI" panose="020B0502040204020203" pitchFamily="34" charset="0"/>
        </a:defRPr>
      </a:lvl1pPr>
      <a:lvl2pPr marL="685800" indent="-228600" algn="l" defTabSz="914400" rtl="0" eaLnBrk="1" latinLnBrk="0" hangingPunct="1">
        <a:lnSpc>
          <a:spcPct val="90000"/>
        </a:lnSpc>
        <a:spcBef>
          <a:spcPts val="600"/>
        </a:spcBef>
        <a:buFont typeface="Arial" panose="020B0604020202020204" pitchFamily="34" charset="0"/>
        <a:buChar char="•"/>
        <a:defRPr sz="2200" kern="1200">
          <a:solidFill>
            <a:srgbClr val="000000"/>
          </a:solidFill>
          <a:latin typeface="Segoe UI" panose="020B0502040204020203" pitchFamily="34" charset="0"/>
          <a:ea typeface="Segoe UI" panose="020B0502040204020203" pitchFamily="34" charset="0"/>
          <a:cs typeface="Segoe UI" panose="020B0502040204020203" pitchFamily="34" charset="0"/>
        </a:defRPr>
      </a:lvl2pPr>
      <a:lvl3pPr marL="1143000" indent="-228600" algn="l" defTabSz="914400" rtl="0" eaLnBrk="1" latinLnBrk="0" hangingPunct="1">
        <a:lnSpc>
          <a:spcPct val="90000"/>
        </a:lnSpc>
        <a:spcBef>
          <a:spcPts val="600"/>
        </a:spcBef>
        <a:buFont typeface="Arial" panose="020B0604020202020204" pitchFamily="34" charset="0"/>
        <a:buChar char="•"/>
        <a:defRPr sz="2000" kern="1200">
          <a:solidFill>
            <a:srgbClr val="000000"/>
          </a:solidFill>
          <a:latin typeface="Segoe UI" panose="020B0502040204020203" pitchFamily="34" charset="0"/>
          <a:ea typeface="Segoe UI" panose="020B0502040204020203" pitchFamily="34" charset="0"/>
          <a:cs typeface="Segoe UI" panose="020B0502040204020203" pitchFamily="34" charset="0"/>
        </a:defRPr>
      </a:lvl3pPr>
      <a:lvl4pPr marL="1600200" indent="-228600" algn="l" defTabSz="914400" rtl="0" eaLnBrk="1" latinLnBrk="0" hangingPunct="1">
        <a:lnSpc>
          <a:spcPct val="90000"/>
        </a:lnSpc>
        <a:spcBef>
          <a:spcPts val="600"/>
        </a:spcBef>
        <a:buFont typeface="Arial" panose="020B0604020202020204" pitchFamily="34" charset="0"/>
        <a:buChar char="•"/>
        <a:defRPr sz="1800" kern="1200">
          <a:solidFill>
            <a:srgbClr val="000000"/>
          </a:solidFill>
          <a:latin typeface="Segoe UI" panose="020B0502040204020203" pitchFamily="34" charset="0"/>
          <a:ea typeface="Segoe UI" panose="020B0502040204020203" pitchFamily="34" charset="0"/>
          <a:cs typeface="Segoe UI" panose="020B0502040204020203" pitchFamily="34" charset="0"/>
        </a:defRPr>
      </a:lvl4pPr>
      <a:lvl5pPr marL="2057400" indent="-228600" algn="l" defTabSz="914400" rtl="0" eaLnBrk="1" latinLnBrk="0" hangingPunct="1">
        <a:lnSpc>
          <a:spcPct val="90000"/>
        </a:lnSpc>
        <a:spcBef>
          <a:spcPts val="600"/>
        </a:spcBef>
        <a:buFont typeface="Arial" panose="020B0604020202020204" pitchFamily="34" charset="0"/>
        <a:buChar char="•"/>
        <a:defRPr sz="1800" kern="1200">
          <a:solidFill>
            <a:srgbClr val="000000"/>
          </a:solidFill>
          <a:latin typeface="Segoe UI" panose="020B0502040204020203" pitchFamily="34" charset="0"/>
          <a:ea typeface="Segoe UI" panose="020B0502040204020203" pitchFamily="34" charset="0"/>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vert="horz" lIns="91440" tIns="45720" rIns="91440" bIns="45720" rtlCol="0" anchor="t">
            <a:normAutofit/>
          </a:bodyPr>
          <a:lstStyle/>
          <a:p>
            <a:r>
              <a:rPr lang="en-US"/>
              <a:t>New Electric System Inspectors (ESI)</a:t>
            </a:r>
          </a:p>
          <a:p>
            <a:r>
              <a:rPr lang="en-US">
                <a:latin typeface="Segoe UI"/>
                <a:cs typeface="Segoe UI"/>
              </a:rPr>
              <a:t>Module 11: Quality Assurance</a:t>
            </a:r>
            <a:endParaRPr lang="en-US" dirty="0">
              <a:latin typeface="Segoe UI"/>
              <a:cs typeface="Segoe UI"/>
            </a:endParaRPr>
          </a:p>
        </p:txBody>
      </p:sp>
      <p:sp>
        <p:nvSpPr>
          <p:cNvPr id="2" name="Title 1"/>
          <p:cNvSpPr>
            <a:spLocks noGrp="1"/>
          </p:cNvSpPr>
          <p:nvPr>
            <p:ph type="title"/>
          </p:nvPr>
        </p:nvSpPr>
        <p:spPr/>
        <p:txBody>
          <a:bodyPr/>
          <a:lstStyle/>
          <a:p>
            <a:r>
              <a:rPr lang="en-US"/>
              <a:t>Overhead Detail Inspection (ODI) Training</a:t>
            </a:r>
            <a:endParaRPr lang="en-US" dirty="0"/>
          </a:p>
        </p:txBody>
      </p:sp>
    </p:spTree>
    <p:extLst>
      <p:ext uri="{BB962C8B-B14F-4D97-AF65-F5344CB8AC3E}">
        <p14:creationId xmlns:p14="http://schemas.microsoft.com/office/powerpoint/2010/main" val="41000643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dirty="0"/>
              <a:t>Quality Assurance Program (cont.)</a:t>
            </a:r>
          </a:p>
        </p:txBody>
      </p:sp>
      <p:sp>
        <p:nvSpPr>
          <p:cNvPr id="3" name="Content Placeholder 2"/>
          <p:cNvSpPr>
            <a:spLocks noGrp="1"/>
          </p:cNvSpPr>
          <p:nvPr>
            <p:ph idx="1"/>
          </p:nvPr>
        </p:nvSpPr>
        <p:spPr/>
        <p:txBody>
          <a:bodyPr/>
          <a:lstStyle/>
          <a:p>
            <a:r>
              <a:rPr lang="en-US"/>
              <a:t>Performs a quarterly review </a:t>
            </a:r>
          </a:p>
          <a:p>
            <a:r>
              <a:rPr lang="en-US"/>
              <a:t>ESIs goals </a:t>
            </a:r>
          </a:p>
          <a:p>
            <a:r>
              <a:rPr lang="en-US"/>
              <a:t>Works with the ESI </a:t>
            </a:r>
          </a:p>
          <a:p>
            <a:r>
              <a:rPr lang="en-US"/>
              <a:t>Provides training </a:t>
            </a:r>
          </a:p>
          <a:p>
            <a:r>
              <a:rPr lang="en-US"/>
              <a:t>Schedules another assessment</a:t>
            </a:r>
            <a:endParaRPr lang="en-US" dirty="0"/>
          </a:p>
        </p:txBody>
      </p:sp>
    </p:spTree>
    <p:extLst>
      <p:ext uri="{BB962C8B-B14F-4D97-AF65-F5344CB8AC3E}">
        <p14:creationId xmlns:p14="http://schemas.microsoft.com/office/powerpoint/2010/main" val="2608336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Quality Control (QC) Assessments</a:t>
            </a:r>
          </a:p>
        </p:txBody>
      </p:sp>
      <p:sp>
        <p:nvSpPr>
          <p:cNvPr id="3" name="Content Placeholder 2"/>
          <p:cNvSpPr>
            <a:spLocks noGrp="1"/>
          </p:cNvSpPr>
          <p:nvPr>
            <p:ph idx="1"/>
          </p:nvPr>
        </p:nvSpPr>
        <p:spPr/>
        <p:txBody>
          <a:bodyPr/>
          <a:lstStyle/>
          <a:p>
            <a:r>
              <a:rPr lang="en-US" dirty="0"/>
              <a:t>Minimum of 20 poles </a:t>
            </a:r>
          </a:p>
          <a:p>
            <a:r>
              <a:rPr lang="en-US" dirty="0"/>
              <a:t>Inspect the poles </a:t>
            </a:r>
          </a:p>
          <a:p>
            <a:r>
              <a:rPr lang="en-US" dirty="0"/>
              <a:t>Discuss any differences  </a:t>
            </a:r>
          </a:p>
          <a:p>
            <a:r>
              <a:rPr lang="en-US" dirty="0"/>
              <a:t>Training is documented</a:t>
            </a:r>
          </a:p>
          <a:p>
            <a:r>
              <a:rPr lang="en-US" dirty="0"/>
              <a:t>Calibration Training</a:t>
            </a:r>
          </a:p>
        </p:txBody>
      </p:sp>
    </p:spTree>
    <p:extLst>
      <p:ext uri="{BB962C8B-B14F-4D97-AF65-F5344CB8AC3E}">
        <p14:creationId xmlns:p14="http://schemas.microsoft.com/office/powerpoint/2010/main" val="14299764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t>Technical Review Board </a:t>
            </a:r>
            <a:endParaRPr lang="en-US" dirty="0"/>
          </a:p>
        </p:txBody>
      </p:sp>
      <p:sp>
        <p:nvSpPr>
          <p:cNvPr id="3" name="Content Placeholder 2"/>
          <p:cNvSpPr>
            <a:spLocks noGrp="1"/>
          </p:cNvSpPr>
          <p:nvPr>
            <p:ph idx="1"/>
          </p:nvPr>
        </p:nvSpPr>
        <p:spPr/>
        <p:txBody>
          <a:bodyPr/>
          <a:lstStyle/>
          <a:p>
            <a:r>
              <a:rPr lang="en-US" dirty="0"/>
              <a:t>Meets monthly </a:t>
            </a:r>
          </a:p>
          <a:p>
            <a:r>
              <a:rPr lang="en-US" dirty="0"/>
              <a:t>ODI Manager</a:t>
            </a:r>
          </a:p>
          <a:p>
            <a:r>
              <a:rPr lang="en-US" dirty="0"/>
              <a:t>Quality Control Inspectors </a:t>
            </a:r>
          </a:p>
          <a:p>
            <a:r>
              <a:rPr lang="en-US" dirty="0"/>
              <a:t>SCE Standards </a:t>
            </a:r>
          </a:p>
          <a:p>
            <a:r>
              <a:rPr lang="en-US" dirty="0"/>
              <a:t>Find issues </a:t>
            </a:r>
          </a:p>
          <a:p>
            <a:r>
              <a:rPr lang="en-US" dirty="0"/>
              <a:t>Ensure safety </a:t>
            </a:r>
          </a:p>
          <a:p>
            <a:r>
              <a:rPr lang="en-US" dirty="0"/>
              <a:t>Ensure reliability </a:t>
            </a:r>
          </a:p>
          <a:p>
            <a:r>
              <a:rPr lang="en-US" dirty="0"/>
              <a:t>Value  </a:t>
            </a:r>
          </a:p>
          <a:p>
            <a:endParaRPr lang="en-US" dirty="0"/>
          </a:p>
          <a:p>
            <a:endParaRPr lang="en-US" dirty="0"/>
          </a:p>
        </p:txBody>
      </p:sp>
    </p:spTree>
    <p:extLst>
      <p:ext uri="{BB962C8B-B14F-4D97-AF65-F5344CB8AC3E}">
        <p14:creationId xmlns:p14="http://schemas.microsoft.com/office/powerpoint/2010/main" val="16649642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Technical Review Board Example</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432836785"/>
              </p:ext>
            </p:extLst>
          </p:nvPr>
        </p:nvGraphicFramePr>
        <p:xfrm>
          <a:off x="838200" y="1825625"/>
          <a:ext cx="10515600" cy="4133215"/>
        </p:xfrm>
        <a:graphic>
          <a:graphicData uri="http://schemas.openxmlformats.org/drawingml/2006/table">
            <a:tbl>
              <a:tblPr firstRow="1" bandRow="1">
                <a:tableStyleId>{F5AB1C69-6EDB-4FF4-983F-18BD219EF322}</a:tableStyleId>
              </a:tblPr>
              <a:tblGrid>
                <a:gridCol w="2823634">
                  <a:extLst>
                    <a:ext uri="{9D8B030D-6E8A-4147-A177-3AD203B41FA5}">
                      <a16:colId xmlns:a16="http://schemas.microsoft.com/office/drawing/2014/main" xmlns="" val="20000"/>
                    </a:ext>
                  </a:extLst>
                </a:gridCol>
                <a:gridCol w="7691966">
                  <a:extLst>
                    <a:ext uri="{9D8B030D-6E8A-4147-A177-3AD203B41FA5}">
                      <a16:colId xmlns:a16="http://schemas.microsoft.com/office/drawing/2014/main" xmlns="" val="20001"/>
                    </a:ext>
                  </a:extLst>
                </a:gridCol>
              </a:tblGrid>
              <a:tr h="331173">
                <a:tc>
                  <a:txBody>
                    <a:bodyPr/>
                    <a:lstStyle/>
                    <a:p>
                      <a:r>
                        <a:rPr lang="en-US" dirty="0"/>
                        <a:t>Issue</a:t>
                      </a:r>
                    </a:p>
                  </a:txBody>
                  <a:tcPr marL="121334" marR="121334"/>
                </a:tc>
                <a:tc>
                  <a:txBody>
                    <a:bodyPr/>
                    <a:lstStyle/>
                    <a:p>
                      <a:r>
                        <a:rPr lang="en-US" dirty="0"/>
                        <a:t>Ruling</a:t>
                      </a:r>
                    </a:p>
                  </a:txBody>
                  <a:tcPr marL="121334" marR="121334"/>
                </a:tc>
                <a:extLst>
                  <a:ext uri="{0D108BD9-81ED-4DB2-BD59-A6C34878D82A}">
                    <a16:rowId xmlns:a16="http://schemas.microsoft.com/office/drawing/2014/main" xmlns="" val="10000"/>
                  </a:ext>
                </a:extLst>
              </a:tr>
              <a:tr h="1237615">
                <a:tc>
                  <a:txBody>
                    <a:bodyPr/>
                    <a:lstStyle/>
                    <a:p>
                      <a:r>
                        <a:rPr lang="en-US" sz="2000" dirty="0"/>
                        <a:t>Inspection</a:t>
                      </a:r>
                      <a:r>
                        <a:rPr lang="en-US" sz="2000" baseline="0" dirty="0"/>
                        <a:t> Repair Height</a:t>
                      </a:r>
                      <a:endParaRPr lang="en-US" sz="2000" dirty="0"/>
                    </a:p>
                  </a:txBody>
                  <a:tcPr marL="121334" marR="121334"/>
                </a:tc>
                <a:tc>
                  <a:txBody>
                    <a:bodyPr/>
                    <a:lstStyle/>
                    <a:p>
                      <a:r>
                        <a:rPr lang="en-US" sz="2000" dirty="0"/>
                        <a:t>Continue to reach as high as you can to make repairs on poles. The QC group grades repairs to a height of 6’5”, but your supervisor grades you on your reach</a:t>
                      </a:r>
                      <a:r>
                        <a:rPr lang="en-US" sz="2000" baseline="0" dirty="0"/>
                        <a:t> ability.</a:t>
                      </a:r>
                      <a:r>
                        <a:rPr lang="en-US" sz="2000" dirty="0"/>
                        <a:t> </a:t>
                      </a:r>
                    </a:p>
                  </a:txBody>
                  <a:tcPr marL="121334" marR="121334"/>
                </a:tc>
                <a:extLst>
                  <a:ext uri="{0D108BD9-81ED-4DB2-BD59-A6C34878D82A}">
                    <a16:rowId xmlns:a16="http://schemas.microsoft.com/office/drawing/2014/main" xmlns="" val="10001"/>
                  </a:ext>
                </a:extLst>
              </a:tr>
              <a:tr h="1524000">
                <a:tc>
                  <a:txBody>
                    <a:bodyPr/>
                    <a:lstStyle/>
                    <a:p>
                      <a:r>
                        <a:rPr lang="en-US" sz="2000" dirty="0"/>
                        <a:t>Liquid Fuses</a:t>
                      </a:r>
                    </a:p>
                  </a:txBody>
                  <a:tcPr marL="121334" marR="121334"/>
                </a:tc>
                <a:tc>
                  <a:txBody>
                    <a:bodyPr/>
                    <a:lstStyle/>
                    <a:p>
                      <a:r>
                        <a:rPr lang="en-US" sz="2000" dirty="0"/>
                        <a:t>If the liquid level in a liquid fuse is more than 1.25” below the bottom of the fuse cap then the fuse may not function. Report dry fuse when the liquid level is more than 1” below the bottom of the fuse cap.</a:t>
                      </a:r>
                    </a:p>
                  </a:txBody>
                  <a:tcPr marL="121334" marR="121334"/>
                </a:tc>
                <a:extLst>
                  <a:ext uri="{0D108BD9-81ED-4DB2-BD59-A6C34878D82A}">
                    <a16:rowId xmlns:a16="http://schemas.microsoft.com/office/drawing/2014/main" xmlns="" val="10002"/>
                  </a:ext>
                </a:extLst>
              </a:tr>
              <a:tr h="734934">
                <a:tc>
                  <a:txBody>
                    <a:bodyPr/>
                    <a:lstStyle/>
                    <a:p>
                      <a:r>
                        <a:rPr lang="en-US" sz="2000" dirty="0"/>
                        <a:t>Ground Molding</a:t>
                      </a:r>
                    </a:p>
                  </a:txBody>
                  <a:tcPr marL="121334" marR="121334"/>
                </a:tc>
                <a:tc>
                  <a:txBody>
                    <a:bodyPr/>
                    <a:lstStyle/>
                    <a:p>
                      <a:r>
                        <a:rPr lang="en-US" sz="2000" dirty="0"/>
                        <a:t>Only</a:t>
                      </a:r>
                      <a:r>
                        <a:rPr lang="en-US" sz="2000" baseline="0" dirty="0"/>
                        <a:t> call out ground molding at upper levels if the ground wire is clearly visible.</a:t>
                      </a:r>
                    </a:p>
                    <a:p>
                      <a:endParaRPr lang="en-US" sz="2000" dirty="0"/>
                    </a:p>
                  </a:txBody>
                  <a:tcPr marL="121334" marR="121334"/>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38579768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Module Wrap Up</a:t>
            </a:r>
            <a:endParaRPr lang="en-US" dirty="0"/>
          </a:p>
        </p:txBody>
      </p:sp>
      <p:sp>
        <p:nvSpPr>
          <p:cNvPr id="3" name="Content Placeholder 2"/>
          <p:cNvSpPr>
            <a:spLocks noGrp="1"/>
          </p:cNvSpPr>
          <p:nvPr>
            <p:ph idx="1"/>
          </p:nvPr>
        </p:nvSpPr>
        <p:spPr/>
        <p:txBody>
          <a:bodyPr/>
          <a:lstStyle/>
          <a:p>
            <a:r>
              <a:rPr lang="en-US" smtClean="0"/>
              <a:t>Explain the elements and purpose of the Quality Assurance Program and how it applies to ESIs</a:t>
            </a:r>
          </a:p>
          <a:p>
            <a:r>
              <a:rPr lang="en-US" smtClean="0"/>
              <a:t>Describe the steps and functions of Supervisor Quality Control (QC) Assessments</a:t>
            </a:r>
          </a:p>
          <a:p>
            <a:r>
              <a:rPr lang="en-US" smtClean="0"/>
              <a:t>Explain the objective of the Technical Review Board and the functions it serves</a:t>
            </a:r>
            <a:endParaRPr lang="en-US" dirty="0"/>
          </a:p>
        </p:txBody>
      </p:sp>
    </p:spTree>
    <p:extLst>
      <p:ext uri="{BB962C8B-B14F-4D97-AF65-F5344CB8AC3E}">
        <p14:creationId xmlns:p14="http://schemas.microsoft.com/office/powerpoint/2010/main" val="1643358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Check Your Knowledge</a:t>
            </a:r>
          </a:p>
        </p:txBody>
      </p:sp>
      <p:sp>
        <p:nvSpPr>
          <p:cNvPr id="4" name="Content Placeholder 3"/>
          <p:cNvSpPr>
            <a:spLocks noGrp="1"/>
          </p:cNvSpPr>
          <p:nvPr>
            <p:ph idx="1"/>
          </p:nvPr>
        </p:nvSpPr>
        <p:spPr/>
        <p:txBody>
          <a:bodyPr/>
          <a:lstStyle/>
          <a:p>
            <a:pPr marL="457200" indent="-457200">
              <a:buFont typeface="+mj-lt"/>
              <a:buAutoNum type="arabicPeriod"/>
            </a:pPr>
            <a:r>
              <a:rPr lang="en-US" dirty="0"/>
              <a:t>What are the different inspection types that ODI uses to ensure Quality Control with ESIs?</a:t>
            </a:r>
          </a:p>
          <a:p>
            <a:pPr marL="457200" indent="-457200">
              <a:buFont typeface="+mj-lt"/>
              <a:buAutoNum type="arabicPeriod"/>
            </a:pPr>
            <a:r>
              <a:rPr lang="en-US" kern="0" dirty="0"/>
              <a:t>What is the purpose of the Quality Assurance Program for the ESI</a:t>
            </a:r>
            <a:r>
              <a:rPr lang="en-US" dirty="0"/>
              <a:t>?</a:t>
            </a:r>
          </a:p>
          <a:p>
            <a:pPr marL="457200" indent="-457200">
              <a:buFont typeface="+mj-lt"/>
              <a:buAutoNum type="arabicPeriod"/>
            </a:pPr>
            <a:r>
              <a:rPr lang="en-US" dirty="0"/>
              <a:t>Which priority number findings are the most important?</a:t>
            </a:r>
          </a:p>
        </p:txBody>
      </p:sp>
    </p:spTree>
    <p:extLst>
      <p:ext uri="{BB962C8B-B14F-4D97-AF65-F5344CB8AC3E}">
        <p14:creationId xmlns:p14="http://schemas.microsoft.com/office/powerpoint/2010/main" val="41392487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Quality Assurance</a:t>
            </a:r>
          </a:p>
        </p:txBody>
      </p:sp>
      <p:sp>
        <p:nvSpPr>
          <p:cNvPr id="2" name="Slide Number Placeholder 1"/>
          <p:cNvSpPr>
            <a:spLocks noGrp="1"/>
          </p:cNvSpPr>
          <p:nvPr>
            <p:ph type="sldNum" sz="quarter" idx="4294967295"/>
          </p:nvPr>
        </p:nvSpPr>
        <p:spPr>
          <a:xfrm>
            <a:off x="11503025" y="6373813"/>
            <a:ext cx="688975" cy="365125"/>
          </a:xfrm>
          <a:prstGeom prst="rect">
            <a:avLst/>
          </a:prstGeom>
        </p:spPr>
        <p:txBody>
          <a:bodyPr/>
          <a:lstStyle/>
          <a:p>
            <a:pPr>
              <a:defRPr/>
            </a:pPr>
            <a:fld id="{99ED8C70-F15B-41A9-968C-A75CE4F2A06F}" type="slidenum">
              <a:rPr lang="en-US" smtClean="0">
                <a:solidFill>
                  <a:srgbClr val="000000"/>
                </a:solidFill>
              </a:rPr>
              <a:pPr>
                <a:defRPr/>
              </a:pPr>
              <a:t>16</a:t>
            </a:fld>
            <a:endParaRPr lang="en-US" dirty="0">
              <a:solidFill>
                <a:srgbClr val="000000"/>
              </a:solidFill>
            </a:endParaRPr>
          </a:p>
        </p:txBody>
      </p:sp>
    </p:spTree>
    <p:extLst>
      <p:ext uri="{BB962C8B-B14F-4D97-AF65-F5344CB8AC3E}">
        <p14:creationId xmlns:p14="http://schemas.microsoft.com/office/powerpoint/2010/main" val="9426959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Welcome &amp; Introductions</a:t>
            </a:r>
          </a:p>
        </p:txBody>
      </p:sp>
      <p:pic>
        <p:nvPicPr>
          <p:cNvPr id="5" name="Content Placeholder 4"/>
          <p:cNvPicPr>
            <a:picLocks noGrp="1" noChangeAspect="1"/>
          </p:cNvPicPr>
          <p:nvPr>
            <p:ph idx="1"/>
          </p:nvPr>
        </p:nvPicPr>
        <p:blipFill>
          <a:blip r:embed="rId3"/>
          <a:stretch>
            <a:fillRect/>
          </a:stretch>
        </p:blipFill>
        <p:spPr>
          <a:xfrm>
            <a:off x="3770174" y="2297314"/>
            <a:ext cx="4651651" cy="3407959"/>
          </a:xfrm>
          <a:prstGeom prst="rect">
            <a:avLst/>
          </a:prstGeom>
        </p:spPr>
      </p:pic>
    </p:spTree>
    <p:extLst>
      <p:ext uri="{BB962C8B-B14F-4D97-AF65-F5344CB8AC3E}">
        <p14:creationId xmlns:p14="http://schemas.microsoft.com/office/powerpoint/2010/main" val="322061178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Safety First!</a:t>
            </a:r>
            <a:endParaRPr lang="en-US" dirty="0"/>
          </a:p>
        </p:txBody>
      </p:sp>
      <p:sp>
        <p:nvSpPr>
          <p:cNvPr id="5" name="Content Placeholder 4"/>
          <p:cNvSpPr>
            <a:spLocks noGrp="1"/>
          </p:cNvSpPr>
          <p:nvPr>
            <p:ph idx="1"/>
          </p:nvPr>
        </p:nvSpPr>
        <p:spPr/>
        <p:txBody>
          <a:bodyPr/>
          <a:lstStyle/>
          <a:p>
            <a:r>
              <a:rPr lang="en-US" smtClean="0"/>
              <a:t>First Aid kit</a:t>
            </a:r>
          </a:p>
          <a:p>
            <a:r>
              <a:rPr lang="en-US" smtClean="0"/>
              <a:t>Volunteers</a:t>
            </a:r>
          </a:p>
          <a:p>
            <a:r>
              <a:rPr lang="en-US" smtClean="0"/>
              <a:t>Earthquake procedures</a:t>
            </a:r>
          </a:p>
          <a:p>
            <a:r>
              <a:rPr lang="en-US" smtClean="0"/>
              <a:t>In case of fire</a:t>
            </a:r>
          </a:p>
          <a:p>
            <a:r>
              <a:rPr lang="en-US" smtClean="0"/>
              <a:t>Emergency exits</a:t>
            </a:r>
          </a:p>
          <a:p>
            <a:r>
              <a:rPr lang="en-US" smtClean="0"/>
              <a:t>Where to gather outside</a:t>
            </a:r>
            <a:endParaRPr lang="en-US" dirty="0"/>
          </a:p>
        </p:txBody>
      </p:sp>
    </p:spTree>
    <p:extLst>
      <p:ext uri="{BB962C8B-B14F-4D97-AF65-F5344CB8AC3E}">
        <p14:creationId xmlns:p14="http://schemas.microsoft.com/office/powerpoint/2010/main" val="36074109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Logistics &amp; Guidelines</a:t>
            </a:r>
            <a:endParaRPr lang="en-US" dirty="0"/>
          </a:p>
        </p:txBody>
      </p:sp>
      <p:sp>
        <p:nvSpPr>
          <p:cNvPr id="3" name="Content Placeholder 2"/>
          <p:cNvSpPr>
            <a:spLocks noGrp="1"/>
          </p:cNvSpPr>
          <p:nvPr>
            <p:ph idx="1"/>
          </p:nvPr>
        </p:nvSpPr>
        <p:spPr/>
        <p:txBody>
          <a:bodyPr/>
          <a:lstStyle/>
          <a:p>
            <a:r>
              <a:rPr lang="en-US" smtClean="0"/>
              <a:t>Cell phones/pagers off or silent</a:t>
            </a:r>
          </a:p>
          <a:p>
            <a:r>
              <a:rPr lang="en-US" smtClean="0"/>
              <a:t>Restroom locations</a:t>
            </a:r>
          </a:p>
          <a:p>
            <a:r>
              <a:rPr lang="en-US" smtClean="0"/>
              <a:t>Scheduled breaks and meals</a:t>
            </a:r>
          </a:p>
          <a:p>
            <a:r>
              <a:rPr lang="en-US" smtClean="0"/>
              <a:t>Length of training</a:t>
            </a:r>
          </a:p>
          <a:p>
            <a:r>
              <a:rPr lang="en-US" smtClean="0"/>
              <a:t>Class rules and guidelines</a:t>
            </a:r>
            <a:endParaRPr lang="en-US" dirty="0"/>
          </a:p>
        </p:txBody>
      </p:sp>
    </p:spTree>
    <p:extLst>
      <p:ext uri="{BB962C8B-B14F-4D97-AF65-F5344CB8AC3E}">
        <p14:creationId xmlns:p14="http://schemas.microsoft.com/office/powerpoint/2010/main" val="17110867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Quality Assurance</a:t>
            </a:r>
          </a:p>
        </p:txBody>
      </p:sp>
    </p:spTree>
    <p:extLst>
      <p:ext uri="{BB962C8B-B14F-4D97-AF65-F5344CB8AC3E}">
        <p14:creationId xmlns:p14="http://schemas.microsoft.com/office/powerpoint/2010/main" val="33597963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a:t>Learning Objectives</a:t>
            </a:r>
            <a:endParaRPr lang="en-US" dirty="0"/>
          </a:p>
        </p:txBody>
      </p:sp>
      <p:sp>
        <p:nvSpPr>
          <p:cNvPr id="3" name="Content Placeholder 2"/>
          <p:cNvSpPr>
            <a:spLocks noGrp="1"/>
          </p:cNvSpPr>
          <p:nvPr>
            <p:ph idx="1"/>
          </p:nvPr>
        </p:nvSpPr>
        <p:spPr/>
        <p:txBody>
          <a:bodyPr/>
          <a:lstStyle/>
          <a:p>
            <a:r>
              <a:rPr lang="en-US" dirty="0"/>
              <a:t>At the end of this module, students will be able to:</a:t>
            </a:r>
          </a:p>
          <a:p>
            <a:pPr lvl="1"/>
            <a:r>
              <a:rPr lang="en-US" dirty="0"/>
              <a:t>Explain the elements and purpose of the Quality Assurance Program and how it applies to ESIs</a:t>
            </a:r>
          </a:p>
          <a:p>
            <a:pPr lvl="1"/>
            <a:r>
              <a:rPr lang="en-US" dirty="0"/>
              <a:t>Describe the steps and functions of Supervisor Quality Control (QC) Assessments</a:t>
            </a:r>
          </a:p>
          <a:p>
            <a:pPr lvl="1"/>
            <a:r>
              <a:rPr lang="en-US" dirty="0"/>
              <a:t>Explain the objective of the Technical Review Board and the functions it serves</a:t>
            </a:r>
          </a:p>
        </p:txBody>
      </p:sp>
      <p:pic>
        <p:nvPicPr>
          <p:cNvPr id="7" name="Picture 6"/>
          <p:cNvPicPr>
            <a:picLocks noChangeAspect="1"/>
          </p:cNvPicPr>
          <p:nvPr/>
        </p:nvPicPr>
        <p:blipFill>
          <a:blip r:embed="rId3">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val="0"/>
              </a:ext>
            </a:extLst>
          </a:blip>
          <a:stretch>
            <a:fillRect/>
          </a:stretch>
        </p:blipFill>
        <p:spPr>
          <a:xfrm>
            <a:off x="8625931" y="457724"/>
            <a:ext cx="1903900" cy="1000686"/>
          </a:xfrm>
          <a:prstGeom prst="rect">
            <a:avLst/>
          </a:prstGeom>
          <a:effectLst>
            <a:softEdge rad="63500"/>
          </a:effectLst>
        </p:spPr>
      </p:pic>
    </p:spTree>
    <p:extLst>
      <p:ext uri="{BB962C8B-B14F-4D97-AF65-F5344CB8AC3E}">
        <p14:creationId xmlns:p14="http://schemas.microsoft.com/office/powerpoint/2010/main" val="20283762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dirty="0"/>
              <a:t>Module Overview</a:t>
            </a:r>
          </a:p>
        </p:txBody>
      </p:sp>
      <p:sp>
        <p:nvSpPr>
          <p:cNvPr id="3" name="Content Placeholder 2"/>
          <p:cNvSpPr>
            <a:spLocks noGrp="1"/>
          </p:cNvSpPr>
          <p:nvPr>
            <p:ph idx="1"/>
          </p:nvPr>
        </p:nvSpPr>
        <p:spPr/>
        <p:txBody>
          <a:bodyPr/>
          <a:lstStyle/>
          <a:p>
            <a:r>
              <a:rPr lang="en-US" dirty="0"/>
              <a:t>Quality Assurance Program</a:t>
            </a:r>
          </a:p>
          <a:p>
            <a:r>
              <a:rPr lang="en-US" dirty="0"/>
              <a:t>Supervisor Quality Control (QC) Assessments</a:t>
            </a:r>
          </a:p>
          <a:p>
            <a:r>
              <a:rPr lang="en-US" dirty="0"/>
              <a:t>Technical Review Board</a:t>
            </a:r>
          </a:p>
          <a:p>
            <a:pPr lvl="1"/>
            <a:endParaRPr lang="en-US" dirty="0"/>
          </a:p>
          <a:p>
            <a:pPr lvl="1"/>
            <a:endParaRPr lang="en-US" dirty="0"/>
          </a:p>
        </p:txBody>
      </p:sp>
    </p:spTree>
    <p:extLst>
      <p:ext uri="{BB962C8B-B14F-4D97-AF65-F5344CB8AC3E}">
        <p14:creationId xmlns:p14="http://schemas.microsoft.com/office/powerpoint/2010/main" val="12062541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a:t>Quality Assurance Program</a:t>
            </a:r>
          </a:p>
        </p:txBody>
      </p:sp>
      <p:sp>
        <p:nvSpPr>
          <p:cNvPr id="3" name="Content Placeholder 2"/>
          <p:cNvSpPr>
            <a:spLocks noGrp="1"/>
          </p:cNvSpPr>
          <p:nvPr>
            <p:ph idx="1"/>
          </p:nvPr>
        </p:nvSpPr>
        <p:spPr/>
        <p:txBody>
          <a:bodyPr/>
          <a:lstStyle/>
          <a:p>
            <a:r>
              <a:rPr lang="en-US" dirty="0"/>
              <a:t>Develops quality performance</a:t>
            </a:r>
          </a:p>
          <a:p>
            <a:r>
              <a:rPr lang="en-US" dirty="0"/>
              <a:t>Achieves a high level of accuracy</a:t>
            </a:r>
          </a:p>
          <a:p>
            <a:r>
              <a:rPr lang="en-US" dirty="0"/>
              <a:t>Incorporating into daily inspection routines</a:t>
            </a:r>
          </a:p>
        </p:txBody>
      </p:sp>
    </p:spTree>
    <p:extLst>
      <p:ext uri="{BB962C8B-B14F-4D97-AF65-F5344CB8AC3E}">
        <p14:creationId xmlns:p14="http://schemas.microsoft.com/office/powerpoint/2010/main" val="16405315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dirty="0"/>
              <a:t>Quality Assurance Program (cont.)</a:t>
            </a:r>
          </a:p>
        </p:txBody>
      </p:sp>
      <p:sp>
        <p:nvSpPr>
          <p:cNvPr id="3" name="Content Placeholder 2"/>
          <p:cNvSpPr>
            <a:spLocks noGrp="1"/>
          </p:cNvSpPr>
          <p:nvPr>
            <p:ph idx="1"/>
          </p:nvPr>
        </p:nvSpPr>
        <p:spPr/>
        <p:txBody>
          <a:bodyPr/>
          <a:lstStyle/>
          <a:p>
            <a:r>
              <a:rPr lang="en-US" dirty="0"/>
              <a:t>Identifies the pole </a:t>
            </a:r>
          </a:p>
          <a:p>
            <a:r>
              <a:rPr lang="en-US" dirty="0"/>
              <a:t>Checks the field tool</a:t>
            </a:r>
          </a:p>
          <a:p>
            <a:r>
              <a:rPr lang="en-US" dirty="0"/>
              <a:t>Inspects the pole </a:t>
            </a:r>
          </a:p>
          <a:p>
            <a:r>
              <a:rPr lang="en-US" dirty="0"/>
              <a:t>Identifies any non-conforming conditions </a:t>
            </a:r>
          </a:p>
          <a:p>
            <a:r>
              <a:rPr lang="en-US" dirty="0"/>
              <a:t>Inputs findings</a:t>
            </a:r>
          </a:p>
          <a:p>
            <a:r>
              <a:rPr lang="en-US" dirty="0"/>
              <a:t>Confirms or corrects</a:t>
            </a:r>
          </a:p>
          <a:p>
            <a:r>
              <a:rPr lang="en-US" dirty="0"/>
              <a:t>Makes repairs</a:t>
            </a:r>
          </a:p>
        </p:txBody>
      </p:sp>
    </p:spTree>
    <p:extLst>
      <p:ext uri="{BB962C8B-B14F-4D97-AF65-F5344CB8AC3E}">
        <p14:creationId xmlns:p14="http://schemas.microsoft.com/office/powerpoint/2010/main" val="40739954"/>
      </p:ext>
    </p:extLst>
  </p:cSld>
  <p:clrMapOvr>
    <a:masterClrMapping/>
  </p:clrMapOvr>
</p:sld>
</file>

<file path=ppt/theme/theme1.xml><?xml version="1.0" encoding="utf-8"?>
<a:theme xmlns:a="http://schemas.openxmlformats.org/drawingml/2006/main" name="Theme_T&amp;D_PPTDesign">
  <a:themeElements>
    <a:clrScheme name="Custom 1">
      <a:dk1>
        <a:srgbClr val="000000"/>
      </a:dk1>
      <a:lt1>
        <a:sysClr val="window" lastClr="FFFFFF"/>
      </a:lt1>
      <a:dk2>
        <a:srgbClr val="FED141"/>
      </a:dk2>
      <a:lt2>
        <a:srgbClr val="B1B3B3"/>
      </a:lt2>
      <a:accent1>
        <a:srgbClr val="00A9E0"/>
      </a:accent1>
      <a:accent2>
        <a:srgbClr val="3CDBC0"/>
      </a:accent2>
      <a:accent3>
        <a:srgbClr val="658D1B"/>
      </a:accent3>
      <a:accent4>
        <a:srgbClr val="722257"/>
      </a:accent4>
      <a:accent5>
        <a:srgbClr val="F0B323"/>
      </a:accent5>
      <a:accent6>
        <a:srgbClr val="D2D755"/>
      </a:accent6>
      <a:hlink>
        <a:srgbClr val="0563C1"/>
      </a:hlink>
      <a:folHlink>
        <a:srgbClr val="FF0000"/>
      </a:folHlink>
    </a:clrScheme>
    <a:fontScheme name="Segoe UI">
      <a:majorFont>
        <a:latin typeface="Segoe UI"/>
        <a:ea typeface=""/>
        <a:cs typeface=""/>
      </a:majorFont>
      <a:minorFont>
        <a:latin typeface="Segoe UI"/>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_T&amp;D_PPTDesign" id="{48C3847E-36C7-4605-9845-A5967312A25A}" vid="{49254DBF-146A-409B-9749-8F67B604844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287e4302-86cf-4944-a309-ab111957c492">
      <UserInfo>
        <DisplayName/>
        <AccountId xsi:nil="true"/>
        <AccountType/>
      </UserInfo>
    </SharedWithUsers>
    <fi7y xmlns="470f3cb9-6190-467f-98b3-13287c8881c8"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3BDCAA064B24A498CFD3DF224C73A0E" ma:contentTypeVersion="7" ma:contentTypeDescription="Create a new document." ma:contentTypeScope="" ma:versionID="76e8f06a99eee6bf361b61571d2ab681">
  <xsd:schema xmlns:xsd="http://www.w3.org/2001/XMLSchema" xmlns:xs="http://www.w3.org/2001/XMLSchema" xmlns:p="http://schemas.microsoft.com/office/2006/metadata/properties" xmlns:ns2="470f3cb9-6190-467f-98b3-13287c8881c8" xmlns:ns3="287e4302-86cf-4944-a309-ab111957c492" targetNamespace="http://schemas.microsoft.com/office/2006/metadata/properties" ma:root="true" ma:fieldsID="99812758fcad5f90009c75bb3d0ceb16" ns2:_="" ns3:_="">
    <xsd:import namespace="470f3cb9-6190-467f-98b3-13287c8881c8"/>
    <xsd:import namespace="287e4302-86cf-4944-a309-ab111957c492"/>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fi7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70f3cb9-6190-467f-98b3-13287c8881c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fi7y" ma:index="14" nillable="true" ma:displayName="Number" ma:internalName="fi7y">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287e4302-86cf-4944-a309-ab111957c492"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B9AF887D-CDD3-4F7B-9BE6-9FCF5B972240}">
  <ds:schemaRefs>
    <ds:schemaRef ds:uri="http://schemas.microsoft.com/office/2006/metadata/properties"/>
    <ds:schemaRef ds:uri="http://schemas.microsoft.com/office/2006/documentManagement/types"/>
    <ds:schemaRef ds:uri="http://schemas.openxmlformats.org/package/2006/metadata/core-properties"/>
    <ds:schemaRef ds:uri="http://schemas.microsoft.com/office/infopath/2007/PartnerControls"/>
    <ds:schemaRef ds:uri="456953c6-33af-4e07-972f-532cc91f388b"/>
    <ds:schemaRef ds:uri="e45da448-bf9c-43e8-8676-7e88d583ded9"/>
    <ds:schemaRef ds:uri="http://purl.org/dc/terms/"/>
    <ds:schemaRef ds:uri="http://purl.org/dc/elements/1.1/"/>
    <ds:schemaRef ds:uri="http://www.w3.org/XML/1998/namespace"/>
    <ds:schemaRef ds:uri="http://purl.org/dc/dcmitype/"/>
    <ds:schemaRef ds:uri="4322eebd-698e-40ce-bdb1-eddec9f2aa4d"/>
  </ds:schemaRefs>
</ds:datastoreItem>
</file>

<file path=customXml/itemProps2.xml><?xml version="1.0" encoding="utf-8"?>
<ds:datastoreItem xmlns:ds="http://schemas.openxmlformats.org/officeDocument/2006/customXml" ds:itemID="{8A96AF10-2BA4-44B1-979E-871ECF007613}"/>
</file>

<file path=customXml/itemProps3.xml><?xml version="1.0" encoding="utf-8"?>
<ds:datastoreItem xmlns:ds="http://schemas.openxmlformats.org/officeDocument/2006/customXml" ds:itemID="{53645354-A3E4-413D-B4EA-3612F4A166E0}">
  <ds:schemaRefs>
    <ds:schemaRef ds:uri="http://schemas.microsoft.com/sharepoint/v3/contenttype/forms"/>
  </ds:schemaRefs>
</ds:datastoreItem>
</file>

<file path=customXml/itemProps4.xml><?xml version="1.0" encoding="utf-8"?>
<ds:datastoreItem xmlns:ds="http://schemas.openxmlformats.org/officeDocument/2006/customXml" ds:itemID="{C01CA3A5-5F9C-4310-84B8-961A6B98058A}"/>
</file>

<file path=docProps/app.xml><?xml version="1.0" encoding="utf-8"?>
<Properties xmlns="http://schemas.openxmlformats.org/officeDocument/2006/extended-properties" xmlns:vt="http://schemas.openxmlformats.org/officeDocument/2006/docPropsVTypes">
  <Template>Theme_T&amp;D_PPTDesign</Template>
  <TotalTime>14611</TotalTime>
  <Words>1074</Words>
  <Application>Microsoft Office PowerPoint</Application>
  <PresentationFormat>Widescreen</PresentationFormat>
  <Paragraphs>238</Paragraphs>
  <Slides>16</Slides>
  <Notes>14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Arial,Sans-Serif</vt:lpstr>
      <vt:lpstr>Calibri</vt:lpstr>
      <vt:lpstr>Open Sans</vt:lpstr>
      <vt:lpstr>Segoe UI</vt:lpstr>
      <vt:lpstr>Segoe UI Light</vt:lpstr>
      <vt:lpstr>Theme_T&amp;D_PPTDesign</vt:lpstr>
      <vt:lpstr>Overhead Detail Inspection (ODI) Training</vt:lpstr>
      <vt:lpstr>Welcome &amp; Introductions</vt:lpstr>
      <vt:lpstr>Safety First!</vt:lpstr>
      <vt:lpstr>Logistics &amp; Guidelines</vt:lpstr>
      <vt:lpstr>Quality Assurance</vt:lpstr>
      <vt:lpstr>Learning Objectives</vt:lpstr>
      <vt:lpstr>Module Overview</vt:lpstr>
      <vt:lpstr>Quality Assurance Program</vt:lpstr>
      <vt:lpstr>Quality Assurance Program (cont.)</vt:lpstr>
      <vt:lpstr>Quality Assurance Program (cont.)</vt:lpstr>
      <vt:lpstr>Quality Control (QC) Assessments</vt:lpstr>
      <vt:lpstr>Technical Review Board </vt:lpstr>
      <vt:lpstr>Technical Review Board Example</vt:lpstr>
      <vt:lpstr>Module Wrap Up</vt:lpstr>
      <vt:lpstr>Check Your Knowledge</vt:lpstr>
      <vt:lpstr>Quality Assurance</vt:lpstr>
    </vt:vector>
  </TitlesOfParts>
  <Company>Southern California Edison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11_Quality Assurance_New ESI Training</dc:title>
  <dc:creator>Standard Configuration;George, Marsha Ellen</dc:creator>
  <cp:keywords/>
  <cp:lastModifiedBy>Mary Anne Schad</cp:lastModifiedBy>
  <cp:revision>644</cp:revision>
  <cp:lastPrinted>2012-12-21T23:35:40Z</cp:lastPrinted>
  <dcterms:created xsi:type="dcterms:W3CDTF">2012-09-17T21:25:10Z</dcterms:created>
  <dcterms:modified xsi:type="dcterms:W3CDTF">2019-12-17T17:55:53Z</dcterms:modified>
  <cp:contentStatus>(6) Complete</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CEDocumentType">
    <vt:lpwstr>6;#Reference Document|9acbe064-480e-464c-8c5a-e66312fce4d0</vt:lpwstr>
  </property>
  <property fmtid="{D5CDD505-2E9C-101B-9397-08002B2CF9AE}" pid="3" name="SCE Handling Classifications">
    <vt:lpwstr>2;#FERC SOC|30fe3395-6548-46f9-8f65-142900e30b52</vt:lpwstr>
  </property>
  <property fmtid="{D5CDD505-2E9C-101B-9397-08002B2CF9AE}" pid="4" name="ContentTypeId">
    <vt:lpwstr>0x01010093BDCAA064B24A498CFD3DF224C73A0E</vt:lpwstr>
  </property>
  <property fmtid="{D5CDD505-2E9C-101B-9397-08002B2CF9AE}" pid="5" name="SCE Access Classification">
    <vt:lpwstr>5;#Internal|0f615b6b-96b2-4de4-8805-5eb688dc7257</vt:lpwstr>
  </property>
  <property fmtid="{D5CDD505-2E9C-101B-9397-08002B2CF9AE}" pid="6" name="SCE Reference Materials">
    <vt:lpwstr>4;#Reference|d5d6855c-40cf-4fde-b486-dbdb7551d2bd</vt:lpwstr>
  </property>
  <property fmtid="{D5CDD505-2E9C-101B-9397-08002B2CF9AE}" pid="7" name="SCE Owner">
    <vt:lpwstr>3;#Transmission ＆ Distribution|189d5c17-6cae-4a6d-a986-13e6a6a54d3e</vt:lpwstr>
  </property>
  <property fmtid="{D5CDD505-2E9C-101B-9397-08002B2CF9AE}" pid="8" name="TaxKeyword">
    <vt:lpwstr/>
  </property>
  <property fmtid="{D5CDD505-2E9C-101B-9397-08002B2CF9AE}" pid="9" name="Order">
    <vt:r8>43800</vt:r8>
  </property>
  <property fmtid="{D5CDD505-2E9C-101B-9397-08002B2CF9AE}" pid="10" name="xd_Signature">
    <vt:bool>false</vt:bool>
  </property>
  <property fmtid="{D5CDD505-2E9C-101B-9397-08002B2CF9AE}" pid="11" name="xd_ProgID">
    <vt:lpwstr/>
  </property>
  <property fmtid="{D5CDD505-2E9C-101B-9397-08002B2CF9AE}" pid="12" name="_SourceUrl">
    <vt:lpwstr/>
  </property>
  <property fmtid="{D5CDD505-2E9C-101B-9397-08002B2CF9AE}" pid="13" name="_SharedFileIndex">
    <vt:lpwstr/>
  </property>
  <property fmtid="{D5CDD505-2E9C-101B-9397-08002B2CF9AE}" pid="14" name="ComplianceAssetId">
    <vt:lpwstr/>
  </property>
  <property fmtid="{D5CDD505-2E9C-101B-9397-08002B2CF9AE}" pid="15" name="TemplateUrl">
    <vt:lpwstr/>
  </property>
  <property fmtid="{D5CDD505-2E9C-101B-9397-08002B2CF9AE}" pid="16" name="_dlc_DocIdItemGuid">
    <vt:lpwstr>b8d9c569-7d41-4352-b7d3-407ddb06892f</vt:lpwstr>
  </property>
  <property fmtid="{D5CDD505-2E9C-101B-9397-08002B2CF9AE}" pid="17" name="_docset_NoMedatataSyncRequired">
    <vt:lpwstr>False</vt:lpwstr>
  </property>
  <property fmtid="{D5CDD505-2E9C-101B-9397-08002B2CF9AE}" pid="18" name="Review Status">
    <vt:lpwstr>https://edisonintl.sharepoint.com/teams/rcms365/_layouts/15/wrkstat.aspx?List=21149cbb-4f61-4bd7-8a64-8d38b2a0e31c&amp;WorkflowInstanceName=e01747e2-3109-4937-9987-2c91c7df47cf, Completed</vt:lpwstr>
  </property>
  <property fmtid="{D5CDD505-2E9C-101B-9397-08002B2CF9AE}" pid="19" name="Reassignment">
    <vt:lpwstr>, </vt:lpwstr>
  </property>
  <property fmtid="{D5CDD505-2E9C-101B-9397-08002B2CF9AE}" pid="20" name="Start Security WF">
    <vt:lpwstr>, </vt:lpwstr>
  </property>
  <property fmtid="{D5CDD505-2E9C-101B-9397-08002B2CF9AE}" pid="22" name="Data Request Set Name1">
    <vt:lpwstr>CalAdvocates-SCE-2021WMP-09</vt:lpwstr>
  </property>
  <property fmtid="{D5CDD505-2E9C-101B-9397-08002B2CF9AE}" pid="23" name="Manual Handling">
    <vt:lpwstr>https://edisonintl.sharepoint.com/teams/rcms365/_layouts/15/wrkstat.aspx?List=d1269d0e-3d21-492c-95ee-c4f1a377396e&amp;WorkflowInstanceName=25f14fb0-55e0-4e9b-bdbf-c163547dfd9f, Completed</vt:lpwstr>
  </property>
  <property fmtid="{D5CDD505-2E9C-101B-9397-08002B2CF9AE}" pid="24" name="Document Review Status">
    <vt:lpwstr>Pending for Case Admin</vt:lpwstr>
  </property>
  <property fmtid="{D5CDD505-2E9C-101B-9397-08002B2CF9AE}" pid="27" name="Test WF">
    <vt:lpwstr>, </vt:lpwstr>
  </property>
  <property fmtid="{D5CDD505-2E9C-101B-9397-08002B2CF9AE}" pid="28" name="Modified Date">
    <vt:filetime>2021-03-09T08:00:00Z</vt:filetime>
  </property>
</Properties>
</file>