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slides/slide24.xml" ContentType="application/vnd.openxmlformats-officedocument.presentationml.slide+xml"/>
  <Override PartName="/ppt/slides/slide25.xml" ContentType="application/vnd.openxmlformats-officedocument.presentationml.slide+xml"/>
  <Override PartName="/ppt/presentation.xml" ContentType="application/vnd.openxmlformats-officedocument.presentationml.presentation.main+xml"/>
  <Override PartName="/ppt/slides/slide23.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21.xml" ContentType="application/vnd.openxmlformats-officedocument.presentationml.slide+xml"/>
  <Override PartName="/ppt/slides/slide20.xml" ContentType="application/vnd.openxmlformats-officedocument.presentationml.slide+xml"/>
  <Override PartName="/ppt/slides/slide22.xml" ContentType="application/vnd.openxmlformats-officedocument.presentationml.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notesSlides/notesSlide24.xml" ContentType="application/vnd.openxmlformats-officedocument.presentationml.notesSlide+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3.xml" ContentType="application/vnd.openxmlformats-officedocument.presentationml.notesSlide+xml"/>
  <Override PartName="/ppt/notesSlides/notesSlide2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14.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15.xml" ContentType="application/vnd.openxmlformats-officedocument.presentationml.notesSlide+xml"/>
  <Override PartName="/ppt/theme/theme2.xml" ContentType="application/vnd.openxmlformats-officedocument.theme+xml"/>
  <Override PartName="/ppt/theme/theme3.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heme/theme1.xml" ContentType="application/vnd.openxmlformats-officedocument.theme+xml"/>
  <Override PartName="/ppt/presProps.xml" ContentType="application/vnd.openxmlformats-officedocument.presentationml.presProps+xml"/>
  <Override PartName="/ppt/tableStyles.xml" ContentType="application/vnd.openxmlformats-officedocument.presentationml.tableStyles+xml"/>
  <Override PartName="/ppt/viewProps.xml" ContentType="application/vnd.openxmlformats-officedocument.presentationml.viewProps+xml"/>
  <Override PartName="/customXml/itemProps1.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docProps/core.xml" ContentType="application/vnd.openxmlformats-package.core-properties+xml"/>
  <Override PartName="/ppt/revisionInfo.xml" ContentType="application/vnd.ms-powerpoint.revisioninfo+xml"/>
  <Override PartName="/ppt/changesInfos/changesInfo1.xml" ContentType="application/vnd.ms-powerpoint.changesinfo+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30"/>
  </p:notesMasterIdLst>
  <p:handoutMasterIdLst>
    <p:handoutMasterId r:id="rId31"/>
  </p:handoutMasterIdLst>
  <p:sldIdLst>
    <p:sldId id="829" r:id="rId5"/>
    <p:sldId id="848" r:id="rId6"/>
    <p:sldId id="849" r:id="rId7"/>
    <p:sldId id="850" r:id="rId8"/>
    <p:sldId id="847" r:id="rId9"/>
    <p:sldId id="845" r:id="rId10"/>
    <p:sldId id="534" r:id="rId11"/>
    <p:sldId id="549" r:id="rId12"/>
    <p:sldId id="550" r:id="rId13"/>
    <p:sldId id="557" r:id="rId14"/>
    <p:sldId id="558" r:id="rId15"/>
    <p:sldId id="559" r:id="rId16"/>
    <p:sldId id="571" r:id="rId17"/>
    <p:sldId id="562" r:id="rId18"/>
    <p:sldId id="563" r:id="rId19"/>
    <p:sldId id="564" r:id="rId20"/>
    <p:sldId id="565" r:id="rId21"/>
    <p:sldId id="566" r:id="rId22"/>
    <p:sldId id="567" r:id="rId23"/>
    <p:sldId id="568" r:id="rId24"/>
    <p:sldId id="655" r:id="rId25"/>
    <p:sldId id="744" r:id="rId26"/>
    <p:sldId id="851" r:id="rId27"/>
    <p:sldId id="653" r:id="rId28"/>
    <p:sldId id="846" r:id="rId29"/>
  </p:sldIdLst>
  <p:sldSz cx="12192000" cy="6858000"/>
  <p:notesSz cx="2343150"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8570" userDrawn="1">
          <p15:clr>
            <a:srgbClr val="A4A3A4"/>
          </p15:clr>
        </p15:guide>
        <p15:guide id="2" pos="754"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2D13A4-1101-7778-ABAE-7F97FD3B076C}" v="3" dt="2019-12-02T00:48:43.536"/>
    <p1510:client id="{3E592B63-6781-F87F-E4A8-FE039D04F8D7}" v="20" dt="2019-11-25T03:13:45.871"/>
    <p1510:client id="{B03A1D31-A46C-9B1C-13A6-458D3BFE47CB}" v="8" dt="2019-11-20T16:43:07.1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99" autoAdjust="0"/>
    <p:restoredTop sz="67715" autoAdjust="0"/>
  </p:normalViewPr>
  <p:slideViewPr>
    <p:cSldViewPr>
      <p:cViewPr varScale="1">
        <p:scale>
          <a:sx n="57" d="100"/>
          <a:sy n="57" d="100"/>
        </p:scale>
        <p:origin x="1598" y="48"/>
      </p:cViewPr>
      <p:guideLst>
        <p:guide orient="horz" pos="2160"/>
        <p:guide pos="3840"/>
      </p:guideLst>
    </p:cSldViewPr>
  </p:slideViewPr>
  <p:notesTextViewPr>
    <p:cViewPr>
      <p:scale>
        <a:sx n="1" d="1"/>
        <a:sy n="1" d="1"/>
      </p:scale>
      <p:origin x="0" y="0"/>
    </p:cViewPr>
  </p:notesTextViewPr>
  <p:sorterViewPr>
    <p:cViewPr>
      <p:scale>
        <a:sx n="100" d="100"/>
        <a:sy n="100" d="100"/>
      </p:scale>
      <p:origin x="0" y="3906"/>
    </p:cViewPr>
  </p:sorterViewPr>
  <p:notesViewPr>
    <p:cSldViewPr>
      <p:cViewPr>
        <p:scale>
          <a:sx n="90" d="100"/>
          <a:sy n="90" d="100"/>
        </p:scale>
        <p:origin x="3821" y="-19"/>
      </p:cViewPr>
      <p:guideLst>
        <p:guide orient="horz" pos="8570"/>
        <p:guide pos="75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38" Type="http://schemas.openxmlformats.org/officeDocument/2006/relationships/customXml" Target="../customXml/item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37" Type="http://schemas.microsoft.com/office/2016/11/relationships/changesInfo" Target="changesInfos/changesInfo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3E592B63-6781-F87F-E4A8-FE039D04F8D7}"/>
    <pc:docChg chg="modSld">
      <pc:chgData name="Mary Anne Schad" userId="S::maryanne.schad@sce.com::b94b3f52-3aa6-41bc-a193-acd2cb623e3e" providerId="AD" clId="Web-{3E592B63-6781-F87F-E4A8-FE039D04F8D7}" dt="2019-11-25T03:13:45.871" v="18"/>
      <pc:docMkLst>
        <pc:docMk/>
      </pc:docMkLst>
      <pc:sldChg chg="modNotes">
        <pc:chgData name="Mary Anne Schad" userId="S::maryanne.schad@sce.com::b94b3f52-3aa6-41bc-a193-acd2cb623e3e" providerId="AD" clId="Web-{3E592B63-6781-F87F-E4A8-FE039D04F8D7}" dt="2019-11-25T03:13:45.871" v="18"/>
        <pc:sldMkLst>
          <pc:docMk/>
          <pc:sldMk cId="3600077240" sldId="829"/>
        </pc:sldMkLst>
      </pc:sldChg>
    </pc:docChg>
  </pc:docChgLst>
  <pc:docChgLst>
    <pc:chgData name="Mary Anne Schad" userId="S::maryanne.schad@sce.com::b94b3f52-3aa6-41bc-a193-acd2cb623e3e" providerId="AD" clId="Web-{182D13A4-1101-7778-ABAE-7F97FD3B076C}"/>
    <pc:docChg chg="modSld sldOrd">
      <pc:chgData name="Mary Anne Schad" userId="S::maryanne.schad@sce.com::b94b3f52-3aa6-41bc-a193-acd2cb623e3e" providerId="AD" clId="Web-{182D13A4-1101-7778-ABAE-7F97FD3B076C}" dt="2019-12-02T00:48:43.177" v="1"/>
      <pc:docMkLst>
        <pc:docMk/>
      </pc:docMkLst>
      <pc:sldChg chg="modNotes">
        <pc:chgData name="Mary Anne Schad" userId="S::maryanne.schad@sce.com::b94b3f52-3aa6-41bc-a193-acd2cb623e3e" providerId="AD" clId="Web-{182D13A4-1101-7778-ABAE-7F97FD3B076C}" dt="2019-12-02T00:48:38.802" v="0"/>
        <pc:sldMkLst>
          <pc:docMk/>
          <pc:sldMk cId="80416635" sldId="845"/>
        </pc:sldMkLst>
      </pc:sldChg>
      <pc:sldChg chg="ord">
        <pc:chgData name="Mary Anne Schad" userId="S::maryanne.schad@sce.com::b94b3f52-3aa6-41bc-a193-acd2cb623e3e" providerId="AD" clId="Web-{182D13A4-1101-7778-ABAE-7F97FD3B076C}" dt="2019-12-02T00:48:43.177" v="1"/>
        <pc:sldMkLst>
          <pc:docMk/>
          <pc:sldMk cId="3014141717" sldId="847"/>
        </pc:sldMkLst>
      </pc:sldChg>
    </pc:docChg>
  </pc:docChgLst>
  <pc:docChgLst>
    <pc:chgData name="Mary Anne Schad" userId="S::maryanne.schad@sce.com::b94b3f52-3aa6-41bc-a193-acd2cb623e3e" providerId="AD" clId="Web-{B03A1D31-A46C-9B1C-13A6-458D3BFE47CB}"/>
    <pc:docChg chg="modSld">
      <pc:chgData name="Mary Anne Schad" userId="S::maryanne.schad@sce.com::b94b3f52-3aa6-41bc-a193-acd2cb623e3e" providerId="AD" clId="Web-{B03A1D31-A46C-9B1C-13A6-458D3BFE47CB}" dt="2019-11-20T16:43:05.992" v="6" actId="20577"/>
      <pc:docMkLst>
        <pc:docMk/>
      </pc:docMkLst>
      <pc:sldChg chg="modSp">
        <pc:chgData name="Mary Anne Schad" userId="S::maryanne.schad@sce.com::b94b3f52-3aa6-41bc-a193-acd2cb623e3e" providerId="AD" clId="Web-{B03A1D31-A46C-9B1C-13A6-458D3BFE47CB}" dt="2019-11-20T16:43:04.508" v="4" actId="20577"/>
        <pc:sldMkLst>
          <pc:docMk/>
          <pc:sldMk cId="3600077240" sldId="829"/>
        </pc:sldMkLst>
        <pc:spChg chg="mod">
          <ac:chgData name="Mary Anne Schad" userId="S::maryanne.schad@sce.com::b94b3f52-3aa6-41bc-a193-acd2cb623e3e" providerId="AD" clId="Web-{B03A1D31-A46C-9B1C-13A6-458D3BFE47CB}" dt="2019-11-20T16:43:04.508" v="4" actId="20577"/>
          <ac:spMkLst>
            <pc:docMk/>
            <pc:sldMk cId="3600077240" sldId="829"/>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1015365" cy="343829"/>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6514172"/>
            <a:ext cx="1015365" cy="34382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327243" y="6514172"/>
            <a:ext cx="1015365" cy="343829"/>
          </a:xfrm>
          <a:prstGeom prst="rect">
            <a:avLst/>
          </a:prstGeom>
        </p:spPr>
        <p:txBody>
          <a:bodyPr vert="horz" lIns="91440" tIns="45720" rIns="91440" bIns="45720" rtlCol="0" anchor="b"/>
          <a:lstStyle>
            <a:lvl1pPr algn="r">
              <a:defRPr sz="1200"/>
            </a:lvl1pPr>
          </a:lstStyle>
          <a:p>
            <a:fld id="{083BBDE2-2FC2-4EDB-9FCC-D6F0C97CF50C}" type="slidenum">
              <a:rPr lang="en-US" smtClean="0"/>
              <a:t>‹#›</a:t>
            </a:fld>
            <a:endParaRPr lang="en-US"/>
          </a:p>
        </p:txBody>
      </p:sp>
    </p:spTree>
    <p:extLst>
      <p:ext uri="{BB962C8B-B14F-4D97-AF65-F5344CB8AC3E}">
        <p14:creationId xmlns:p14="http://schemas.microsoft.com/office/powerpoint/2010/main" val="42056987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038146" cy="136138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356532" y="0"/>
            <a:ext cx="1038146" cy="1361380"/>
          </a:xfrm>
          <a:prstGeom prst="rect">
            <a:avLst/>
          </a:prstGeom>
        </p:spPr>
        <p:txBody>
          <a:bodyPr vert="horz" lIns="91440" tIns="45720" rIns="91440" bIns="45720" rtlCol="0"/>
          <a:lstStyle>
            <a:lvl1pPr algn="r">
              <a:defRPr sz="1200"/>
            </a:lvl1pPr>
          </a:lstStyle>
          <a:p>
            <a:fld id="{FCD69320-1050-40B8-95EF-C8C456820D07}" type="datetimeFigureOut">
              <a:rPr lang="en-US" smtClean="0"/>
              <a:t>12/17/2019</a:t>
            </a:fld>
            <a:endParaRPr lang="en-US"/>
          </a:p>
        </p:txBody>
      </p:sp>
      <p:sp>
        <p:nvSpPr>
          <p:cNvPr id="4" name="Slide Image Placeholder 3"/>
          <p:cNvSpPr>
            <a:spLocks noGrp="1" noRot="1" noChangeAspect="1"/>
          </p:cNvSpPr>
          <p:nvPr>
            <p:ph type="sldImg" idx="2"/>
          </p:nvPr>
        </p:nvSpPr>
        <p:spPr>
          <a:xfrm>
            <a:off x="-7870825" y="2039938"/>
            <a:ext cx="18135600" cy="102028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39739" y="12926124"/>
            <a:ext cx="1915742" cy="1224311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5842951"/>
            <a:ext cx="1038146" cy="136138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356532" y="25842951"/>
            <a:ext cx="1038146" cy="1361380"/>
          </a:xfrm>
          <a:prstGeom prst="rect">
            <a:avLst/>
          </a:prstGeom>
        </p:spPr>
        <p:txBody>
          <a:bodyPr vert="horz" lIns="91440" tIns="45720" rIns="91440" bIns="45720" rtlCol="0" anchor="b"/>
          <a:lstStyle>
            <a:lvl1pPr algn="r">
              <a:defRPr sz="1200"/>
            </a:lvl1pPr>
          </a:lstStyle>
          <a:p>
            <a:fld id="{4E093B74-D561-4EE2-A724-E485BD1310EF}" type="slidenum">
              <a:rPr lang="en-US" smtClean="0"/>
              <a:t>‹#›</a:t>
            </a:fld>
            <a:endParaRPr lang="en-US"/>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C524AB3-73A1-4AF9-8EC7-1D90CBB2487D}" type="slidenum">
              <a:rPr lang="en-US"/>
              <a:pPr eaLnBrk="1" hangingPunct="1"/>
              <a:t>1</a:t>
            </a:fld>
            <a:endParaRPr lang="en-US" dirty="0"/>
          </a:p>
        </p:txBody>
      </p:sp>
      <p:sp>
        <p:nvSpPr>
          <p:cNvPr id="10243" name="Rectangle 2"/>
          <p:cNvSpPr>
            <a:spLocks noGrp="1" noRot="1" noChangeAspect="1" noChangeArrowheads="1" noTextEdit="1"/>
          </p:cNvSpPr>
          <p:nvPr>
            <p:ph type="sldImg"/>
          </p:nvPr>
        </p:nvSpPr>
        <p:spPr>
          <a:xfrm>
            <a:off x="-6278563" y="892175"/>
            <a:ext cx="13876338" cy="7805738"/>
          </a:xfrm>
          <a:ln/>
        </p:spPr>
      </p:sp>
      <p:sp>
        <p:nvSpPr>
          <p:cNvPr id="7" name="Notes Placeholder 1"/>
          <p:cNvSpPr>
            <a:spLocks noGrp="1"/>
          </p:cNvSpPr>
          <p:nvPr>
            <p:ph type="body" sz="quarter" idx="3"/>
          </p:nvPr>
        </p:nvSpPr>
        <p:spPr>
          <a:xfrm>
            <a:off x="182245" y="9367024"/>
            <a:ext cx="1973236" cy="16057756"/>
          </a:xfrm>
        </p:spPr>
        <p:txBody>
          <a:bodyPr/>
          <a:lstStyle/>
          <a:p>
            <a:pPr>
              <a:lnSpc>
                <a:spcPct val="150000"/>
              </a:lnSpc>
            </a:pPr>
            <a:r>
              <a:rPr lang="en-US" dirty="0"/>
              <a:t>The instructor notes for this course are divided into four sections, as is applicable:</a:t>
            </a:r>
          </a:p>
          <a:p>
            <a:pPr marL="171450" lvl="0" indent="-171450">
              <a:lnSpc>
                <a:spcPct val="150000"/>
              </a:lnSpc>
              <a:spcBef>
                <a:spcPts val="306"/>
              </a:spcBef>
              <a:spcAft>
                <a:spcPts val="306"/>
              </a:spcAft>
              <a:buFont typeface="Arial,Sans-Serif"/>
              <a:buChar char="•"/>
            </a:pPr>
            <a:r>
              <a:rPr lang="en-US" b="1" dirty="0"/>
              <a:t>References</a:t>
            </a:r>
            <a:r>
              <a:rPr lang="en-US" dirty="0"/>
              <a:t>: Provides resource information about the source of the course content</a:t>
            </a:r>
          </a:p>
          <a:p>
            <a:pPr marL="171450" lvl="0" indent="-171450">
              <a:lnSpc>
                <a:spcPct val="150000"/>
              </a:lnSpc>
              <a:buFont typeface="Arial,Sans-Serif"/>
              <a:buChar char="•"/>
            </a:pPr>
            <a:r>
              <a:rPr lang="en-US" b="1" dirty="0"/>
              <a:t>Purpose:</a:t>
            </a:r>
            <a:r>
              <a:rPr lang="en-US" dirty="0"/>
              <a:t> To explain the approach and intention of each slide</a:t>
            </a:r>
          </a:p>
          <a:p>
            <a:pPr marL="171450" lvl="0" indent="-171450">
              <a:lnSpc>
                <a:spcPct val="150000"/>
              </a:lnSpc>
              <a:buFont typeface="Arial,Sans-Serif"/>
              <a:buChar char="•"/>
            </a:pPr>
            <a:r>
              <a:rPr lang="en-US" b="1" dirty="0"/>
              <a:t>Delivery:</a:t>
            </a:r>
            <a:r>
              <a:rPr lang="en-US" dirty="0"/>
              <a:t> To provide information and content to discuss with the group</a:t>
            </a:r>
          </a:p>
          <a:p>
            <a:pPr marL="457200" lvl="1" indent="0">
              <a:lnSpc>
                <a:spcPct val="150000"/>
              </a:lnSpc>
              <a:buFont typeface="Arial,Sans-Serif"/>
              <a:buNone/>
            </a:pPr>
            <a:r>
              <a:rPr lang="en-US" dirty="0"/>
              <a:t>(Note: Some slides will not have specific delivery information.  In this case, just present the contents of the slide.)</a:t>
            </a:r>
          </a:p>
          <a:p>
            <a:pPr marL="171450" lvl="0" indent="-171450">
              <a:lnSpc>
                <a:spcPct val="150000"/>
              </a:lnSpc>
              <a:buFont typeface="Arial,Sans-Serif"/>
              <a:buChar cha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p>
          <a:p>
            <a:pPr>
              <a:lnSpc>
                <a:spcPct val="150000"/>
              </a:lnSpc>
            </a:pPr>
            <a:r>
              <a:rPr lang="en-US" dirty="0"/>
              <a:t>------------------------------------------------</a:t>
            </a:r>
          </a:p>
          <a:p>
            <a:pPr>
              <a:lnSpc>
                <a:spcPct val="150000"/>
              </a:lnSpc>
            </a:pPr>
            <a:r>
              <a:rPr lang="en-US" dirty="0"/>
              <a:t>For this slide:</a:t>
            </a:r>
          </a:p>
          <a:p>
            <a:r>
              <a:rPr lang="en-US" b="1" dirty="0" smtClean="0"/>
              <a:t>Purpose</a:t>
            </a:r>
            <a:r>
              <a:rPr lang="en-US" b="1" dirty="0"/>
              <a:t>: </a:t>
            </a:r>
            <a:r>
              <a:rPr lang="en-US" dirty="0"/>
              <a:t>Notifications</a:t>
            </a:r>
          </a:p>
          <a:p>
            <a:r>
              <a:rPr lang="en-US" b="1" dirty="0"/>
              <a:t>Delivery:</a:t>
            </a:r>
            <a:endParaRPr lang="en-US" dirty="0"/>
          </a:p>
          <a:p>
            <a:pPr marL="171450" indent="-171450">
              <a:buFont typeface="Arial,Sans-Serif"/>
              <a:buChar char="•"/>
            </a:pPr>
            <a:r>
              <a:rPr lang="en-US" dirty="0"/>
              <a:t>Module 8 duration:</a:t>
            </a:r>
            <a:r>
              <a:rPr lang="en-US" b="1" dirty="0"/>
              <a:t> </a:t>
            </a:r>
            <a:r>
              <a:rPr lang="en-US" dirty="0"/>
              <a:t>30 minutes</a:t>
            </a:r>
            <a:endParaRPr lang="en-US" dirty="0">
              <a:cs typeface="Calibri"/>
            </a:endParaRPr>
          </a:p>
          <a:p>
            <a:pPr marL="171450" indent="-171450">
              <a:buFont typeface="Arial,Sans-Serif"/>
              <a:buChar char="•"/>
            </a:pPr>
            <a:r>
              <a:rPr lang="en-US" dirty="0"/>
              <a:t>Instructor-led training</a:t>
            </a:r>
          </a:p>
        </p:txBody>
      </p:sp>
      <p:sp>
        <p:nvSpPr>
          <p:cNvPr id="8" name="TextBox 7"/>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31316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42088" y="446088"/>
            <a:ext cx="14568488" cy="8196262"/>
          </a:xfrm>
        </p:spPr>
      </p:sp>
      <p:sp>
        <p:nvSpPr>
          <p:cNvPr id="4" name="Slide Number Placeholder 3"/>
          <p:cNvSpPr>
            <a:spLocks noGrp="1"/>
          </p:cNvSpPr>
          <p:nvPr>
            <p:ph type="sldNum" sz="quarter" idx="10"/>
          </p:nvPr>
        </p:nvSpPr>
        <p:spPr/>
        <p:txBody>
          <a:bodyPr/>
          <a:lstStyle/>
          <a:p>
            <a:fld id="{4E093B74-D561-4EE2-A724-E485BD1310EF}" type="slidenum">
              <a:rPr lang="en-US" smtClean="0"/>
              <a:t>11</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screen shots from CMS</a:t>
            </a:r>
            <a:endParaRPr lang="en-US" b="1" dirty="0" smtClean="0"/>
          </a:p>
          <a:p>
            <a:r>
              <a:rPr lang="en-US" b="1" dirty="0" smtClean="0"/>
              <a:t>Delivery</a:t>
            </a:r>
            <a:r>
              <a:rPr lang="en-US" b="1" u="none" dirty="0" smtClean="0"/>
              <a:t>:</a:t>
            </a:r>
            <a:r>
              <a:rPr lang="en-US" dirty="0" smtClean="0"/>
              <a:t> Review elements of slide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4894066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40538" y="446088"/>
            <a:ext cx="15165388" cy="8531225"/>
          </a:xfrm>
        </p:spPr>
      </p:sp>
      <p:sp>
        <p:nvSpPr>
          <p:cNvPr id="4" name="Slide Number Placeholder 3"/>
          <p:cNvSpPr>
            <a:spLocks noGrp="1"/>
          </p:cNvSpPr>
          <p:nvPr>
            <p:ph type="sldNum" sz="quarter" idx="10"/>
          </p:nvPr>
        </p:nvSpPr>
        <p:spPr/>
        <p:txBody>
          <a:bodyPr/>
          <a:lstStyle/>
          <a:p>
            <a:fld id="{4E093B74-D561-4EE2-A724-E485BD1310EF}" type="slidenum">
              <a:rPr lang="en-US" smtClean="0"/>
              <a:t>12</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Discuss </a:t>
            </a:r>
            <a:r>
              <a:rPr lang="en-US" dirty="0" smtClean="0"/>
              <a:t>third-party notification </a:t>
            </a:r>
            <a:endParaRPr lang="en-US" b="1" dirty="0" smtClean="0"/>
          </a:p>
          <a:p>
            <a:r>
              <a:rPr lang="en-US" b="1" dirty="0" smtClean="0"/>
              <a:t>Delivery</a:t>
            </a:r>
            <a:r>
              <a:rPr lang="en-US" b="1" u="none" dirty="0" smtClean="0"/>
              <a:t>:</a:t>
            </a:r>
            <a:r>
              <a:rPr lang="en-US" dirty="0" smtClean="0"/>
              <a:t> </a:t>
            </a:r>
            <a:r>
              <a:rPr lang="en-US" b="0" u="none" dirty="0" smtClean="0"/>
              <a:t>Inspector’s responsibilities</a:t>
            </a:r>
            <a:r>
              <a:rPr lang="en-US" b="0" u="none" dirty="0"/>
              <a:t>:</a:t>
            </a:r>
            <a:endParaRPr lang="en-US" b="1" u="sng" dirty="0"/>
          </a:p>
          <a:p>
            <a:pPr marL="173736" indent="-173736">
              <a:buFont typeface="+mj-lt"/>
              <a:buAutoNum type="arabicPeriod"/>
            </a:pPr>
            <a:r>
              <a:rPr lang="en-US" sz="2400" dirty="0"/>
              <a:t>Write third-party conditions as a Priority 2 with a due date of 2 years, except in High Fire Hazard </a:t>
            </a:r>
            <a:r>
              <a:rPr lang="en-US" sz="2400" dirty="0" smtClean="0"/>
              <a:t>Areas</a:t>
            </a:r>
            <a:endParaRPr lang="en-US" sz="2400" dirty="0"/>
          </a:p>
          <a:p>
            <a:pPr marL="630936" lvl="1" indent="-173736">
              <a:buFont typeface="Arial" panose="020B0604020202020204" pitchFamily="34" charset="0"/>
              <a:buChar char="•"/>
            </a:pPr>
            <a:r>
              <a:rPr lang="en-US" sz="2400" dirty="0"/>
              <a:t>Take good pictures (3 minimum or 4 maximum) </a:t>
            </a:r>
          </a:p>
          <a:p>
            <a:pPr marL="630936" lvl="1" indent="-173736">
              <a:buFont typeface="Arial" panose="020B0604020202020204" pitchFamily="34" charset="0"/>
              <a:buChar char="•"/>
            </a:pPr>
            <a:r>
              <a:rPr lang="en-US" sz="2400" dirty="0"/>
              <a:t>Select correct problem statement </a:t>
            </a:r>
          </a:p>
          <a:p>
            <a:pPr marL="630936" lvl="1" indent="-173736">
              <a:buFont typeface="Arial" panose="020B0604020202020204" pitchFamily="34" charset="0"/>
              <a:buChar char="•"/>
            </a:pPr>
            <a:r>
              <a:rPr lang="en-US" sz="2400" dirty="0"/>
              <a:t>Select correct action required </a:t>
            </a:r>
          </a:p>
          <a:p>
            <a:pPr marL="173736" indent="-173736">
              <a:buFont typeface="+mj-lt"/>
              <a:buAutoNum type="arabicPeriod"/>
            </a:pPr>
            <a:r>
              <a:rPr lang="fr-FR" sz="2400" dirty="0"/>
              <a:t>Notify Communication Infrastructure Provider (CIP) </a:t>
            </a:r>
          </a:p>
          <a:p>
            <a:pPr marL="630936" lvl="0" indent="-173736">
              <a:buFont typeface="Arial" panose="020B0604020202020204" pitchFamily="34" charset="0"/>
              <a:buChar char="•"/>
            </a:pPr>
            <a:r>
              <a:rPr lang="en-US" sz="2400" dirty="0"/>
              <a:t>Notify customer </a:t>
            </a:r>
          </a:p>
          <a:p>
            <a:pPr marL="630936" lvl="0" indent="-173736">
              <a:buFont typeface="Arial" panose="020B0604020202020204" pitchFamily="34" charset="0"/>
              <a:buChar char="•"/>
            </a:pPr>
            <a:r>
              <a:rPr lang="en-US" sz="2400" dirty="0"/>
              <a:t>Write specific comments in the long text field </a:t>
            </a:r>
            <a:r>
              <a:rPr lang="en-US" sz="2400" dirty="0" smtClean="0"/>
              <a:t>box</a:t>
            </a:r>
            <a:endParaRPr lang="en-US" sz="2400" dirty="0"/>
          </a:p>
          <a:p>
            <a:pPr marL="630936" lvl="0" indent="-173736">
              <a:buFont typeface="Arial" panose="020B0604020202020204" pitchFamily="34" charset="0"/>
              <a:buChar char="•"/>
            </a:pPr>
            <a:r>
              <a:rPr lang="en-US" sz="2400" dirty="0"/>
              <a:t>If you can identify if it is a cable or phone line, write in cable or phone </a:t>
            </a:r>
            <a:r>
              <a:rPr lang="en-US" sz="2400" dirty="0" smtClean="0"/>
              <a:t>line</a:t>
            </a:r>
            <a:endParaRPr lang="en-US" sz="2400" dirty="0"/>
          </a:p>
          <a:p>
            <a:pPr marL="630936" lvl="0" indent="-173736">
              <a:buFont typeface="Arial" panose="020B0604020202020204" pitchFamily="34" charset="0"/>
              <a:buChar char="•"/>
            </a:pPr>
            <a:r>
              <a:rPr lang="en-US" sz="2400" dirty="0"/>
              <a:t>If it is a customer condition, provide physical address if </a:t>
            </a:r>
            <a:r>
              <a:rPr lang="en-US" sz="2400" dirty="0" smtClean="0"/>
              <a:t>available</a:t>
            </a:r>
            <a:endParaRPr lang="en-US" sz="2400"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478471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59538" y="668338"/>
            <a:ext cx="14273213" cy="8029575"/>
          </a:xfrm>
        </p:spPr>
      </p:sp>
      <p:sp>
        <p:nvSpPr>
          <p:cNvPr id="4" name="Slide Number Placeholder 3"/>
          <p:cNvSpPr>
            <a:spLocks noGrp="1"/>
          </p:cNvSpPr>
          <p:nvPr>
            <p:ph type="sldNum" sz="quarter" idx="10"/>
          </p:nvPr>
        </p:nvSpPr>
        <p:spPr/>
        <p:txBody>
          <a:bodyPr/>
          <a:lstStyle/>
          <a:p>
            <a:fld id="{4E093B74-D561-4EE2-A724-E485BD1310EF}" type="slidenum">
              <a:rPr lang="en-US" smtClean="0"/>
              <a:t>13</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Discuss </a:t>
            </a:r>
            <a:r>
              <a:rPr lang="en-US" dirty="0" smtClean="0"/>
              <a:t>third-party notification </a:t>
            </a:r>
            <a:endParaRPr lang="en-US" b="1" dirty="0" smtClean="0"/>
          </a:p>
          <a:p>
            <a:r>
              <a:rPr lang="en-US" b="1" dirty="0" smtClean="0"/>
              <a:t>Delivery</a:t>
            </a:r>
            <a:r>
              <a:rPr lang="en-US" b="1" u="none" dirty="0" smtClean="0"/>
              <a:t>:</a:t>
            </a:r>
            <a:r>
              <a:rPr lang="en-US" dirty="0" smtClean="0"/>
              <a:t> </a:t>
            </a:r>
            <a:r>
              <a:rPr lang="en-US" b="0" u="none" dirty="0" smtClean="0"/>
              <a:t>Multiple </a:t>
            </a:r>
            <a:r>
              <a:rPr lang="en-US" b="0" u="none" dirty="0"/>
              <a:t>Service Infractions:</a:t>
            </a:r>
            <a:endParaRPr lang="en-US" b="1" u="none" dirty="0"/>
          </a:p>
          <a:p>
            <a:pPr marL="171450" lvl="0" indent="-171450">
              <a:buFont typeface="Arial" panose="020B0604020202020204" pitchFamily="34" charset="0"/>
              <a:buChar char="•"/>
            </a:pPr>
            <a:r>
              <a:rPr lang="en-US" sz="1200" b="1" dirty="0"/>
              <a:t>SCE </a:t>
            </a:r>
            <a:r>
              <a:rPr lang="en-US" sz="1200" b="0" dirty="0"/>
              <a:t>–</a:t>
            </a:r>
            <a:r>
              <a:rPr lang="en-US" sz="1200" b="1" dirty="0"/>
              <a:t> </a:t>
            </a:r>
            <a:r>
              <a:rPr lang="en-US" sz="1200" dirty="0"/>
              <a:t>If multiple </a:t>
            </a:r>
            <a:r>
              <a:rPr lang="en-US" sz="1200" dirty="0" smtClean="0"/>
              <a:t>infractions are found in multiple services connected to one structure (pole), a notification for each service is required</a:t>
            </a:r>
          </a:p>
          <a:p>
            <a:pPr marL="171450" lvl="0" indent="-171450">
              <a:buFont typeface="Arial" panose="020B0604020202020204" pitchFamily="34" charset="0"/>
              <a:buChar char="•"/>
            </a:pPr>
            <a:r>
              <a:rPr lang="en-US" sz="1200" b="1" dirty="0" smtClean="0"/>
              <a:t>Customer </a:t>
            </a:r>
            <a:r>
              <a:rPr lang="en-US" sz="1200" b="0" dirty="0" smtClean="0"/>
              <a:t>–</a:t>
            </a:r>
            <a:r>
              <a:rPr lang="en-US" sz="1200" b="1" dirty="0" smtClean="0"/>
              <a:t> </a:t>
            </a:r>
            <a:r>
              <a:rPr lang="en-US" sz="1200" dirty="0" smtClean="0"/>
              <a:t>If multiple infractions are found in multiple services connected to one structure (pole), one notification for each service is required</a:t>
            </a:r>
          </a:p>
          <a:p>
            <a:pPr marL="171450" lvl="0" indent="-171450">
              <a:buFont typeface="Arial" panose="020B0604020202020204" pitchFamily="34" charset="0"/>
              <a:buChar char="•"/>
            </a:pPr>
            <a:r>
              <a:rPr lang="en-US" sz="1200" b="1" dirty="0" smtClean="0"/>
              <a:t>Communication Infrastructure Provider (CIP) </a:t>
            </a:r>
            <a:r>
              <a:rPr lang="en-US" sz="1200" b="0" dirty="0" smtClean="0"/>
              <a:t>–</a:t>
            </a:r>
            <a:r>
              <a:rPr lang="en-US" sz="1200" b="1" dirty="0" smtClean="0"/>
              <a:t> </a:t>
            </a:r>
            <a:r>
              <a:rPr lang="en-US" sz="1200" dirty="0" smtClean="0"/>
              <a:t>If a CIP is causing multiple infractions at a communication level, one notification is sufficient</a:t>
            </a:r>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3712894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11963" y="446088"/>
            <a:ext cx="15065376" cy="8475662"/>
          </a:xfrm>
        </p:spPr>
      </p:sp>
      <p:sp>
        <p:nvSpPr>
          <p:cNvPr id="4" name="Slide Number Placeholder 3"/>
          <p:cNvSpPr>
            <a:spLocks noGrp="1"/>
          </p:cNvSpPr>
          <p:nvPr>
            <p:ph type="sldNum" sz="quarter" idx="10"/>
          </p:nvPr>
        </p:nvSpPr>
        <p:spPr/>
        <p:txBody>
          <a:bodyPr/>
          <a:lstStyle/>
          <a:p>
            <a:fld id="{4E093B74-D561-4EE2-A724-E485BD1310EF}" type="slidenum">
              <a:rPr lang="en-US" smtClean="0"/>
              <a:t>14</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communication provider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6898552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34138" y="446088"/>
            <a:ext cx="14274801" cy="8029575"/>
          </a:xfrm>
        </p:spPr>
      </p:sp>
      <p:sp>
        <p:nvSpPr>
          <p:cNvPr id="4" name="Slide Number Placeholder 3"/>
          <p:cNvSpPr>
            <a:spLocks noGrp="1"/>
          </p:cNvSpPr>
          <p:nvPr>
            <p:ph type="sldNum" sz="quarter" idx="10"/>
          </p:nvPr>
        </p:nvSpPr>
        <p:spPr/>
        <p:txBody>
          <a:bodyPr/>
          <a:lstStyle/>
          <a:p>
            <a:fld id="{4E093B74-D561-4EE2-A724-E485BD1310EF}" type="slidenum">
              <a:rPr lang="en-US" smtClean="0"/>
              <a:t>15</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communication provider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486036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05600" y="668338"/>
            <a:ext cx="14870113" cy="8364537"/>
          </a:xfrm>
        </p:spPr>
      </p:sp>
      <p:sp>
        <p:nvSpPr>
          <p:cNvPr id="4" name="Slide Number Placeholder 3"/>
          <p:cNvSpPr>
            <a:spLocks noGrp="1"/>
          </p:cNvSpPr>
          <p:nvPr>
            <p:ph type="sldNum" sz="quarter" idx="10"/>
          </p:nvPr>
        </p:nvSpPr>
        <p:spPr/>
        <p:txBody>
          <a:bodyPr/>
          <a:lstStyle/>
          <a:p>
            <a:fld id="{4E093B74-D561-4EE2-A724-E485BD1310EF}" type="slidenum">
              <a:rPr lang="en-US" smtClean="0"/>
              <a:t>16</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communication provider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9226663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731000" y="446088"/>
            <a:ext cx="14866938" cy="8362950"/>
          </a:xfrm>
        </p:spPr>
      </p:sp>
      <p:sp>
        <p:nvSpPr>
          <p:cNvPr id="4" name="Slide Number Placeholder 3"/>
          <p:cNvSpPr>
            <a:spLocks noGrp="1"/>
          </p:cNvSpPr>
          <p:nvPr>
            <p:ph type="sldNum" sz="quarter" idx="10"/>
          </p:nvPr>
        </p:nvSpPr>
        <p:spPr/>
        <p:txBody>
          <a:bodyPr/>
          <a:lstStyle/>
          <a:p>
            <a:fld id="{4E093B74-D561-4EE2-A724-E485BD1310EF}" type="slidenum">
              <a:rPr lang="en-US" smtClean="0"/>
              <a:t>17</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customer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5205420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15113" y="668338"/>
            <a:ext cx="14671676" cy="8253412"/>
          </a:xfrm>
        </p:spPr>
      </p:sp>
      <p:sp>
        <p:nvSpPr>
          <p:cNvPr id="4" name="Slide Number Placeholder 3"/>
          <p:cNvSpPr>
            <a:spLocks noGrp="1"/>
          </p:cNvSpPr>
          <p:nvPr>
            <p:ph type="sldNum" sz="quarter" idx="10"/>
          </p:nvPr>
        </p:nvSpPr>
        <p:spPr/>
        <p:txBody>
          <a:bodyPr/>
          <a:lstStyle/>
          <a:p>
            <a:fld id="{4E093B74-D561-4EE2-A724-E485BD1310EF}" type="slidenum">
              <a:rPr lang="en-US" smtClean="0"/>
              <a:t>18</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customer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5207420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29450" y="222250"/>
            <a:ext cx="15463838" cy="8699500"/>
          </a:xfrm>
        </p:spPr>
      </p:sp>
      <p:sp>
        <p:nvSpPr>
          <p:cNvPr id="4" name="Slide Number Placeholder 3"/>
          <p:cNvSpPr>
            <a:spLocks noGrp="1"/>
          </p:cNvSpPr>
          <p:nvPr>
            <p:ph type="sldNum" sz="quarter" idx="10"/>
          </p:nvPr>
        </p:nvSpPr>
        <p:spPr/>
        <p:txBody>
          <a:bodyPr/>
          <a:lstStyle/>
          <a:p>
            <a:fld id="{4E093B74-D561-4EE2-A724-E485BD1310EF}" type="slidenum">
              <a:rPr lang="en-US" smtClean="0"/>
              <a:t>19</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customer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6357511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65938" y="446088"/>
            <a:ext cx="15163801" cy="8531225"/>
          </a:xfrm>
        </p:spPr>
      </p:sp>
      <p:sp>
        <p:nvSpPr>
          <p:cNvPr id="4" name="Slide Number Placeholder 3"/>
          <p:cNvSpPr>
            <a:spLocks noGrp="1"/>
          </p:cNvSpPr>
          <p:nvPr>
            <p:ph type="sldNum" sz="quarter" idx="10"/>
          </p:nvPr>
        </p:nvSpPr>
        <p:spPr/>
        <p:txBody>
          <a:bodyPr/>
          <a:lstStyle/>
          <a:p>
            <a:fld id="{4E093B74-D561-4EE2-A724-E485BD1310EF}" type="slidenum">
              <a:rPr lang="en-US" smtClean="0"/>
              <a:t>20</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notification for notify customer</a:t>
            </a:r>
            <a:endParaRPr lang="en-US" b="1" dirty="0" smtClean="0"/>
          </a:p>
          <a:p>
            <a:r>
              <a:rPr lang="en-US" b="1" dirty="0" smtClean="0"/>
              <a:t>Delivery</a:t>
            </a:r>
            <a:r>
              <a:rPr lang="en-US" b="1" u="none" dirty="0" smtClean="0"/>
              <a:t>:</a:t>
            </a:r>
            <a:r>
              <a:rPr lang="en-US" dirty="0" smtClean="0"/>
              <a:t> Review the notification example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854449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dirty="0" smtClean="0"/>
              <a:t>Introductions</a:t>
            </a:r>
            <a:endParaRPr lang="en-US" b="1" dirty="0" smtClean="0"/>
          </a:p>
          <a:p>
            <a:r>
              <a:rPr lang="en-US" b="1" dirty="0" smtClean="0"/>
              <a:t>Delivery:</a:t>
            </a:r>
            <a:endParaRPr lang="en-US" b="1" dirty="0" smtClean="0">
              <a:cs typeface="Calibri"/>
            </a:endParaRPr>
          </a:p>
          <a:p>
            <a:pPr marL="171450" indent="-171450">
              <a:buFont typeface="Arial" panose="020B0604020202020204" pitchFamily="34" charset="0"/>
              <a:buChar char="•"/>
            </a:pPr>
            <a:r>
              <a:rPr lang="en-US" dirty="0" smtClean="0"/>
              <a:t>Introduce yourself and ask the students to introduce themselves and their work location</a:t>
            </a:r>
            <a:endParaRPr lang="en-US" dirty="0" smtClean="0">
              <a:cs typeface="Calibri"/>
            </a:endParaRPr>
          </a:p>
          <a:p>
            <a:pPr marL="171450" indent="-171450">
              <a:buFont typeface="Arial" panose="020B0604020202020204" pitchFamily="34" charset="0"/>
              <a:buChar char="•"/>
            </a:pPr>
            <a:r>
              <a:rPr lang="en-US" dirty="0" smtClean="0"/>
              <a:t>NOTE: Slides 2-4 appear in all of the modules of this course in the event that multiple instructors teach and/or over multiple days.  Feel free to skip these slides as necessary.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2</a:t>
            </a:fld>
            <a:endParaRPr lang="en-US"/>
          </a:p>
        </p:txBody>
      </p:sp>
    </p:spTree>
    <p:extLst>
      <p:ext uri="{BB962C8B-B14F-4D97-AF65-F5344CB8AC3E}">
        <p14:creationId xmlns:p14="http://schemas.microsoft.com/office/powerpoint/2010/main" val="130715746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59538" y="668338"/>
            <a:ext cx="14273213" cy="8029575"/>
          </a:xfrm>
        </p:spPr>
      </p:sp>
      <p:sp>
        <p:nvSpPr>
          <p:cNvPr id="4" name="Slide Number Placeholder 3"/>
          <p:cNvSpPr>
            <a:spLocks noGrp="1"/>
          </p:cNvSpPr>
          <p:nvPr>
            <p:ph type="sldNum" sz="quarter" idx="10"/>
          </p:nvPr>
        </p:nvSpPr>
        <p:spPr/>
        <p:txBody>
          <a:bodyPr/>
          <a:lstStyle/>
          <a:p>
            <a:fld id="{4E093B74-D561-4EE2-A724-E485BD1310EF}" type="slidenum">
              <a:rPr lang="en-US" smtClean="0"/>
              <a:t>21</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the field tool entries for the priorities</a:t>
            </a:r>
            <a:endParaRPr lang="en-US" b="1" dirty="0" smtClean="0"/>
          </a:p>
          <a:p>
            <a:r>
              <a:rPr lang="en-US" b="1" dirty="0" smtClean="0"/>
              <a:t>Delivery</a:t>
            </a:r>
            <a:r>
              <a:rPr lang="en-US" b="1" u="none" dirty="0" smtClean="0"/>
              <a:t>:</a:t>
            </a:r>
            <a:r>
              <a:rPr lang="en-US" dirty="0" smtClean="0"/>
              <a:t> </a:t>
            </a:r>
            <a:r>
              <a:rPr lang="en-US" b="0" u="none" dirty="0" smtClean="0"/>
              <a:t>Field </a:t>
            </a:r>
            <a:r>
              <a:rPr lang="en-US" b="0" u="none" dirty="0"/>
              <a:t>Tool Entries:</a:t>
            </a:r>
            <a:endParaRPr lang="en-US" b="1" u="sng" dirty="0"/>
          </a:p>
          <a:p>
            <a:pPr marL="171450" lvl="0" indent="-171450">
              <a:buFont typeface="Arial" panose="020B0604020202020204" pitchFamily="34" charset="0"/>
              <a:buChar char="•"/>
            </a:pPr>
            <a:r>
              <a:rPr lang="en-US" b="1" dirty="0"/>
              <a:t>Priority 1</a:t>
            </a:r>
            <a:r>
              <a:rPr lang="en-US" dirty="0"/>
              <a:t> – Remain at location and call supervisor immediately, do </a:t>
            </a:r>
            <a:r>
              <a:rPr lang="en-US" b="1" u="none" dirty="0"/>
              <a:t>not</a:t>
            </a:r>
            <a:r>
              <a:rPr lang="en-US" dirty="0"/>
              <a:t> enter in field </a:t>
            </a:r>
            <a:r>
              <a:rPr lang="en-US" dirty="0" smtClean="0"/>
              <a:t>tool</a:t>
            </a:r>
            <a:endParaRPr lang="en-US" dirty="0"/>
          </a:p>
          <a:p>
            <a:pPr marL="171450" lvl="0" indent="-171450">
              <a:buFont typeface="Arial" panose="020B0604020202020204" pitchFamily="34" charset="0"/>
              <a:buChar char="•"/>
            </a:pPr>
            <a:r>
              <a:rPr lang="en-US" b="1" dirty="0"/>
              <a:t>Priority 2</a:t>
            </a:r>
            <a:r>
              <a:rPr lang="en-US" dirty="0"/>
              <a:t> – Must have a minimum of three </a:t>
            </a:r>
            <a:r>
              <a:rPr lang="en-US" dirty="0" smtClean="0"/>
              <a:t>pictures</a:t>
            </a:r>
          </a:p>
          <a:p>
            <a:pPr marL="628650" lvl="1" indent="-171450">
              <a:buFont typeface="Arial" panose="020B0604020202020204" pitchFamily="34" charset="0"/>
              <a:buChar char="•"/>
            </a:pPr>
            <a:r>
              <a:rPr lang="en-US" dirty="0" smtClean="0"/>
              <a:t>At </a:t>
            </a:r>
            <a:r>
              <a:rPr lang="en-US" dirty="0"/>
              <a:t>least one picture to show the structure environment and one for finding </a:t>
            </a:r>
            <a:r>
              <a:rPr lang="en-US" dirty="0" smtClean="0"/>
              <a:t>details</a:t>
            </a:r>
          </a:p>
          <a:p>
            <a:pPr marL="628650" lvl="1" indent="-171450">
              <a:buFont typeface="Arial" panose="020B0604020202020204" pitchFamily="34" charset="0"/>
              <a:buChar char="•"/>
            </a:pPr>
            <a:r>
              <a:rPr lang="en-US" dirty="0" smtClean="0"/>
              <a:t>Enter </a:t>
            </a:r>
            <a:r>
              <a:rPr lang="en-US" dirty="0"/>
              <a:t>understandable, complete comments so reviewers can easily understand the necessary repairs to correct the </a:t>
            </a:r>
            <a:r>
              <a:rPr lang="en-US" dirty="0" smtClean="0"/>
              <a:t>condition</a:t>
            </a:r>
            <a:endParaRPr lang="en-US" dirty="0"/>
          </a:p>
          <a:p>
            <a:pPr marL="171450" lvl="0" indent="-171450">
              <a:buFont typeface="Arial" panose="020B0604020202020204" pitchFamily="34" charset="0"/>
              <a:buChar char="•"/>
            </a:pPr>
            <a:r>
              <a:rPr lang="en-US" b="1" dirty="0"/>
              <a:t>Priority 3</a:t>
            </a:r>
            <a:r>
              <a:rPr lang="en-US" dirty="0"/>
              <a:t> – Pictures and comments are </a:t>
            </a:r>
            <a:r>
              <a:rPr lang="en-US" b="1" u="none" dirty="0"/>
              <a:t>not </a:t>
            </a:r>
            <a:r>
              <a:rPr lang="en-US" dirty="0" smtClean="0"/>
              <a:t>required</a:t>
            </a:r>
            <a:endParaRPr lang="en-US"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43259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000875" y="446088"/>
            <a:ext cx="15460663" cy="8697912"/>
          </a:xfrm>
        </p:spPr>
      </p:sp>
      <p:sp>
        <p:nvSpPr>
          <p:cNvPr id="4" name="Slide Number Placeholder 3"/>
          <p:cNvSpPr>
            <a:spLocks noGrp="1"/>
          </p:cNvSpPr>
          <p:nvPr>
            <p:ph type="sldNum" sz="quarter" idx="10"/>
          </p:nvPr>
        </p:nvSpPr>
        <p:spPr/>
        <p:txBody>
          <a:bodyPr/>
          <a:lstStyle/>
          <a:p>
            <a:fld id="{4E093B74-D561-4EE2-A724-E485BD1310EF}" type="slidenum">
              <a:rPr lang="en-US" smtClean="0"/>
              <a:t>22</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Discuss</a:t>
            </a:r>
            <a:r>
              <a:rPr lang="en-US" b="0" baseline="0" dirty="0" smtClean="0"/>
              <a:t> the map/app changes</a:t>
            </a:r>
            <a:endParaRPr lang="en-US" b="1" dirty="0" smtClean="0"/>
          </a:p>
          <a:p>
            <a:r>
              <a:rPr lang="en-US" b="1" dirty="0" smtClean="0"/>
              <a:t>Delivery</a:t>
            </a:r>
            <a:r>
              <a:rPr lang="en-US" b="1" u="none" dirty="0" smtClean="0"/>
              <a:t>:</a:t>
            </a:r>
            <a:r>
              <a:rPr lang="en-US" dirty="0" smtClean="0"/>
              <a:t> To </a:t>
            </a:r>
            <a:r>
              <a:rPr lang="en-US" dirty="0"/>
              <a:t>indicate errors in a FIM map:</a:t>
            </a:r>
          </a:p>
          <a:p>
            <a:pPr marL="171450" lvl="0" indent="-171450">
              <a:buFont typeface="Arial" panose="020B0604020202020204" pitchFamily="34" charset="0"/>
              <a:buChar char="•"/>
            </a:pPr>
            <a:r>
              <a:rPr lang="en-US" sz="1200" dirty="0"/>
              <a:t>Open the FIM map</a:t>
            </a:r>
            <a:r>
              <a:rPr lang="en-US" sz="1200" baseline="0" dirty="0"/>
              <a:t> </a:t>
            </a:r>
            <a:r>
              <a:rPr lang="en-US" sz="1200" dirty="0"/>
              <a:t>to make </a:t>
            </a:r>
            <a:r>
              <a:rPr lang="en-US" sz="1200" dirty="0" smtClean="0"/>
              <a:t>changes</a:t>
            </a:r>
            <a:endParaRPr lang="en-US" sz="1200" dirty="0"/>
          </a:p>
          <a:p>
            <a:pPr marL="171450" lvl="0" indent="-171450">
              <a:buFont typeface="Arial" panose="020B0604020202020204" pitchFamily="34" charset="0"/>
              <a:buChar char="•"/>
            </a:pPr>
            <a:r>
              <a:rPr lang="en-US" sz="1200" dirty="0"/>
              <a:t>Select the redlining tool in FIM to display the </a:t>
            </a:r>
            <a:r>
              <a:rPr lang="en-US" sz="1200" dirty="0" smtClean="0"/>
              <a:t>toolbar</a:t>
            </a:r>
            <a:endParaRPr lang="en-US" sz="1200" dirty="0"/>
          </a:p>
          <a:p>
            <a:pPr marL="171450" lvl="0" indent="-171450">
              <a:buFont typeface="Arial" panose="020B0604020202020204" pitchFamily="34" charset="0"/>
              <a:buChar char="•"/>
            </a:pPr>
            <a:r>
              <a:rPr lang="en-US" sz="1200" dirty="0"/>
              <a:t>Select the redlining </a:t>
            </a:r>
            <a:r>
              <a:rPr lang="en-US" sz="1200" dirty="0" smtClean="0"/>
              <a:t>tool</a:t>
            </a:r>
            <a:endParaRPr lang="en-US" sz="1200" dirty="0"/>
          </a:p>
          <a:p>
            <a:pPr marL="171450" lvl="0" indent="-171450">
              <a:buFont typeface="Arial" panose="020B0604020202020204" pitchFamily="34" charset="0"/>
              <a:buChar char="•"/>
            </a:pPr>
            <a:r>
              <a:rPr lang="en-US" sz="1200" dirty="0"/>
              <a:t>Make notations in the </a:t>
            </a:r>
            <a:r>
              <a:rPr lang="en-US" sz="1200" dirty="0" smtClean="0"/>
              <a:t>map</a:t>
            </a:r>
            <a:endParaRPr lang="en-US" sz="1200" dirty="0"/>
          </a:p>
          <a:p>
            <a:pPr marL="171450" lvl="0" indent="-171450">
              <a:buFont typeface="Arial" panose="020B0604020202020204" pitchFamily="34" charset="0"/>
              <a:buChar char="•"/>
            </a:pPr>
            <a:r>
              <a:rPr lang="en-US" sz="1200" dirty="0"/>
              <a:t>Select the save button from the </a:t>
            </a:r>
            <a:r>
              <a:rPr lang="en-US" sz="1200" dirty="0" smtClean="0"/>
              <a:t>toolbar</a:t>
            </a:r>
            <a:endParaRPr lang="en-US" sz="1200" dirty="0"/>
          </a:p>
          <a:p>
            <a:pPr marL="171450" lvl="0" indent="-171450">
              <a:buFont typeface="Arial" panose="020B0604020202020204" pitchFamily="34" charset="0"/>
              <a:buChar char="•"/>
            </a:pPr>
            <a:r>
              <a:rPr lang="en-US" sz="1200" dirty="0"/>
              <a:t>Enter a name for the </a:t>
            </a:r>
            <a:r>
              <a:rPr lang="en-US" sz="1200" dirty="0" smtClean="0"/>
              <a:t>map</a:t>
            </a:r>
            <a:endParaRPr lang="en-US" sz="1200" dirty="0"/>
          </a:p>
          <a:p>
            <a:pPr marL="171450" lvl="0" indent="-171450">
              <a:buFont typeface="Arial" panose="020B0604020202020204" pitchFamily="34" charset="0"/>
              <a:buChar char="•"/>
            </a:pPr>
            <a:r>
              <a:rPr lang="en-US" sz="1200" dirty="0"/>
              <a:t>Save the </a:t>
            </a:r>
            <a:r>
              <a:rPr lang="en-US" sz="1200" dirty="0" smtClean="0"/>
              <a:t>map</a:t>
            </a:r>
            <a:endParaRPr lang="en-US" sz="1200"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9507727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b="0" dirty="0" smtClean="0"/>
              <a:t>Module</a:t>
            </a:r>
            <a:r>
              <a:rPr lang="en-US" b="0" baseline="0" dirty="0" smtClean="0"/>
              <a:t> wrap up</a:t>
            </a:r>
            <a:endParaRPr lang="en-US" dirty="0" smtClean="0"/>
          </a:p>
          <a:p>
            <a:r>
              <a:rPr lang="en-US" b="1" dirty="0" smtClean="0"/>
              <a:t>Delivery:</a:t>
            </a:r>
            <a:r>
              <a:rPr lang="en-US" b="1" baseline="0" dirty="0" smtClean="0"/>
              <a:t> </a:t>
            </a:r>
          </a:p>
          <a:p>
            <a:pPr marL="171450" indent="-171450">
              <a:buFont typeface="Arial" panose="020B0604020202020204" pitchFamily="34" charset="0"/>
              <a:buChar char="•"/>
            </a:pPr>
            <a:r>
              <a:rPr lang="en-US" b="0" baseline="0" dirty="0" smtClean="0"/>
              <a:t>Discuss what was covered during the module</a:t>
            </a:r>
          </a:p>
          <a:p>
            <a:pPr marL="171450" indent="-171450">
              <a:buFont typeface="Arial" panose="020B0604020202020204" pitchFamily="34" charset="0"/>
              <a:buChar char="•"/>
            </a:pPr>
            <a:r>
              <a:rPr lang="en-US" b="0" baseline="0" dirty="0" smtClean="0"/>
              <a:t>Emphasize critical points and mistakes/issues commonly made in the field</a:t>
            </a:r>
          </a:p>
          <a:p>
            <a:pPr marL="171450" indent="-171450">
              <a:buFont typeface="Arial" panose="020B0604020202020204" pitchFamily="34" charset="0"/>
              <a:buChar char="•"/>
            </a:pPr>
            <a:r>
              <a:rPr lang="en-US" b="0" baseline="0" dirty="0" smtClean="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23</a:t>
            </a:fld>
            <a:endParaRPr lang="en-US" dirty="0"/>
          </a:p>
        </p:txBody>
      </p:sp>
    </p:spTree>
    <p:extLst>
      <p:ext uri="{BB962C8B-B14F-4D97-AF65-F5344CB8AC3E}">
        <p14:creationId xmlns:p14="http://schemas.microsoft.com/office/powerpoint/2010/main" val="286662691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65913" y="446088"/>
            <a:ext cx="14668501" cy="8251825"/>
          </a:xfrm>
        </p:spPr>
      </p:sp>
      <p:sp>
        <p:nvSpPr>
          <p:cNvPr id="3" name="Notes Placeholder 2"/>
          <p:cNvSpPr>
            <a:spLocks noGrp="1"/>
          </p:cNvSpPr>
          <p:nvPr>
            <p:ph type="body" idx="1"/>
          </p:nvPr>
        </p:nvSpPr>
        <p:spPr>
          <a:xfrm>
            <a:off x="239739" y="12926124"/>
            <a:ext cx="1915742" cy="12944707"/>
          </a:xfrm>
        </p:spPr>
        <p:txBody>
          <a:bodyPr/>
          <a:lstStyle/>
          <a:p>
            <a:r>
              <a:rPr lang="en-US" b="1" dirty="0" smtClean="0"/>
              <a:t>Purpose:</a:t>
            </a:r>
            <a:r>
              <a:rPr lang="en-US" dirty="0" smtClean="0"/>
              <a:t> Knowledge check</a:t>
            </a:r>
          </a:p>
          <a:p>
            <a:r>
              <a:rPr lang="en-US" b="1" dirty="0" smtClean="0"/>
              <a:t>Delivery:</a:t>
            </a:r>
            <a:r>
              <a:rPr lang="en-US" dirty="0" smtClean="0"/>
              <a:t> Facilitate a discussion regarding what the answers to these questions are and why</a:t>
            </a:r>
          </a:p>
          <a:p>
            <a:r>
              <a:rPr lang="en-US" b="1" dirty="0" smtClean="0"/>
              <a:t>Answers</a:t>
            </a:r>
            <a:r>
              <a:rPr lang="en-US" b="1" dirty="0"/>
              <a:t>:</a:t>
            </a:r>
          </a:p>
          <a:p>
            <a:pPr marL="228600" lvl="0" indent="-228600" rtl="0" fontAlgn="base">
              <a:buFont typeface="+mj-lt"/>
              <a:buAutoNum type="arabicPeriod"/>
            </a:pPr>
            <a:r>
              <a:rPr lang="en-US" sz="1200" b="0" i="0" kern="1200" dirty="0" smtClean="0">
                <a:solidFill>
                  <a:schemeClr val="tx1"/>
                </a:solidFill>
                <a:effectLst/>
                <a:latin typeface="+mn-lt"/>
                <a:ea typeface="+mn-ea"/>
                <a:cs typeface="+mn-cs"/>
              </a:rPr>
              <a:t>Priority </a:t>
            </a:r>
            <a:r>
              <a:rPr lang="en-US" sz="1200" b="0" i="0" kern="1200" dirty="0">
                <a:solidFill>
                  <a:schemeClr val="tx1"/>
                </a:solidFill>
                <a:effectLst/>
                <a:latin typeface="+mn-lt"/>
                <a:ea typeface="+mn-ea"/>
                <a:cs typeface="+mn-cs"/>
              </a:rPr>
              <a:t>1, 2, and 3 conditions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Communication Infrastructure Provider </a:t>
            </a:r>
            <a:r>
              <a:rPr lang="en-US" sz="1200" b="0" i="0" kern="1200" dirty="0" smtClean="0">
                <a:solidFill>
                  <a:schemeClr val="tx1"/>
                </a:solidFill>
                <a:effectLst/>
                <a:latin typeface="+mn-lt"/>
                <a:ea typeface="+mn-ea"/>
                <a:cs typeface="+mn-cs"/>
              </a:rPr>
              <a:t>Notifications </a:t>
            </a:r>
            <a:r>
              <a:rPr lang="en-US" sz="1200" b="0" i="0" kern="1200" dirty="0">
                <a:solidFill>
                  <a:schemeClr val="tx1"/>
                </a:solidFill>
                <a:effectLst/>
                <a:latin typeface="+mn-lt"/>
                <a:ea typeface="+mn-ea"/>
                <a:cs typeface="+mn-cs"/>
              </a:rPr>
              <a:t>(CIP)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Notify Customer Notifications </a:t>
            </a:r>
          </a:p>
          <a:p>
            <a:pPr marL="228600" lvl="0" indent="-228600" rtl="0" fontAlgn="base">
              <a:buFont typeface="+mj-lt"/>
              <a:buAutoNum type="arabicPeriod" startAt="2"/>
            </a:pPr>
            <a:r>
              <a:rPr lang="en-US" sz="1200" b="0" i="0" kern="1200" dirty="0" smtClean="0">
                <a:solidFill>
                  <a:schemeClr val="tx1"/>
                </a:solidFill>
                <a:effectLst/>
                <a:latin typeface="+mn-lt"/>
                <a:ea typeface="+mn-ea"/>
                <a:cs typeface="+mn-cs"/>
              </a:rPr>
              <a:t>Field </a:t>
            </a:r>
            <a:r>
              <a:rPr lang="en-US" sz="1200" b="0" i="0" kern="1200" dirty="0">
                <a:solidFill>
                  <a:schemeClr val="tx1"/>
                </a:solidFill>
                <a:effectLst/>
                <a:latin typeface="+mn-lt"/>
                <a:ea typeface="+mn-ea"/>
                <a:cs typeface="+mn-cs"/>
              </a:rPr>
              <a:t>tool </a:t>
            </a:r>
          </a:p>
          <a:p>
            <a:pPr marL="228600" lvl="0" indent="0" rtl="0" fontAlgn="base">
              <a:buFont typeface="Arial" panose="020B0604020202020204" pitchFamily="34" charset="0"/>
              <a:buNone/>
            </a:pPr>
            <a:r>
              <a:rPr lang="en-US" sz="1200" b="0" i="0" kern="1200" dirty="0" err="1">
                <a:solidFill>
                  <a:schemeClr val="tx1"/>
                </a:solidFill>
                <a:effectLst/>
                <a:latin typeface="+mn-lt"/>
                <a:ea typeface="+mn-ea"/>
                <a:cs typeface="+mn-cs"/>
              </a:rPr>
              <a:t>cGIS</a:t>
            </a:r>
            <a:r>
              <a:rPr lang="en-US" sz="1200" b="0" i="0" kern="1200" dirty="0">
                <a:solidFill>
                  <a:schemeClr val="tx1"/>
                </a:solidFill>
                <a:effectLst/>
                <a:latin typeface="+mn-lt"/>
                <a:ea typeface="+mn-ea"/>
                <a:cs typeface="+mn-cs"/>
              </a:rPr>
              <a:t> Map </a:t>
            </a:r>
          </a:p>
          <a:p>
            <a:pPr marL="228600" lvl="0" indent="-228600" rtl="0" fontAlgn="base">
              <a:buFont typeface="+mj-lt"/>
              <a:buAutoNum type="arabicPeriod" startAt="3"/>
            </a:pPr>
            <a:r>
              <a:rPr lang="en-US" sz="1200" b="0" i="0" kern="1200" dirty="0" smtClean="0">
                <a:solidFill>
                  <a:schemeClr val="tx1"/>
                </a:solidFill>
                <a:effectLst/>
                <a:latin typeface="+mn-lt"/>
                <a:ea typeface="+mn-ea"/>
                <a:cs typeface="+mn-cs"/>
              </a:rPr>
              <a:t>Is </a:t>
            </a:r>
            <a:r>
              <a:rPr lang="en-US" sz="1200" b="0" i="0" kern="1200" dirty="0">
                <a:solidFill>
                  <a:schemeClr val="tx1"/>
                </a:solidFill>
                <a:effectLst/>
                <a:latin typeface="+mn-lt"/>
                <a:ea typeface="+mn-ea"/>
                <a:cs typeface="+mn-cs"/>
              </a:rPr>
              <a:t>the surrounding area safe to be in?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Is the </a:t>
            </a:r>
            <a:r>
              <a:rPr lang="en-US" sz="1200" b="0" i="0" kern="1200" dirty="0" err="1">
                <a:solidFill>
                  <a:schemeClr val="tx1"/>
                </a:solidFill>
                <a:effectLst/>
                <a:latin typeface="+mn-lt"/>
                <a:ea typeface="+mn-ea"/>
                <a:cs typeface="+mn-cs"/>
              </a:rPr>
              <a:t>P1</a:t>
            </a:r>
            <a:r>
              <a:rPr lang="en-US" sz="1200" b="0" i="0" kern="1200" dirty="0">
                <a:solidFill>
                  <a:schemeClr val="tx1"/>
                </a:solidFill>
                <a:effectLst/>
                <a:latin typeface="+mn-lt"/>
                <a:ea typeface="+mn-ea"/>
                <a:cs typeface="+mn-cs"/>
              </a:rPr>
              <a:t> condition causing an immediate danger to the public or to system reliability? </a:t>
            </a:r>
          </a:p>
          <a:p>
            <a:pPr marL="228600" lvl="0" indent="0" rtl="0" fontAlgn="base">
              <a:buFont typeface="Arial" panose="020B0604020202020204" pitchFamily="34" charset="0"/>
              <a:buNone/>
            </a:pPr>
            <a:r>
              <a:rPr lang="en-US" sz="1200" b="0" i="0" kern="1200" dirty="0">
                <a:solidFill>
                  <a:schemeClr val="tx1"/>
                </a:solidFill>
                <a:effectLst/>
                <a:latin typeface="+mn-lt"/>
                <a:ea typeface="+mn-ea"/>
                <a:cs typeface="+mn-cs"/>
              </a:rPr>
              <a:t>Is it safe to call the immediate supervisor and describes the conditions? </a:t>
            </a:r>
          </a:p>
          <a:p>
            <a:pPr marL="228600" lvl="0" indent="-228600" rtl="0" fontAlgn="base">
              <a:buFont typeface="+mj-lt"/>
              <a:buAutoNum type="arabicPeriod" startAt="4"/>
            </a:pPr>
            <a:r>
              <a:rPr lang="en-US" sz="1200" b="0" i="0" kern="1200" dirty="0" smtClean="0">
                <a:solidFill>
                  <a:schemeClr val="tx1"/>
                </a:solidFill>
                <a:effectLst/>
                <a:latin typeface="+mn-lt"/>
                <a:ea typeface="+mn-ea"/>
                <a:cs typeface="+mn-cs"/>
              </a:rPr>
              <a:t>A </a:t>
            </a:r>
            <a:r>
              <a:rPr lang="en-US" sz="1200" b="0" i="0" kern="1200" dirty="0">
                <a:solidFill>
                  <a:schemeClr val="tx1"/>
                </a:solidFill>
                <a:effectLst/>
                <a:latin typeface="+mn-lt"/>
                <a:ea typeface="+mn-ea"/>
                <a:cs typeface="+mn-cs"/>
              </a:rPr>
              <a:t>condition caused by a non-utility (customer) or utility (CIP) that poses a safety and/or reliability hazard to SCE’s electrical </a:t>
            </a:r>
            <a:r>
              <a:rPr lang="en-US" sz="1200" b="0" i="0" kern="1200" dirty="0" smtClean="0">
                <a:solidFill>
                  <a:schemeClr val="tx1"/>
                </a:solidFill>
                <a:effectLst/>
                <a:latin typeface="+mn-lt"/>
                <a:ea typeface="+mn-ea"/>
                <a:cs typeface="+mn-cs"/>
              </a:rPr>
              <a:t>system</a:t>
            </a:r>
            <a:endParaRPr lang="en-US"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4E093B74-D561-4EE2-A724-E485BD1310EF}" type="slidenum">
              <a:rPr lang="en-US" smtClean="0"/>
              <a:t>24</a:t>
            </a:fld>
            <a:endParaRPr lang="en-US"/>
          </a:p>
        </p:txBody>
      </p:sp>
      <p:sp>
        <p:nvSpPr>
          <p:cNvPr id="5" name="Notes Placeholder 1"/>
          <p:cNvSpPr txBox="1">
            <a:spLocks/>
          </p:cNvSpPr>
          <p:nvPr/>
        </p:nvSpPr>
        <p:spPr>
          <a:xfrm>
            <a:off x="182245" y="9367024"/>
            <a:ext cx="1973236" cy="1717287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b="1" u="sng" dirty="0"/>
              <a:t>Instructor Notes</a:t>
            </a:r>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0444154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25</a:t>
            </a:fld>
            <a:endParaRPr lang="en-US"/>
          </a:p>
        </p:txBody>
      </p:sp>
    </p:spTree>
    <p:extLst>
      <p:ext uri="{BB962C8B-B14F-4D97-AF65-F5344CB8AC3E}">
        <p14:creationId xmlns:p14="http://schemas.microsoft.com/office/powerpoint/2010/main" val="3851247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solidFill>
                  <a:schemeClr val="tx1"/>
                </a:solidFill>
              </a:rPr>
              <a:t>Purpose</a:t>
            </a:r>
            <a:r>
              <a:rPr lang="en-US" b="1" dirty="0" smtClean="0"/>
              <a:t>: </a:t>
            </a:r>
            <a:r>
              <a:rPr lang="en-US" dirty="0" smtClean="0"/>
              <a:t>Safety first</a:t>
            </a:r>
          </a:p>
          <a:p>
            <a:r>
              <a:rPr lang="en-US" b="1" dirty="0" smtClean="0"/>
              <a:t>Delivery: </a:t>
            </a:r>
            <a:endParaRPr lang="en-US" b="1" dirty="0" smtClean="0">
              <a:cs typeface="Calibri"/>
            </a:endParaRPr>
          </a:p>
          <a:p>
            <a:pPr marL="171450" indent="-171450">
              <a:buFont typeface="Arial" panose="020B0604020202020204" pitchFamily="34" charset="0"/>
              <a:buChar char="•"/>
            </a:pPr>
            <a:r>
              <a:rPr lang="en-US" dirty="0" smtClean="0"/>
              <a:t>Review safety procedures</a:t>
            </a:r>
            <a:endParaRPr lang="en-US" b="1" dirty="0" smtClean="0">
              <a:cs typeface="Calibri"/>
            </a:endParaRPr>
          </a:p>
          <a:p>
            <a:pPr marL="171450" indent="-171450">
              <a:buFont typeface="Arial" panose="020B0604020202020204" pitchFamily="34" charset="0"/>
              <a:buChar char="•"/>
            </a:pPr>
            <a:r>
              <a:rPr lang="en-US" dirty="0" smtClean="0"/>
              <a:t>Understand what to</a:t>
            </a:r>
            <a:r>
              <a:rPr lang="en-US" baseline="0" dirty="0" smtClean="0"/>
              <a:t> do in an emergency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3</a:t>
            </a:fld>
            <a:endParaRPr lang="en-US"/>
          </a:p>
        </p:txBody>
      </p:sp>
    </p:spTree>
    <p:extLst>
      <p:ext uri="{BB962C8B-B14F-4D97-AF65-F5344CB8AC3E}">
        <p14:creationId xmlns:p14="http://schemas.microsoft.com/office/powerpoint/2010/main" val="1321557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Purpose: </a:t>
            </a:r>
            <a:r>
              <a:rPr lang="en-US" dirty="0" smtClean="0"/>
              <a:t>Review class rules</a:t>
            </a:r>
          </a:p>
          <a:p>
            <a:r>
              <a:rPr lang="en-US" b="1" dirty="0" smtClean="0"/>
              <a:t>Delivery: </a:t>
            </a:r>
            <a:r>
              <a:rPr lang="en-US" dirty="0" smtClean="0"/>
              <a:t>Review the</a:t>
            </a:r>
            <a:r>
              <a:rPr lang="en-US" baseline="0" dirty="0" smtClean="0"/>
              <a:t> </a:t>
            </a:r>
            <a:r>
              <a:rPr lang="en-US" dirty="0" smtClean="0"/>
              <a:t>classroom rules with students</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4</a:t>
            </a:fld>
            <a:endParaRPr lang="en-US"/>
          </a:p>
        </p:txBody>
      </p:sp>
    </p:spTree>
    <p:extLst>
      <p:ext uri="{BB962C8B-B14F-4D97-AF65-F5344CB8AC3E}">
        <p14:creationId xmlns:p14="http://schemas.microsoft.com/office/powerpoint/2010/main" val="14690386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299200" y="668338"/>
            <a:ext cx="13977938" cy="7862887"/>
          </a:xfrm>
        </p:spPr>
      </p:sp>
      <p:sp>
        <p:nvSpPr>
          <p:cNvPr id="4" name="Slide Number Placeholder 3"/>
          <p:cNvSpPr>
            <a:spLocks noGrp="1"/>
          </p:cNvSpPr>
          <p:nvPr>
            <p:ph type="sldNum" sz="quarter" idx="10"/>
          </p:nvPr>
        </p:nvSpPr>
        <p:spPr/>
        <p:txBody>
          <a:bodyPr/>
          <a:lstStyle/>
          <a:p>
            <a:fld id="{4E093B74-D561-4EE2-A724-E485BD1310EF}" type="slidenum">
              <a:rPr lang="en-US" smtClean="0"/>
              <a:t>6</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a:t>
            </a:r>
            <a:r>
              <a:rPr lang="en-US" dirty="0" smtClean="0"/>
              <a:t> Understand the requirements of the module</a:t>
            </a:r>
          </a:p>
          <a:p>
            <a:r>
              <a:rPr lang="en-US" b="1" dirty="0" smtClean="0"/>
              <a:t>Delivery</a:t>
            </a:r>
            <a:r>
              <a:rPr lang="en-US" b="1" u="none" dirty="0" smtClean="0"/>
              <a:t>:</a:t>
            </a:r>
            <a:r>
              <a:rPr lang="en-US" dirty="0" smtClean="0"/>
              <a:t> Review slide with students</a:t>
            </a:r>
            <a:endParaRPr lang="en-US" dirty="0">
              <a:cs typeface="Calibri"/>
            </a:endParaRPr>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443331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08738" y="222250"/>
            <a:ext cx="14274801" cy="8029575"/>
          </a:xfrm>
        </p:spPr>
      </p:sp>
      <p:sp>
        <p:nvSpPr>
          <p:cNvPr id="4" name="Slide Number Placeholder 3"/>
          <p:cNvSpPr>
            <a:spLocks noGrp="1"/>
          </p:cNvSpPr>
          <p:nvPr>
            <p:ph type="sldNum" sz="quarter" idx="10"/>
          </p:nvPr>
        </p:nvSpPr>
        <p:spPr/>
        <p:txBody>
          <a:bodyPr/>
          <a:lstStyle/>
          <a:p>
            <a:fld id="{4E093B74-D561-4EE2-A724-E485BD1310EF}" type="slidenum">
              <a:rPr lang="en-US" smtClean="0"/>
              <a:t>7</a:t>
            </a:fld>
            <a:endParaRPr lang="en-US"/>
          </a:p>
        </p:txBody>
      </p:sp>
      <p:sp>
        <p:nvSpPr>
          <p:cNvPr id="5" name="Notes Placeholder 1"/>
          <p:cNvSpPr>
            <a:spLocks noGrp="1"/>
          </p:cNvSpPr>
          <p:nvPr>
            <p:ph type="body" sz="quarter" idx="3"/>
          </p:nvPr>
        </p:nvSpPr>
        <p:spPr>
          <a:xfrm>
            <a:off x="182245" y="9367024"/>
            <a:ext cx="1973236" cy="16057756"/>
          </a:xfrm>
        </p:spPr>
        <p:txBody>
          <a:bodyPr/>
          <a:lstStyle/>
          <a:p>
            <a:pPr defTabSz="1610076">
              <a:defRPr/>
            </a:pPr>
            <a:r>
              <a:rPr lang="en-US" b="1" dirty="0" smtClean="0">
                <a:solidFill>
                  <a:schemeClr val="tx1"/>
                </a:solidFill>
              </a:rPr>
              <a:t>Purpose</a:t>
            </a:r>
            <a:r>
              <a:rPr lang="en-US" b="1" dirty="0" smtClean="0"/>
              <a:t>:</a:t>
            </a:r>
            <a:r>
              <a:rPr lang="en-US" dirty="0" smtClean="0"/>
              <a:t> Prepare students for module</a:t>
            </a:r>
            <a:endParaRPr lang="en-US" dirty="0" smtClean="0">
              <a:cs typeface="Calibri"/>
            </a:endParaRPr>
          </a:p>
          <a:p>
            <a:r>
              <a:rPr lang="en-US" b="1" dirty="0" smtClean="0"/>
              <a:t>Delivery:</a:t>
            </a:r>
            <a:r>
              <a:rPr lang="en-US" dirty="0" smtClean="0"/>
              <a:t> Review a high-level overview of the module with students</a:t>
            </a:r>
            <a:endParaRPr lang="en-US" b="0" dirty="0" smtClean="0">
              <a:cs typeface="Calibri"/>
            </a:endParaRPr>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68787316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94475" y="668338"/>
            <a:ext cx="14568488" cy="8196262"/>
          </a:xfrm>
        </p:spPr>
      </p:sp>
      <p:sp>
        <p:nvSpPr>
          <p:cNvPr id="4" name="Slide Number Placeholder 3"/>
          <p:cNvSpPr>
            <a:spLocks noGrp="1"/>
          </p:cNvSpPr>
          <p:nvPr>
            <p:ph type="sldNum" sz="quarter" idx="10"/>
          </p:nvPr>
        </p:nvSpPr>
        <p:spPr/>
        <p:txBody>
          <a:bodyPr/>
          <a:lstStyle/>
          <a:p>
            <a:fld id="{4E093B74-D561-4EE2-A724-E485BD1310EF}" type="slidenum">
              <a:rPr lang="en-US" smtClean="0"/>
              <a:t>8</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Discuss </a:t>
            </a:r>
            <a:r>
              <a:rPr lang="en-US" dirty="0" smtClean="0"/>
              <a:t>third-party notification </a:t>
            </a:r>
          </a:p>
          <a:p>
            <a:r>
              <a:rPr lang="en-US" b="1" dirty="0" smtClean="0"/>
              <a:t>Delivery</a:t>
            </a:r>
            <a:r>
              <a:rPr lang="en-US" b="1" u="none" dirty="0" smtClean="0"/>
              <a:t>:</a:t>
            </a:r>
            <a:r>
              <a:rPr lang="en-US" dirty="0" smtClean="0"/>
              <a:t> </a:t>
            </a:r>
          </a:p>
          <a:p>
            <a:pPr marL="171450" indent="-171450">
              <a:buFont typeface="Arial" panose="020B0604020202020204" pitchFamily="34" charset="0"/>
              <a:buChar char="•"/>
            </a:pPr>
            <a:r>
              <a:rPr lang="en-US" dirty="0" smtClean="0"/>
              <a:t>Use </a:t>
            </a:r>
            <a:r>
              <a:rPr lang="en-US" dirty="0"/>
              <a:t>the instructions on the following slides to perform a third-party notification if </a:t>
            </a:r>
            <a:r>
              <a:rPr lang="en-US" dirty="0" smtClean="0"/>
              <a:t>needed</a:t>
            </a:r>
            <a:endParaRPr lang="en-US" dirty="0"/>
          </a:p>
          <a:p>
            <a:pPr marL="171450" lvl="0" indent="-171450">
              <a:buFont typeface="Arial" panose="020B0604020202020204" pitchFamily="34" charset="0"/>
              <a:buChar char="•"/>
            </a:pPr>
            <a:r>
              <a:rPr lang="en-US" dirty="0" smtClean="0"/>
              <a:t>Third-party notification overview:</a:t>
            </a:r>
            <a:endParaRPr lang="en-US" dirty="0"/>
          </a:p>
          <a:p>
            <a:pPr marL="628650" lvl="1" indent="-171450">
              <a:buFont typeface="Arial" panose="020B0604020202020204" pitchFamily="34" charset="0"/>
              <a:buChar char="•"/>
            </a:pPr>
            <a:r>
              <a:rPr lang="en-US" dirty="0"/>
              <a:t>Identify CIP</a:t>
            </a:r>
          </a:p>
          <a:p>
            <a:pPr marL="628650" lvl="1" indent="-171450">
              <a:buFont typeface="Arial" panose="020B0604020202020204" pitchFamily="34" charset="0"/>
              <a:buChar char="•"/>
            </a:pPr>
            <a:r>
              <a:rPr lang="en-US" dirty="0"/>
              <a:t>Identify </a:t>
            </a:r>
            <a:r>
              <a:rPr lang="en-US" dirty="0" smtClean="0"/>
              <a:t>customer </a:t>
            </a:r>
            <a:endParaRPr lang="en-US"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5616016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408738" y="668338"/>
            <a:ext cx="14274801" cy="8029575"/>
          </a:xfrm>
        </p:spPr>
      </p:sp>
      <p:sp>
        <p:nvSpPr>
          <p:cNvPr id="4" name="Slide Number Placeholder 3"/>
          <p:cNvSpPr>
            <a:spLocks noGrp="1"/>
          </p:cNvSpPr>
          <p:nvPr>
            <p:ph type="sldNum" sz="quarter" idx="10"/>
          </p:nvPr>
        </p:nvSpPr>
        <p:spPr/>
        <p:txBody>
          <a:bodyPr/>
          <a:lstStyle/>
          <a:p>
            <a:fld id="{4E093B74-D561-4EE2-A724-E485BD1310EF}" type="slidenum">
              <a:rPr lang="en-US" smtClean="0"/>
              <a:t>9</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Discuss </a:t>
            </a:r>
            <a:r>
              <a:rPr lang="en-US" dirty="0" smtClean="0"/>
              <a:t>third-party notification </a:t>
            </a:r>
          </a:p>
          <a:p>
            <a:r>
              <a:rPr lang="en-US" b="1" dirty="0" smtClean="0"/>
              <a:t>Delivery</a:t>
            </a:r>
            <a:r>
              <a:rPr lang="en-US" b="1" u="none" dirty="0" smtClean="0"/>
              <a:t>:</a:t>
            </a:r>
            <a:r>
              <a:rPr lang="en-US" dirty="0" smtClean="0"/>
              <a:t> </a:t>
            </a:r>
          </a:p>
          <a:p>
            <a:pPr marL="171450" indent="-171450">
              <a:buFont typeface="Arial" panose="020B0604020202020204" pitchFamily="34" charset="0"/>
              <a:buChar char="•"/>
            </a:pPr>
            <a:r>
              <a:rPr lang="en-US" sz="1200" b="1" dirty="0" smtClean="0"/>
              <a:t>Ask: </a:t>
            </a:r>
            <a:r>
              <a:rPr lang="en-US" sz="1200" dirty="0" smtClean="0"/>
              <a:t>What </a:t>
            </a:r>
            <a:r>
              <a:rPr lang="en-US" sz="1200" dirty="0"/>
              <a:t>is a third-party condition? </a:t>
            </a:r>
          </a:p>
          <a:p>
            <a:pPr marL="628650" lvl="1" indent="-171450">
              <a:buFont typeface="Arial" panose="020B0604020202020204" pitchFamily="34" charset="0"/>
              <a:buChar char="•"/>
            </a:pPr>
            <a:r>
              <a:rPr lang="en-US" sz="1200" dirty="0"/>
              <a:t>A condition caused by a nonutility (customer) or utility (CIP) that poses a safety and/or reliability hazard to SCE’s electrical </a:t>
            </a:r>
            <a:r>
              <a:rPr lang="en-US" sz="1200" dirty="0" smtClean="0"/>
              <a:t>system</a:t>
            </a:r>
            <a:endParaRPr lang="en-US" sz="1200" dirty="0"/>
          </a:p>
          <a:p>
            <a:pPr marL="171450" indent="-171450">
              <a:buFont typeface="Arial" panose="020B0604020202020204" pitchFamily="34" charset="0"/>
              <a:buChar char="•"/>
            </a:pPr>
            <a:r>
              <a:rPr lang="en-US" sz="1200" b="1" dirty="0" smtClean="0"/>
              <a:t>Ask: </a:t>
            </a:r>
            <a:r>
              <a:rPr lang="en-US" sz="1200" dirty="0" smtClean="0"/>
              <a:t>How </a:t>
            </a:r>
            <a:r>
              <a:rPr lang="en-US" sz="1200" dirty="0"/>
              <a:t>to identify a third party:</a:t>
            </a:r>
          </a:p>
          <a:p>
            <a:pPr marL="628650" lvl="1" indent="-171450">
              <a:buFont typeface="Arial" panose="020B0604020202020204" pitchFamily="34" charset="0"/>
              <a:buChar char="•"/>
            </a:pPr>
            <a:r>
              <a:rPr lang="en-US" sz="1200" dirty="0"/>
              <a:t>Identify Communication Infrastructure Provider (CIP) </a:t>
            </a:r>
          </a:p>
          <a:p>
            <a:pPr marL="628650" lvl="1" indent="-171450">
              <a:buFont typeface="Arial" panose="020B0604020202020204" pitchFamily="34" charset="0"/>
              <a:buChar char="•"/>
            </a:pPr>
            <a:r>
              <a:rPr lang="en-US" sz="1200" dirty="0"/>
              <a:t>Identify external communication provider </a:t>
            </a:r>
          </a:p>
          <a:p>
            <a:pPr marL="628650" lvl="1" indent="-171450">
              <a:buFont typeface="Arial" panose="020B0604020202020204" pitchFamily="34" charset="0"/>
              <a:buChar char="•"/>
            </a:pPr>
            <a:r>
              <a:rPr lang="en-US" sz="1200" dirty="0"/>
              <a:t>Identify customer </a:t>
            </a:r>
            <a:endParaRPr lang="en-US" dirty="0"/>
          </a:p>
          <a:p>
            <a:pPr marL="171450" indent="-171450">
              <a:buFont typeface="Arial" panose="020B0604020202020204" pitchFamily="34" charset="0"/>
              <a:buChar char="•"/>
            </a:pPr>
            <a:r>
              <a:rPr lang="en-US" sz="1200" b="1" dirty="0" smtClean="0"/>
              <a:t>Ask: </a:t>
            </a:r>
            <a:r>
              <a:rPr lang="en-US" sz="1200" dirty="0" smtClean="0"/>
              <a:t>Why </a:t>
            </a:r>
            <a:r>
              <a:rPr lang="en-US" sz="1200" dirty="0"/>
              <a:t>is it important to select the correct “action required?”</a:t>
            </a:r>
          </a:p>
          <a:p>
            <a:pPr marL="628650" lvl="1" indent="-171450">
              <a:buFont typeface="Arial" panose="020B0604020202020204" pitchFamily="34" charset="0"/>
              <a:buChar char="•"/>
            </a:pPr>
            <a:r>
              <a:rPr lang="en-US" sz="1200" dirty="0"/>
              <a:t>By selecting the correct “action required” the notification process is set in the right </a:t>
            </a:r>
            <a:r>
              <a:rPr lang="en-US" sz="1200" dirty="0" smtClean="0"/>
              <a:t>path</a:t>
            </a:r>
            <a:endParaRPr lang="en-US" sz="1200" dirty="0"/>
          </a:p>
          <a:p>
            <a:pPr marL="628650" lvl="1" indent="-171450">
              <a:buFont typeface="Arial" panose="020B0604020202020204" pitchFamily="34" charset="0"/>
              <a:buChar char="•"/>
            </a:pPr>
            <a:r>
              <a:rPr lang="en-US" sz="1200" dirty="0"/>
              <a:t>10-day notification requirement mandated by the California Public Utility Commission (CPUC) is </a:t>
            </a:r>
            <a:r>
              <a:rPr lang="en-US" sz="1200" dirty="0" smtClean="0"/>
              <a:t>met</a:t>
            </a:r>
            <a:endParaRPr lang="en-US" sz="1200"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935314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642100" y="668338"/>
            <a:ext cx="14671675" cy="8253412"/>
          </a:xfrm>
        </p:spPr>
      </p:sp>
      <p:sp>
        <p:nvSpPr>
          <p:cNvPr id="4" name="Slide Number Placeholder 3"/>
          <p:cNvSpPr>
            <a:spLocks noGrp="1"/>
          </p:cNvSpPr>
          <p:nvPr>
            <p:ph type="sldNum" sz="quarter" idx="10"/>
          </p:nvPr>
        </p:nvSpPr>
        <p:spPr/>
        <p:txBody>
          <a:bodyPr/>
          <a:lstStyle/>
          <a:p>
            <a:fld id="{4E093B74-D561-4EE2-A724-E485BD1310EF}" type="slidenum">
              <a:rPr lang="en-US" smtClean="0"/>
              <a:t>10</a:t>
            </a:fld>
            <a:endParaRPr lang="en-US"/>
          </a:p>
        </p:txBody>
      </p:sp>
      <p:sp>
        <p:nvSpPr>
          <p:cNvPr id="5" name="Notes Placeholder 1"/>
          <p:cNvSpPr>
            <a:spLocks noGrp="1"/>
          </p:cNvSpPr>
          <p:nvPr>
            <p:ph type="body" sz="quarter" idx="3"/>
          </p:nvPr>
        </p:nvSpPr>
        <p:spPr>
          <a:xfrm>
            <a:off x="182245" y="9367024"/>
            <a:ext cx="1973236" cy="16057756"/>
          </a:xfrm>
        </p:spPr>
        <p:txBody>
          <a:bodyPr/>
          <a:lstStyle/>
          <a:p>
            <a:r>
              <a:rPr lang="en-US" b="1" dirty="0" smtClean="0"/>
              <a:t>Purpose: </a:t>
            </a:r>
            <a:r>
              <a:rPr lang="en-US" b="0" dirty="0" smtClean="0"/>
              <a:t>Review</a:t>
            </a:r>
            <a:r>
              <a:rPr lang="en-US" b="0" baseline="0" dirty="0" smtClean="0"/>
              <a:t> screen shots from CMS</a:t>
            </a:r>
            <a:endParaRPr lang="en-US" b="1" dirty="0" smtClean="0"/>
          </a:p>
          <a:p>
            <a:r>
              <a:rPr lang="en-US" b="1" dirty="0" smtClean="0"/>
              <a:t>Delivery</a:t>
            </a:r>
            <a:r>
              <a:rPr lang="en-US" b="1" u="none" dirty="0" smtClean="0"/>
              <a:t>:</a:t>
            </a:r>
            <a:r>
              <a:rPr lang="en-US" dirty="0" smtClean="0"/>
              <a:t> Review elements of slide</a:t>
            </a:r>
            <a:endParaRPr lang="en-US" b="1" u="none" dirty="0"/>
          </a:p>
        </p:txBody>
      </p:sp>
      <p:sp>
        <p:nvSpPr>
          <p:cNvPr id="6" name="TextBox 5"/>
          <p:cNvSpPr txBox="1"/>
          <p:nvPr/>
        </p:nvSpPr>
        <p:spPr>
          <a:xfrm>
            <a:off x="1379855" y="2007221"/>
            <a:ext cx="937260"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815919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a:t>Click to edit Master title style</a:t>
            </a:r>
            <a:endParaRPr lang="en-US" dirty="0"/>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389647908"/>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4278429024"/>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9440820"/>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a:t>Click icon to add chart</a:t>
            </a:r>
            <a:endParaRPr lang="en-US" dirty="0"/>
          </a:p>
        </p:txBody>
      </p:sp>
      <p:sp>
        <p:nvSpPr>
          <p:cNvPr id="15"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585674526"/>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221513530"/>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4054253280"/>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715285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040176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379239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2484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3" name="Title 1"/>
          <p:cNvSpPr>
            <a:spLocks noGrp="1"/>
          </p:cNvSpPr>
          <p:nvPr>
            <p:ph type="title"/>
          </p:nvPr>
        </p:nvSpPr>
        <p:spPr>
          <a:xfrm>
            <a:off x="471256" y="97654"/>
            <a:ext cx="10515600" cy="909454"/>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Tree>
    <p:extLst>
      <p:ext uri="{BB962C8B-B14F-4D97-AF65-F5344CB8AC3E}">
        <p14:creationId xmlns:p14="http://schemas.microsoft.com/office/powerpoint/2010/main" val="4200179514"/>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
        <p:nvSpPr>
          <p:cNvPr id="6" name="Title 1"/>
          <p:cNvSpPr>
            <a:spLocks noGrp="1"/>
          </p:cNvSpPr>
          <p:nvPr>
            <p:ph type="title"/>
          </p:nvPr>
        </p:nvSpPr>
        <p:spPr>
          <a:xfrm>
            <a:off x="471256" y="301848"/>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133204622"/>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a:p>
        </p:txBody>
      </p:sp>
    </p:spTree>
    <p:extLst>
      <p:ext uri="{BB962C8B-B14F-4D97-AF65-F5344CB8AC3E}">
        <p14:creationId xmlns:p14="http://schemas.microsoft.com/office/powerpoint/2010/main" val="992454148"/>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microsoft.com/office/2007/relationships/hdphoto" Target="../media/hdphoto2.wdp"/></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Overhead Detail Inspection (ODI) Training</a:t>
            </a:r>
          </a:p>
        </p:txBody>
      </p:sp>
      <p:sp>
        <p:nvSpPr>
          <p:cNvPr id="3" name="Subtitle 2"/>
          <p:cNvSpPr>
            <a:spLocks noGrp="1"/>
          </p:cNvSpPr>
          <p:nvPr>
            <p:ph type="subTitle" idx="1"/>
          </p:nvPr>
        </p:nvSpPr>
        <p:spPr/>
        <p:txBody>
          <a:bodyPr vert="horz" lIns="91440" tIns="45720" rIns="91440" bIns="45720" rtlCol="0" anchor="t">
            <a:normAutofit/>
          </a:bodyPr>
          <a:lstStyle/>
          <a:p>
            <a:r>
              <a:rPr lang="en-US" dirty="0"/>
              <a:t>New Electrical System Inspectors (ESI)</a:t>
            </a:r>
          </a:p>
          <a:p>
            <a:r>
              <a:rPr lang="en-US" dirty="0">
                <a:latin typeface="Segoe UI"/>
                <a:cs typeface="Segoe UI"/>
              </a:rPr>
              <a:t>Module 8: Notifications</a:t>
            </a:r>
          </a:p>
        </p:txBody>
      </p:sp>
    </p:spTree>
    <p:extLst>
      <p:ext uri="{BB962C8B-B14F-4D97-AF65-F5344CB8AC3E}">
        <p14:creationId xmlns:p14="http://schemas.microsoft.com/office/powerpoint/2010/main" val="3600077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dirty="0"/>
              <a:t>Notify Customer</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690690"/>
            <a:ext cx="10058400" cy="4977656"/>
          </a:xfrm>
          <a:prstGeom prst="rect">
            <a:avLst/>
          </a:prstGeom>
        </p:spPr>
      </p:pic>
    </p:spTree>
    <p:extLst>
      <p:ext uri="{BB962C8B-B14F-4D97-AF65-F5344CB8AC3E}">
        <p14:creationId xmlns:p14="http://schemas.microsoft.com/office/powerpoint/2010/main" val="25735971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Notify Communication Provider (CIP)</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690690"/>
            <a:ext cx="10058400" cy="4985019"/>
          </a:xfrm>
          <a:prstGeom prst="rect">
            <a:avLst/>
          </a:prstGeom>
        </p:spPr>
      </p:pic>
    </p:spTree>
    <p:extLst>
      <p:ext uri="{BB962C8B-B14F-4D97-AF65-F5344CB8AC3E}">
        <p14:creationId xmlns:p14="http://schemas.microsoft.com/office/powerpoint/2010/main" val="12443579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Third-Party Notification (cont.)</a:t>
            </a:r>
          </a:p>
        </p:txBody>
      </p:sp>
      <p:sp>
        <p:nvSpPr>
          <p:cNvPr id="3" name="Content Placeholder 2"/>
          <p:cNvSpPr>
            <a:spLocks noGrp="1"/>
          </p:cNvSpPr>
          <p:nvPr>
            <p:ph idx="1"/>
          </p:nvPr>
        </p:nvSpPr>
        <p:spPr/>
        <p:txBody>
          <a:bodyPr/>
          <a:lstStyle/>
          <a:p>
            <a:r>
              <a:rPr lang="en-US" dirty="0"/>
              <a:t>Inspector’s </a:t>
            </a:r>
            <a:r>
              <a:rPr lang="en-US" dirty="0" smtClean="0"/>
              <a:t>responsibilities:</a:t>
            </a:r>
            <a:endParaRPr lang="en-US" dirty="0"/>
          </a:p>
          <a:p>
            <a:pPr lvl="1"/>
            <a:r>
              <a:rPr lang="en-US" dirty="0"/>
              <a:t>Third-party conditions </a:t>
            </a:r>
          </a:p>
          <a:p>
            <a:pPr lvl="1"/>
            <a:r>
              <a:rPr lang="fr-FR" dirty="0"/>
              <a:t>Communication Infrastructure Provider (CIP) </a:t>
            </a:r>
          </a:p>
          <a:p>
            <a:endParaRPr lang="en-US" dirty="0"/>
          </a:p>
        </p:txBody>
      </p:sp>
    </p:spTree>
    <p:extLst>
      <p:ext uri="{BB962C8B-B14F-4D97-AF65-F5344CB8AC3E}">
        <p14:creationId xmlns:p14="http://schemas.microsoft.com/office/powerpoint/2010/main" val="23390449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Third-Party Notification (cont.)</a:t>
            </a:r>
          </a:p>
        </p:txBody>
      </p:sp>
      <p:sp>
        <p:nvSpPr>
          <p:cNvPr id="3" name="Content Placeholder 2"/>
          <p:cNvSpPr>
            <a:spLocks noGrp="1"/>
          </p:cNvSpPr>
          <p:nvPr>
            <p:ph idx="1"/>
          </p:nvPr>
        </p:nvSpPr>
        <p:spPr/>
        <p:txBody>
          <a:bodyPr/>
          <a:lstStyle/>
          <a:p>
            <a:r>
              <a:rPr lang="en-US"/>
              <a:t>Multiple Service Infractions</a:t>
            </a:r>
          </a:p>
          <a:p>
            <a:pPr lvl="1"/>
            <a:r>
              <a:rPr lang="en-US"/>
              <a:t>SCE </a:t>
            </a:r>
          </a:p>
          <a:p>
            <a:pPr lvl="1"/>
            <a:r>
              <a:rPr lang="en-US"/>
              <a:t>Customer </a:t>
            </a:r>
          </a:p>
          <a:p>
            <a:pPr lvl="1"/>
            <a:r>
              <a:rPr lang="en-US"/>
              <a:t>Communication Infrastructure Provider (CIP) </a:t>
            </a:r>
          </a:p>
          <a:p>
            <a:endParaRPr lang="en-US" dirty="0"/>
          </a:p>
        </p:txBody>
      </p:sp>
    </p:spTree>
    <p:extLst>
      <p:ext uri="{BB962C8B-B14F-4D97-AF65-F5344CB8AC3E}">
        <p14:creationId xmlns:p14="http://schemas.microsoft.com/office/powerpoint/2010/main" val="1919009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Notify Communication Provider (CIP)</a:t>
            </a:r>
          </a:p>
        </p:txBody>
      </p:sp>
      <p:sp>
        <p:nvSpPr>
          <p:cNvPr id="3" name="Content Placeholder 2"/>
          <p:cNvSpPr>
            <a:spLocks noGrp="1"/>
          </p:cNvSpPr>
          <p:nvPr>
            <p:ph idx="4294967295"/>
          </p:nvPr>
        </p:nvSpPr>
        <p:spPr>
          <a:xfrm>
            <a:off x="0" y="1825625"/>
            <a:ext cx="10515600" cy="4351338"/>
          </a:xfrm>
        </p:spPr>
        <p:txBody>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7840" y="3474720"/>
            <a:ext cx="6035040" cy="26563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2243283764"/>
              </p:ext>
            </p:extLst>
          </p:nvPr>
        </p:nvGraphicFramePr>
        <p:xfrm>
          <a:off x="838200" y="1690690"/>
          <a:ext cx="6400800" cy="2743198"/>
        </p:xfrm>
        <a:graphic>
          <a:graphicData uri="http://schemas.openxmlformats.org/drawingml/2006/table">
            <a:tbl>
              <a:tblPr firstRow="1" bandRow="1">
                <a:tableStyleId>{F5AB1C69-6EDB-4FF4-983F-18BD219EF322}</a:tableStyleId>
              </a:tblPr>
              <a:tblGrid>
                <a:gridCol w="2438400">
                  <a:extLst>
                    <a:ext uri="{9D8B030D-6E8A-4147-A177-3AD203B41FA5}">
                      <a16:colId xmlns="" xmlns:a16="http://schemas.microsoft.com/office/drawing/2014/main" val="20000"/>
                    </a:ext>
                  </a:extLst>
                </a:gridCol>
                <a:gridCol w="39624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Cable</a:t>
                      </a:r>
                      <a:r>
                        <a:rPr lang="en-US" sz="1600" baseline="0" dirty="0"/>
                        <a:t>/Conductor</a:t>
                      </a:r>
                      <a:endParaRPr lang="en-US" sz="1600" dirty="0"/>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Communication</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Clearance Impaired</a:t>
                      </a:r>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Communicatio</a:t>
                      </a:r>
                      <a:r>
                        <a:rPr lang="en-US" sz="1600" baseline="0" dirty="0"/>
                        <a:t>n Provider (CIP)</a:t>
                      </a:r>
                      <a:endParaRPr lang="en-US" sz="1600" dirty="0"/>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CIP CLEARNC COMM CBL/CND POLE</a:t>
                      </a:r>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Communication cable touching SCE service line.</a:t>
                      </a:r>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34384856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7840" y="3474719"/>
            <a:ext cx="6035040" cy="28064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575402864"/>
              </p:ext>
            </p:extLst>
          </p:nvPr>
        </p:nvGraphicFramePr>
        <p:xfrm>
          <a:off x="838200" y="1690690"/>
          <a:ext cx="6400800" cy="2743198"/>
        </p:xfrm>
        <a:graphic>
          <a:graphicData uri="http://schemas.openxmlformats.org/drawingml/2006/table">
            <a:tbl>
              <a:tblPr firstRow="1" bandRow="1">
                <a:tableStyleId>{F5AB1C69-6EDB-4FF4-983F-18BD219EF322}</a:tableStyleId>
              </a:tblPr>
              <a:tblGrid>
                <a:gridCol w="2438400">
                  <a:extLst>
                    <a:ext uri="{9D8B030D-6E8A-4147-A177-3AD203B41FA5}">
                      <a16:colId xmlns="" xmlns:a16="http://schemas.microsoft.com/office/drawing/2014/main" val="20000"/>
                    </a:ext>
                  </a:extLst>
                </a:gridCol>
                <a:gridCol w="39624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Cable</a:t>
                      </a:r>
                      <a:r>
                        <a:rPr lang="en-US" sz="1600" baseline="0" dirty="0"/>
                        <a:t>/Conductor</a:t>
                      </a:r>
                      <a:endParaRPr lang="en-US" sz="1600" dirty="0"/>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Communication</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Loose</a:t>
                      </a:r>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Communicatio</a:t>
                      </a:r>
                      <a:r>
                        <a:rPr lang="en-US" sz="1600" baseline="0" dirty="0"/>
                        <a:t>n Provider (CIP)</a:t>
                      </a:r>
                      <a:endParaRPr lang="en-US" sz="1600" dirty="0"/>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CIP LOOSE</a:t>
                      </a:r>
                      <a:r>
                        <a:rPr lang="en-US" sz="1600" baseline="0" dirty="0"/>
                        <a:t> COMM CBL/CND 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Communication cable lashing.</a:t>
                      </a:r>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10" name="Title 9"/>
          <p:cNvSpPr>
            <a:spLocks noGrp="1"/>
          </p:cNvSpPr>
          <p:nvPr>
            <p:ph type="title"/>
          </p:nvPr>
        </p:nvSpPr>
        <p:spPr/>
        <p:txBody>
          <a:bodyPr/>
          <a:lstStyle/>
          <a:p>
            <a:r>
              <a:rPr lang="en-US" dirty="0"/>
              <a:t>Notify Communication Provider (CIP) (cont.)</a:t>
            </a:r>
          </a:p>
        </p:txBody>
      </p:sp>
    </p:spTree>
    <p:extLst>
      <p:ext uri="{BB962C8B-B14F-4D97-AF65-F5344CB8AC3E}">
        <p14:creationId xmlns:p14="http://schemas.microsoft.com/office/powerpoint/2010/main" val="12861932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00800" y="3474720"/>
            <a:ext cx="5356000" cy="28498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425520341"/>
              </p:ext>
            </p:extLst>
          </p:nvPr>
        </p:nvGraphicFramePr>
        <p:xfrm>
          <a:off x="841664" y="1690690"/>
          <a:ext cx="6400800" cy="2743198"/>
        </p:xfrm>
        <a:graphic>
          <a:graphicData uri="http://schemas.openxmlformats.org/drawingml/2006/table">
            <a:tbl>
              <a:tblPr firstRow="1" bandRow="1">
                <a:tableStyleId>{F5AB1C69-6EDB-4FF4-983F-18BD219EF322}</a:tableStyleId>
              </a:tblPr>
              <a:tblGrid>
                <a:gridCol w="2400300">
                  <a:extLst>
                    <a:ext uri="{9D8B030D-6E8A-4147-A177-3AD203B41FA5}">
                      <a16:colId xmlns="" xmlns:a16="http://schemas.microsoft.com/office/drawing/2014/main" val="20000"/>
                    </a:ext>
                  </a:extLst>
                </a:gridCol>
                <a:gridCol w="40005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Ground</a:t>
                      </a:r>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Communication</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Unauthorized</a:t>
                      </a:r>
                      <a:r>
                        <a:rPr lang="en-US" sz="1600" baseline="0" dirty="0"/>
                        <a:t> Attachment</a:t>
                      </a:r>
                      <a:endParaRPr lang="en-US" sz="1600" dirty="0"/>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Communication</a:t>
                      </a:r>
                      <a:r>
                        <a:rPr lang="en-US" sz="1600" baseline="0" dirty="0"/>
                        <a:t> Provider (CIP)</a:t>
                      </a:r>
                      <a:endParaRPr lang="en-US" sz="1600" dirty="0"/>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CIP</a:t>
                      </a:r>
                      <a:r>
                        <a:rPr lang="en-US" sz="1600" baseline="0" dirty="0"/>
                        <a:t> UNATH ATT COMM GROUNDPOLE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Communication</a:t>
                      </a:r>
                      <a:r>
                        <a:rPr lang="en-US" sz="1600" baseline="0" dirty="0"/>
                        <a:t> tied into SCE’s ground wire.</a:t>
                      </a:r>
                      <a:endParaRPr lang="en-US" sz="1600" dirty="0"/>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8" name="Title 7"/>
          <p:cNvSpPr>
            <a:spLocks noGrp="1"/>
          </p:cNvSpPr>
          <p:nvPr>
            <p:ph type="title"/>
          </p:nvPr>
        </p:nvSpPr>
        <p:spPr/>
        <p:txBody>
          <a:bodyPr/>
          <a:lstStyle/>
          <a:p>
            <a:r>
              <a:rPr lang="en-US" dirty="0"/>
              <a:t>Notify Communication Provider (CIP) (cont.)</a:t>
            </a:r>
          </a:p>
        </p:txBody>
      </p:sp>
    </p:spTree>
    <p:extLst>
      <p:ext uri="{BB962C8B-B14F-4D97-AF65-F5344CB8AC3E}">
        <p14:creationId xmlns:p14="http://schemas.microsoft.com/office/powerpoint/2010/main" val="15579163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69280" y="3474719"/>
            <a:ext cx="6035040" cy="283104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5" name="Table 14"/>
          <p:cNvGraphicFramePr>
            <a:graphicFrameLocks noGrp="1"/>
          </p:cNvGraphicFramePr>
          <p:nvPr>
            <p:extLst>
              <p:ext uri="{D42A27DB-BD31-4B8C-83A1-F6EECF244321}">
                <p14:modId xmlns:p14="http://schemas.microsoft.com/office/powerpoint/2010/main" val="3325118014"/>
              </p:ext>
            </p:extLst>
          </p:nvPr>
        </p:nvGraphicFramePr>
        <p:xfrm>
          <a:off x="838200" y="1690690"/>
          <a:ext cx="6400800" cy="2743198"/>
        </p:xfrm>
        <a:graphic>
          <a:graphicData uri="http://schemas.openxmlformats.org/drawingml/2006/table">
            <a:tbl>
              <a:tblPr firstRow="1" bandRow="1">
                <a:tableStyleId>{F5AB1C69-6EDB-4FF4-983F-18BD219EF322}</a:tableStyleId>
              </a:tblPr>
              <a:tblGrid>
                <a:gridCol w="2400300">
                  <a:extLst>
                    <a:ext uri="{9D8B030D-6E8A-4147-A177-3AD203B41FA5}">
                      <a16:colId xmlns="" xmlns:a16="http://schemas.microsoft.com/office/drawing/2014/main" val="20000"/>
                    </a:ext>
                  </a:extLst>
                </a:gridCol>
                <a:gridCol w="40005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Structure/Equipment</a:t>
                      </a:r>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Public</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Clearance</a:t>
                      </a:r>
                      <a:r>
                        <a:rPr lang="en-US" sz="1600" baseline="0" dirty="0"/>
                        <a:t> Impaired</a:t>
                      </a:r>
                      <a:endParaRPr lang="en-US" sz="1600" dirty="0"/>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Customer</a:t>
                      </a:r>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CUSTOMER</a:t>
                      </a:r>
                      <a:r>
                        <a:rPr lang="en-US" sz="1600" baseline="0" dirty="0"/>
                        <a:t> CLEARNC PUBLIC 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Customer</a:t>
                      </a:r>
                      <a:r>
                        <a:rPr lang="en-US" sz="1600" baseline="0" dirty="0"/>
                        <a:t> at 123 Main St. built enclosing SCE’s structure.</a:t>
                      </a:r>
                      <a:endParaRPr lang="en-US" sz="1600" dirty="0"/>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6" name="Title 5"/>
          <p:cNvSpPr>
            <a:spLocks noGrp="1"/>
          </p:cNvSpPr>
          <p:nvPr>
            <p:ph type="title"/>
          </p:nvPr>
        </p:nvSpPr>
        <p:spPr/>
        <p:txBody>
          <a:bodyPr/>
          <a:lstStyle/>
          <a:p>
            <a:r>
              <a:rPr lang="en-US"/>
              <a:t>Notify Customer </a:t>
            </a:r>
            <a:endParaRPr lang="en-US" dirty="0"/>
          </a:p>
        </p:txBody>
      </p:sp>
    </p:spTree>
    <p:extLst>
      <p:ext uri="{BB962C8B-B14F-4D97-AF65-F5344CB8AC3E}">
        <p14:creationId xmlns:p14="http://schemas.microsoft.com/office/powerpoint/2010/main" val="18437867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BEBA8EAE-BF5A-486C-A8C5-ECC9F3942E4B}">
                <a14:imgProps xmlns:a14="http://schemas.microsoft.com/office/drawing/2010/main">
                  <a14:imgLayer r:embed="rId4">
                    <a14:imgEffect>
                      <a14:brightnessContrast bright="40000" contrast="20000"/>
                    </a14:imgEffect>
                  </a14:imgLayer>
                </a14:imgProps>
              </a:ext>
              <a:ext uri="{28A0092B-C50C-407E-A947-70E740481C1C}">
                <a14:useLocalDpi xmlns:a14="http://schemas.microsoft.com/office/drawing/2010/main" val="0"/>
              </a:ext>
            </a:extLst>
          </a:blip>
          <a:srcRect/>
          <a:stretch>
            <a:fillRect/>
          </a:stretch>
        </p:blipFill>
        <p:spPr bwMode="auto">
          <a:xfrm>
            <a:off x="6629400" y="2926080"/>
            <a:ext cx="5120640" cy="34084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4" name="Table 13"/>
          <p:cNvGraphicFramePr>
            <a:graphicFrameLocks noGrp="1"/>
          </p:cNvGraphicFramePr>
          <p:nvPr>
            <p:extLst>
              <p:ext uri="{D42A27DB-BD31-4B8C-83A1-F6EECF244321}">
                <p14:modId xmlns:p14="http://schemas.microsoft.com/office/powerpoint/2010/main" val="1361897490"/>
              </p:ext>
            </p:extLst>
          </p:nvPr>
        </p:nvGraphicFramePr>
        <p:xfrm>
          <a:off x="838200" y="1690690"/>
          <a:ext cx="6400800" cy="2743198"/>
        </p:xfrm>
        <a:graphic>
          <a:graphicData uri="http://schemas.openxmlformats.org/drawingml/2006/table">
            <a:tbl>
              <a:tblPr firstRow="1" bandRow="1">
                <a:tableStyleId>{F5AB1C69-6EDB-4FF4-983F-18BD219EF322}</a:tableStyleId>
              </a:tblPr>
              <a:tblGrid>
                <a:gridCol w="2400300">
                  <a:extLst>
                    <a:ext uri="{9D8B030D-6E8A-4147-A177-3AD203B41FA5}">
                      <a16:colId xmlns="" xmlns:a16="http://schemas.microsoft.com/office/drawing/2014/main" val="20000"/>
                    </a:ext>
                  </a:extLst>
                </a:gridCol>
                <a:gridCol w="40005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Cable</a:t>
                      </a:r>
                      <a:r>
                        <a:rPr lang="en-US" sz="1600" baseline="0" dirty="0"/>
                        <a:t>/Conductor</a:t>
                      </a:r>
                      <a:endParaRPr lang="en-US" sz="1600" dirty="0"/>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Service</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Clearance</a:t>
                      </a:r>
                      <a:r>
                        <a:rPr lang="en-US" sz="1600" baseline="0" dirty="0"/>
                        <a:t> Impaired</a:t>
                      </a:r>
                      <a:endParaRPr lang="en-US" sz="1600" dirty="0"/>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a:t>
                      </a:r>
                      <a:r>
                        <a:rPr lang="en-US" sz="1600" baseline="0" dirty="0"/>
                        <a:t> Customer</a:t>
                      </a:r>
                      <a:endParaRPr lang="en-US" sz="1600" dirty="0"/>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CUST</a:t>
                      </a:r>
                      <a:r>
                        <a:rPr lang="en-US" sz="1600" baseline="0" dirty="0"/>
                        <a:t> CLEARNC SERV CBL/CND 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Insufficient</a:t>
                      </a:r>
                      <a:r>
                        <a:rPr lang="en-US" sz="1600" baseline="0" dirty="0"/>
                        <a:t> clearance caused by satellite dish.</a:t>
                      </a:r>
                      <a:endParaRPr lang="en-US" sz="1600" dirty="0"/>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6" name="Title 5"/>
          <p:cNvSpPr>
            <a:spLocks noGrp="1"/>
          </p:cNvSpPr>
          <p:nvPr>
            <p:ph type="title"/>
          </p:nvPr>
        </p:nvSpPr>
        <p:spPr/>
        <p:txBody>
          <a:bodyPr/>
          <a:lstStyle/>
          <a:p>
            <a:r>
              <a:rPr lang="en-US" dirty="0"/>
              <a:t>Notify Customer (cont.)</a:t>
            </a:r>
          </a:p>
        </p:txBody>
      </p:sp>
    </p:spTree>
    <p:extLst>
      <p:ext uri="{BB962C8B-B14F-4D97-AF65-F5344CB8AC3E}">
        <p14:creationId xmlns:p14="http://schemas.microsoft.com/office/powerpoint/2010/main" val="37223368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52160" y="2834640"/>
            <a:ext cx="6035040" cy="34747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10" name="Table 9"/>
          <p:cNvGraphicFramePr>
            <a:graphicFrameLocks noGrp="1"/>
          </p:cNvGraphicFramePr>
          <p:nvPr>
            <p:extLst>
              <p:ext uri="{D42A27DB-BD31-4B8C-83A1-F6EECF244321}">
                <p14:modId xmlns:p14="http://schemas.microsoft.com/office/powerpoint/2010/main" val="434668774"/>
              </p:ext>
            </p:extLst>
          </p:nvPr>
        </p:nvGraphicFramePr>
        <p:xfrm>
          <a:off x="838200" y="1690690"/>
          <a:ext cx="6400800" cy="2983271"/>
        </p:xfrm>
        <a:graphic>
          <a:graphicData uri="http://schemas.openxmlformats.org/drawingml/2006/table">
            <a:tbl>
              <a:tblPr firstRow="1" bandRow="1">
                <a:tableStyleId>{F5AB1C69-6EDB-4FF4-983F-18BD219EF322}</a:tableStyleId>
              </a:tblPr>
              <a:tblGrid>
                <a:gridCol w="2400300">
                  <a:extLst>
                    <a:ext uri="{9D8B030D-6E8A-4147-A177-3AD203B41FA5}">
                      <a16:colId xmlns="" xmlns:a16="http://schemas.microsoft.com/office/drawing/2014/main" val="20000"/>
                    </a:ext>
                  </a:extLst>
                </a:gridCol>
                <a:gridCol w="4000500">
                  <a:extLst>
                    <a:ext uri="{9D8B030D-6E8A-4147-A177-3AD203B41FA5}">
                      <a16:colId xmlns="" xmlns:a16="http://schemas.microsoft.com/office/drawing/2014/main" val="20001"/>
                    </a:ext>
                  </a:extLst>
                </a:gridCol>
              </a:tblGrid>
              <a:tr h="369869">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Structure Equipment/Itself</a:t>
                      </a:r>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Secondary</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Unauthorized</a:t>
                      </a:r>
                      <a:r>
                        <a:rPr lang="en-US" sz="1600" baseline="0" dirty="0"/>
                        <a:t> Attachment</a:t>
                      </a:r>
                      <a:endParaRPr lang="en-US" sz="1600" dirty="0"/>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Customer</a:t>
                      </a:r>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CIP</a:t>
                      </a:r>
                      <a:r>
                        <a:rPr lang="en-US" sz="1600" baseline="0" dirty="0"/>
                        <a:t> UNATH ATT SEC 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Light</a:t>
                      </a:r>
                      <a:r>
                        <a:rPr lang="en-US" sz="1600" baseline="0" dirty="0"/>
                        <a:t> attached to pole, address 195 Stratford, Pixley.  Or use meter #322010-XXXXX.</a:t>
                      </a:r>
                      <a:endParaRPr lang="en-US" sz="1600" dirty="0"/>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6" name="Title 5"/>
          <p:cNvSpPr>
            <a:spLocks noGrp="1"/>
          </p:cNvSpPr>
          <p:nvPr>
            <p:ph type="title"/>
          </p:nvPr>
        </p:nvSpPr>
        <p:spPr/>
        <p:txBody>
          <a:bodyPr/>
          <a:lstStyle/>
          <a:p>
            <a:r>
              <a:rPr lang="en-US" dirty="0"/>
              <a:t>Notify Customer (cont.)</a:t>
            </a:r>
          </a:p>
        </p:txBody>
      </p:sp>
    </p:spTree>
    <p:extLst>
      <p:ext uri="{BB962C8B-B14F-4D97-AF65-F5344CB8AC3E}">
        <p14:creationId xmlns:p14="http://schemas.microsoft.com/office/powerpoint/2010/main" val="36823859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41452318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35040" y="3017520"/>
            <a:ext cx="6035040" cy="329625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aphicFrame>
        <p:nvGraphicFramePr>
          <p:cNvPr id="8" name="Table 7"/>
          <p:cNvGraphicFramePr>
            <a:graphicFrameLocks noGrp="1"/>
          </p:cNvGraphicFramePr>
          <p:nvPr>
            <p:extLst>
              <p:ext uri="{D42A27DB-BD31-4B8C-83A1-F6EECF244321}">
                <p14:modId xmlns:p14="http://schemas.microsoft.com/office/powerpoint/2010/main" val="1295511650"/>
              </p:ext>
            </p:extLst>
          </p:nvPr>
        </p:nvGraphicFramePr>
        <p:xfrm>
          <a:off x="838200" y="1690690"/>
          <a:ext cx="6400800" cy="2739089"/>
        </p:xfrm>
        <a:graphic>
          <a:graphicData uri="http://schemas.openxmlformats.org/drawingml/2006/table">
            <a:tbl>
              <a:tblPr firstRow="1" bandRow="1">
                <a:tableStyleId>{F5AB1C69-6EDB-4FF4-983F-18BD219EF322}</a:tableStyleId>
              </a:tblPr>
              <a:tblGrid>
                <a:gridCol w="2400300">
                  <a:extLst>
                    <a:ext uri="{9D8B030D-6E8A-4147-A177-3AD203B41FA5}">
                      <a16:colId xmlns="" xmlns:a16="http://schemas.microsoft.com/office/drawing/2014/main" val="20000"/>
                    </a:ext>
                  </a:extLst>
                </a:gridCol>
                <a:gridCol w="4000500">
                  <a:extLst>
                    <a:ext uri="{9D8B030D-6E8A-4147-A177-3AD203B41FA5}">
                      <a16:colId xmlns="" xmlns:a16="http://schemas.microsoft.com/office/drawing/2014/main" val="20001"/>
                    </a:ext>
                  </a:extLst>
                </a:gridCol>
              </a:tblGrid>
              <a:tr h="137161">
                <a:tc gridSpan="2">
                  <a:txBody>
                    <a:bodyPr/>
                    <a:lstStyle/>
                    <a:p>
                      <a:r>
                        <a:rPr lang="en-US" dirty="0"/>
                        <a:t>Recommended Problem Statement</a:t>
                      </a:r>
                      <a:endParaRPr lang="en-US" dirty="0">
                        <a:solidFill>
                          <a:schemeClr val="tx1"/>
                        </a:solidFill>
                      </a:endParaRPr>
                    </a:p>
                  </a:txBody>
                  <a:tcPr/>
                </a:tc>
                <a:tc hMerge="1">
                  <a:txBody>
                    <a:bodyPr/>
                    <a:lstStyle/>
                    <a:p>
                      <a:endParaRPr lang="en-US" dirty="0"/>
                    </a:p>
                  </a:txBody>
                  <a:tcPr/>
                </a:tc>
                <a:extLst>
                  <a:ext uri="{0D108BD9-81ED-4DB2-BD59-A6C34878D82A}">
                    <a16:rowId xmlns="" xmlns:a16="http://schemas.microsoft.com/office/drawing/2014/main" val="10000"/>
                  </a:ext>
                </a:extLst>
              </a:tr>
              <a:tr h="339047">
                <a:tc>
                  <a:txBody>
                    <a:bodyPr/>
                    <a:lstStyle/>
                    <a:p>
                      <a:r>
                        <a:rPr lang="en-US" sz="1600" b="1" dirty="0"/>
                        <a:t>Equipment</a:t>
                      </a:r>
                    </a:p>
                  </a:txBody>
                  <a:tcPr/>
                </a:tc>
                <a:tc>
                  <a:txBody>
                    <a:bodyPr/>
                    <a:lstStyle/>
                    <a:p>
                      <a:r>
                        <a:rPr lang="en-US" sz="1600" dirty="0"/>
                        <a:t>Pole</a:t>
                      </a:r>
                    </a:p>
                  </a:txBody>
                  <a:tcPr/>
                </a:tc>
                <a:extLst>
                  <a:ext uri="{0D108BD9-81ED-4DB2-BD59-A6C34878D82A}">
                    <a16:rowId xmlns="" xmlns:a16="http://schemas.microsoft.com/office/drawing/2014/main" val="10001"/>
                  </a:ext>
                </a:extLst>
              </a:tr>
              <a:tr h="339047">
                <a:tc>
                  <a:txBody>
                    <a:bodyPr/>
                    <a:lstStyle/>
                    <a:p>
                      <a:r>
                        <a:rPr lang="en-US" sz="1600" b="1" dirty="0"/>
                        <a:t>Component</a:t>
                      </a:r>
                    </a:p>
                  </a:txBody>
                  <a:tcPr/>
                </a:tc>
                <a:tc>
                  <a:txBody>
                    <a:bodyPr/>
                    <a:lstStyle/>
                    <a:p>
                      <a:r>
                        <a:rPr lang="en-US" sz="1600" dirty="0"/>
                        <a:t>Termination</a:t>
                      </a:r>
                    </a:p>
                  </a:txBody>
                  <a:tcPr/>
                </a:tc>
                <a:extLst>
                  <a:ext uri="{0D108BD9-81ED-4DB2-BD59-A6C34878D82A}">
                    <a16:rowId xmlns="" xmlns:a16="http://schemas.microsoft.com/office/drawing/2014/main" val="10002"/>
                  </a:ext>
                </a:extLst>
              </a:tr>
              <a:tr h="339047">
                <a:tc>
                  <a:txBody>
                    <a:bodyPr/>
                    <a:lstStyle/>
                    <a:p>
                      <a:r>
                        <a:rPr lang="en-US" sz="1600" b="1" dirty="0"/>
                        <a:t>Elevation</a:t>
                      </a:r>
                    </a:p>
                  </a:txBody>
                  <a:tcPr/>
                </a:tc>
                <a:tc>
                  <a:txBody>
                    <a:bodyPr/>
                    <a:lstStyle/>
                    <a:p>
                      <a:r>
                        <a:rPr lang="en-US" sz="1600" dirty="0"/>
                        <a:t>Service</a:t>
                      </a:r>
                    </a:p>
                  </a:txBody>
                  <a:tcPr/>
                </a:tc>
                <a:extLst>
                  <a:ext uri="{0D108BD9-81ED-4DB2-BD59-A6C34878D82A}">
                    <a16:rowId xmlns="" xmlns:a16="http://schemas.microsoft.com/office/drawing/2014/main" val="10003"/>
                  </a:ext>
                </a:extLst>
              </a:tr>
              <a:tr h="339047">
                <a:tc>
                  <a:txBody>
                    <a:bodyPr/>
                    <a:lstStyle/>
                    <a:p>
                      <a:r>
                        <a:rPr lang="en-US" sz="1600" b="1" dirty="0"/>
                        <a:t>Condition</a:t>
                      </a:r>
                    </a:p>
                  </a:txBody>
                  <a:tcPr/>
                </a:tc>
                <a:tc>
                  <a:txBody>
                    <a:bodyPr/>
                    <a:lstStyle/>
                    <a:p>
                      <a:r>
                        <a:rPr lang="en-US" sz="1600" dirty="0"/>
                        <a:t>Damage/Broken</a:t>
                      </a:r>
                    </a:p>
                  </a:txBody>
                  <a:tcPr/>
                </a:tc>
                <a:extLst>
                  <a:ext uri="{0D108BD9-81ED-4DB2-BD59-A6C34878D82A}">
                    <a16:rowId xmlns="" xmlns:a16="http://schemas.microsoft.com/office/drawing/2014/main" val="10004"/>
                  </a:ext>
                </a:extLst>
              </a:tr>
              <a:tr h="339047">
                <a:tc>
                  <a:txBody>
                    <a:bodyPr/>
                    <a:lstStyle/>
                    <a:p>
                      <a:r>
                        <a:rPr lang="en-US" sz="1600" b="1" dirty="0"/>
                        <a:t>Action Required</a:t>
                      </a:r>
                    </a:p>
                  </a:txBody>
                  <a:tcPr/>
                </a:tc>
                <a:tc>
                  <a:txBody>
                    <a:bodyPr/>
                    <a:lstStyle/>
                    <a:p>
                      <a:r>
                        <a:rPr lang="en-US" sz="1600" dirty="0"/>
                        <a:t>Notify Customer</a:t>
                      </a:r>
                    </a:p>
                  </a:txBody>
                  <a:tcPr/>
                </a:tc>
                <a:extLst>
                  <a:ext uri="{0D108BD9-81ED-4DB2-BD59-A6C34878D82A}">
                    <a16:rowId xmlns="" xmlns:a16="http://schemas.microsoft.com/office/drawing/2014/main" val="10005"/>
                  </a:ext>
                </a:extLst>
              </a:tr>
              <a:tr h="339047">
                <a:tc>
                  <a:txBody>
                    <a:bodyPr/>
                    <a:lstStyle/>
                    <a:p>
                      <a:r>
                        <a:rPr lang="en-US" sz="1600" b="1" dirty="0"/>
                        <a:t>Problem</a:t>
                      </a:r>
                      <a:r>
                        <a:rPr lang="en-US" sz="1600" b="1" baseline="0" dirty="0"/>
                        <a:t> Statement</a:t>
                      </a:r>
                      <a:endParaRPr lang="en-US" sz="1600" b="1" dirty="0"/>
                    </a:p>
                  </a:txBody>
                  <a:tcPr/>
                </a:tc>
                <a:tc>
                  <a:txBody>
                    <a:bodyPr/>
                    <a:lstStyle/>
                    <a:p>
                      <a:r>
                        <a:rPr lang="en-US" sz="1600" dirty="0"/>
                        <a:t>CIP</a:t>
                      </a:r>
                      <a:r>
                        <a:rPr lang="en-US" sz="1600" baseline="0" dirty="0"/>
                        <a:t> UNATH ATT POLE</a:t>
                      </a:r>
                      <a:endParaRPr lang="en-US" sz="1600" dirty="0"/>
                    </a:p>
                  </a:txBody>
                  <a:tcPr/>
                </a:tc>
                <a:extLst>
                  <a:ext uri="{0D108BD9-81ED-4DB2-BD59-A6C34878D82A}">
                    <a16:rowId xmlns="" xmlns:a16="http://schemas.microsoft.com/office/drawing/2014/main" val="10006"/>
                  </a:ext>
                </a:extLst>
              </a:tr>
              <a:tr h="339047">
                <a:tc gridSpan="2">
                  <a:txBody>
                    <a:bodyPr/>
                    <a:lstStyle/>
                    <a:p>
                      <a:r>
                        <a:rPr lang="en-US" sz="1600" b="1" dirty="0"/>
                        <a:t>Comments</a:t>
                      </a:r>
                      <a:r>
                        <a:rPr lang="en-US" sz="1600" dirty="0"/>
                        <a:t>: Customer</a:t>
                      </a:r>
                      <a:r>
                        <a:rPr lang="en-US" sz="1600" baseline="0" dirty="0"/>
                        <a:t> weather head damaged</a:t>
                      </a:r>
                      <a:endParaRPr lang="en-US" sz="1600" dirty="0"/>
                    </a:p>
                  </a:txBody>
                  <a:tcPr/>
                </a:tc>
                <a:tc hMerge="1">
                  <a:txBody>
                    <a:bodyPr/>
                    <a:lstStyle/>
                    <a:p>
                      <a:endParaRPr lang="en-US" dirty="0"/>
                    </a:p>
                  </a:txBody>
                  <a:tcPr/>
                </a:tc>
                <a:extLst>
                  <a:ext uri="{0D108BD9-81ED-4DB2-BD59-A6C34878D82A}">
                    <a16:rowId xmlns="" xmlns:a16="http://schemas.microsoft.com/office/drawing/2014/main" val="10007"/>
                  </a:ext>
                </a:extLst>
              </a:tr>
            </a:tbl>
          </a:graphicData>
        </a:graphic>
      </p:graphicFrame>
      <p:sp>
        <p:nvSpPr>
          <p:cNvPr id="6" name="Title 5"/>
          <p:cNvSpPr>
            <a:spLocks noGrp="1"/>
          </p:cNvSpPr>
          <p:nvPr>
            <p:ph type="title"/>
          </p:nvPr>
        </p:nvSpPr>
        <p:spPr/>
        <p:txBody>
          <a:bodyPr/>
          <a:lstStyle/>
          <a:p>
            <a:r>
              <a:rPr lang="en-US" dirty="0"/>
              <a:t>Notify Customer (cont.)</a:t>
            </a:r>
          </a:p>
        </p:txBody>
      </p:sp>
    </p:spTree>
    <p:extLst>
      <p:ext uri="{BB962C8B-B14F-4D97-AF65-F5344CB8AC3E}">
        <p14:creationId xmlns:p14="http://schemas.microsoft.com/office/powerpoint/2010/main" val="3502815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Field Tool Entries</a:t>
            </a:r>
            <a:endParaRPr lang="en-US" dirty="0"/>
          </a:p>
        </p:txBody>
      </p:sp>
      <p:sp>
        <p:nvSpPr>
          <p:cNvPr id="3" name="Content Placeholder 2"/>
          <p:cNvSpPr>
            <a:spLocks noGrp="1"/>
          </p:cNvSpPr>
          <p:nvPr>
            <p:ph idx="1"/>
          </p:nvPr>
        </p:nvSpPr>
        <p:spPr/>
        <p:txBody>
          <a:bodyPr/>
          <a:lstStyle/>
          <a:p>
            <a:r>
              <a:rPr lang="en-US" dirty="0"/>
              <a:t>Priority 1</a:t>
            </a:r>
          </a:p>
          <a:p>
            <a:r>
              <a:rPr lang="en-US" dirty="0"/>
              <a:t>Priority 2 </a:t>
            </a:r>
          </a:p>
          <a:p>
            <a:r>
              <a:rPr lang="en-US" dirty="0"/>
              <a:t>Priority 3</a:t>
            </a:r>
          </a:p>
        </p:txBody>
      </p:sp>
    </p:spTree>
    <p:extLst>
      <p:ext uri="{BB962C8B-B14F-4D97-AF65-F5344CB8AC3E}">
        <p14:creationId xmlns:p14="http://schemas.microsoft.com/office/powerpoint/2010/main" val="11346776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FIM Changes</a:t>
            </a:r>
            <a:endParaRPr lang="en-US" dirty="0"/>
          </a:p>
        </p:txBody>
      </p:sp>
      <p:sp>
        <p:nvSpPr>
          <p:cNvPr id="3" name="Content Placeholder 2"/>
          <p:cNvSpPr>
            <a:spLocks noGrp="1"/>
          </p:cNvSpPr>
          <p:nvPr>
            <p:ph sz="half" idx="1"/>
          </p:nvPr>
        </p:nvSpPr>
        <p:spPr/>
        <p:txBody>
          <a:bodyPr/>
          <a:lstStyle/>
          <a:p>
            <a:pPr marL="0" indent="0">
              <a:buNone/>
            </a:pPr>
            <a:r>
              <a:rPr lang="en-US" dirty="0"/>
              <a:t>Indicate errors in FIM map</a:t>
            </a:r>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24600" y="1825625"/>
            <a:ext cx="4235175" cy="426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89979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Wrap Up</a:t>
            </a:r>
            <a:endParaRPr lang="en-US" dirty="0"/>
          </a:p>
        </p:txBody>
      </p:sp>
      <p:sp>
        <p:nvSpPr>
          <p:cNvPr id="3" name="Content Placeholder 2"/>
          <p:cNvSpPr>
            <a:spLocks noGrp="1"/>
          </p:cNvSpPr>
          <p:nvPr>
            <p:ph idx="1"/>
          </p:nvPr>
        </p:nvSpPr>
        <p:spPr>
          <a:xfrm>
            <a:off x="838199" y="1825625"/>
            <a:ext cx="10853057" cy="4351338"/>
          </a:xfrm>
        </p:spPr>
        <p:txBody>
          <a:bodyPr/>
          <a:lstStyle/>
          <a:p>
            <a:r>
              <a:rPr lang="en-US" dirty="0"/>
              <a:t>Categorize the different types of Priority conditions</a:t>
            </a:r>
          </a:p>
          <a:p>
            <a:r>
              <a:rPr lang="en-US" dirty="0"/>
              <a:t>Explain how and when to document notifications</a:t>
            </a:r>
          </a:p>
          <a:p>
            <a:r>
              <a:rPr lang="en-US" dirty="0"/>
              <a:t>Discuss how to report notifications to different parties</a:t>
            </a:r>
          </a:p>
          <a:p>
            <a:r>
              <a:rPr lang="en-US" dirty="0"/>
              <a:t>Describe how to make changes to the field tool</a:t>
            </a:r>
          </a:p>
        </p:txBody>
      </p:sp>
    </p:spTree>
    <p:extLst>
      <p:ext uri="{BB962C8B-B14F-4D97-AF65-F5344CB8AC3E}">
        <p14:creationId xmlns:p14="http://schemas.microsoft.com/office/powerpoint/2010/main" val="829645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Check Your Knowledge</a:t>
            </a:r>
            <a:endParaRPr lang="en-US" dirty="0"/>
          </a:p>
        </p:txBody>
      </p:sp>
      <p:sp>
        <p:nvSpPr>
          <p:cNvPr id="10" name="Content Placeholder 9"/>
          <p:cNvSpPr>
            <a:spLocks noGrp="1"/>
          </p:cNvSpPr>
          <p:nvPr>
            <p:ph idx="1"/>
          </p:nvPr>
        </p:nvSpPr>
        <p:spPr/>
        <p:txBody>
          <a:bodyPr/>
          <a:lstStyle/>
          <a:p>
            <a:pPr marL="457200" indent="-457200">
              <a:buFont typeface="+mj-lt"/>
              <a:buAutoNum type="arabicPeriod"/>
            </a:pPr>
            <a:r>
              <a:rPr lang="en-US" dirty="0" smtClean="0"/>
              <a:t>What are the types of notifications an ESI makes? </a:t>
            </a:r>
          </a:p>
          <a:p>
            <a:pPr marL="457200" indent="-457200">
              <a:buFont typeface="+mj-lt"/>
              <a:buAutoNum type="arabicPeriod"/>
            </a:pPr>
            <a:r>
              <a:rPr lang="en-US" dirty="0" smtClean="0"/>
              <a:t>The ESI makes changes to what 2 things during and after the inspection?</a:t>
            </a:r>
          </a:p>
          <a:p>
            <a:pPr marL="457200" indent="-457200">
              <a:buFont typeface="+mj-lt"/>
              <a:buAutoNum type="arabicPeriod"/>
            </a:pPr>
            <a:r>
              <a:rPr lang="en-US" dirty="0" smtClean="0"/>
              <a:t>For a </a:t>
            </a:r>
            <a:r>
              <a:rPr lang="en-US" dirty="0" err="1" smtClean="0"/>
              <a:t>P1</a:t>
            </a:r>
            <a:r>
              <a:rPr lang="en-US" dirty="0" smtClean="0"/>
              <a:t> condition, regarding safety, what questions does the ESI ask? What is the first thing he does?</a:t>
            </a:r>
          </a:p>
          <a:p>
            <a:pPr marL="457200" indent="-457200">
              <a:buFont typeface="+mj-lt"/>
              <a:buAutoNum type="arabicPeriod"/>
            </a:pPr>
            <a:r>
              <a:rPr lang="en-US" dirty="0" smtClean="0"/>
              <a:t>What is a third-party condition?</a:t>
            </a:r>
            <a:endParaRPr lang="en-US" dirty="0"/>
          </a:p>
        </p:txBody>
      </p:sp>
    </p:spTree>
    <p:extLst>
      <p:ext uri="{BB962C8B-B14F-4D97-AF65-F5344CB8AC3E}">
        <p14:creationId xmlns:p14="http://schemas.microsoft.com/office/powerpoint/2010/main" val="41392487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End of Notifications Module</a:t>
            </a:r>
            <a:endParaRPr lang="en-US" dirty="0"/>
          </a:p>
        </p:txBody>
      </p:sp>
      <p:sp>
        <p:nvSpPr>
          <p:cNvPr id="4" name="Slide Number Placeholder 5"/>
          <p:cNvSpPr txBox="1">
            <a:spLocks/>
          </p:cNvSpPr>
          <p:nvPr/>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25</a:t>
            </a:fld>
            <a:endParaRPr lang="en-US"/>
          </a:p>
        </p:txBody>
      </p:sp>
    </p:spTree>
    <p:extLst>
      <p:ext uri="{BB962C8B-B14F-4D97-AF65-F5344CB8AC3E}">
        <p14:creationId xmlns:p14="http://schemas.microsoft.com/office/powerpoint/2010/main" val="23516785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Safety First!</a:t>
            </a:r>
            <a:endParaRPr lang="en-US" dirty="0"/>
          </a:p>
        </p:txBody>
      </p:sp>
      <p:sp>
        <p:nvSpPr>
          <p:cNvPr id="5" name="Content Placeholder 4"/>
          <p:cNvSpPr>
            <a:spLocks noGrp="1"/>
          </p:cNvSpPr>
          <p:nvPr>
            <p:ph idx="1"/>
          </p:nvPr>
        </p:nvSpPr>
        <p:spPr/>
        <p:txBody>
          <a:bodyPr/>
          <a:lstStyle/>
          <a:p>
            <a:r>
              <a:rPr lang="en-US" smtClean="0"/>
              <a:t>First Aid kit</a:t>
            </a:r>
          </a:p>
          <a:p>
            <a:r>
              <a:rPr lang="en-US" smtClean="0"/>
              <a:t>Volunteers</a:t>
            </a:r>
          </a:p>
          <a:p>
            <a:r>
              <a:rPr lang="en-US" smtClean="0"/>
              <a:t>Earthquake procedures</a:t>
            </a:r>
          </a:p>
          <a:p>
            <a:r>
              <a:rPr lang="en-US" smtClean="0"/>
              <a:t>In case of fire</a:t>
            </a:r>
          </a:p>
          <a:p>
            <a:r>
              <a:rPr lang="en-US" smtClean="0"/>
              <a:t>Emergency exits</a:t>
            </a:r>
          </a:p>
          <a:p>
            <a:r>
              <a:rPr lang="en-US" smtClean="0"/>
              <a:t>Where to gather outside</a:t>
            </a:r>
            <a:endParaRPr lang="en-US" dirty="0"/>
          </a:p>
        </p:txBody>
      </p:sp>
    </p:spTree>
    <p:extLst>
      <p:ext uri="{BB962C8B-B14F-4D97-AF65-F5344CB8AC3E}">
        <p14:creationId xmlns:p14="http://schemas.microsoft.com/office/powerpoint/2010/main" val="10124754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Logistics &amp; Guidelines</a:t>
            </a:r>
            <a:endParaRPr lang="en-US" dirty="0"/>
          </a:p>
        </p:txBody>
      </p:sp>
      <p:sp>
        <p:nvSpPr>
          <p:cNvPr id="3" name="Content Placeholder 2"/>
          <p:cNvSpPr>
            <a:spLocks noGrp="1"/>
          </p:cNvSpPr>
          <p:nvPr>
            <p:ph idx="1"/>
          </p:nvPr>
        </p:nvSpPr>
        <p:spPr/>
        <p:txBody>
          <a:bodyPr/>
          <a:lstStyle/>
          <a:p>
            <a:r>
              <a:rPr lang="en-US" smtClean="0"/>
              <a:t>Cell phones/pagers off or silent</a:t>
            </a:r>
          </a:p>
          <a:p>
            <a:r>
              <a:rPr lang="en-US" smtClean="0"/>
              <a:t>Restroom locations</a:t>
            </a:r>
          </a:p>
          <a:p>
            <a:r>
              <a:rPr lang="en-US" smtClean="0"/>
              <a:t>Scheduled breaks and meals</a:t>
            </a:r>
          </a:p>
          <a:p>
            <a:r>
              <a:rPr lang="en-US" smtClean="0"/>
              <a:t>Length of training</a:t>
            </a:r>
          </a:p>
          <a:p>
            <a:r>
              <a:rPr lang="en-US" smtClean="0"/>
              <a:t>Class rules and guidelines</a:t>
            </a:r>
            <a:endParaRPr lang="en-US" dirty="0"/>
          </a:p>
        </p:txBody>
      </p:sp>
    </p:spTree>
    <p:extLst>
      <p:ext uri="{BB962C8B-B14F-4D97-AF65-F5344CB8AC3E}">
        <p14:creationId xmlns:p14="http://schemas.microsoft.com/office/powerpoint/2010/main" val="3377129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Notifications</a:t>
            </a:r>
          </a:p>
        </p:txBody>
      </p:sp>
    </p:spTree>
    <p:extLst>
      <p:ext uri="{BB962C8B-B14F-4D97-AF65-F5344CB8AC3E}">
        <p14:creationId xmlns:p14="http://schemas.microsoft.com/office/powerpoint/2010/main" val="30141417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Learning Objectives</a:t>
            </a:r>
          </a:p>
        </p:txBody>
      </p:sp>
      <p:sp>
        <p:nvSpPr>
          <p:cNvPr id="3" name="Content Placeholder 2"/>
          <p:cNvSpPr>
            <a:spLocks noGrp="1"/>
          </p:cNvSpPr>
          <p:nvPr>
            <p:ph idx="1"/>
          </p:nvPr>
        </p:nvSpPr>
        <p:spPr/>
        <p:txBody>
          <a:bodyPr/>
          <a:lstStyle/>
          <a:p>
            <a:r>
              <a:rPr lang="en-US" dirty="0"/>
              <a:t>At the end of this module, students will be able to:</a:t>
            </a:r>
          </a:p>
          <a:p>
            <a:pPr lvl="1"/>
            <a:r>
              <a:rPr lang="en-US" dirty="0"/>
              <a:t>Categorize the different types of Priority conditions</a:t>
            </a:r>
          </a:p>
          <a:p>
            <a:pPr lvl="1"/>
            <a:r>
              <a:rPr lang="en-US" dirty="0"/>
              <a:t>Explain how and when to document notifications</a:t>
            </a:r>
          </a:p>
          <a:p>
            <a:pPr lvl="1"/>
            <a:r>
              <a:rPr lang="en-US" dirty="0"/>
              <a:t>Discuss how to report notifications to different parties</a:t>
            </a:r>
          </a:p>
          <a:p>
            <a:pPr lvl="1"/>
            <a:r>
              <a:rPr lang="en-US" dirty="0"/>
              <a:t>Describe how to make changes to the field tool</a:t>
            </a:r>
          </a:p>
        </p:txBody>
      </p:sp>
      <p:pic>
        <p:nvPicPr>
          <p:cNvPr id="9" name="Picture 8"/>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80416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Overview</a:t>
            </a:r>
          </a:p>
        </p:txBody>
      </p:sp>
      <p:sp>
        <p:nvSpPr>
          <p:cNvPr id="3" name="Content Placeholder 2"/>
          <p:cNvSpPr>
            <a:spLocks noGrp="1"/>
          </p:cNvSpPr>
          <p:nvPr>
            <p:ph idx="1"/>
          </p:nvPr>
        </p:nvSpPr>
        <p:spPr/>
        <p:txBody>
          <a:bodyPr/>
          <a:lstStyle/>
          <a:p>
            <a:r>
              <a:rPr lang="en-US" dirty="0"/>
              <a:t>Priority 1, 2, and 3 Conditions</a:t>
            </a:r>
          </a:p>
          <a:p>
            <a:r>
              <a:rPr lang="en-US" dirty="0"/>
              <a:t>Third-Party Notifications</a:t>
            </a:r>
          </a:p>
          <a:p>
            <a:r>
              <a:rPr lang="en-US" dirty="0"/>
              <a:t>Communication Provider Notifications</a:t>
            </a:r>
          </a:p>
          <a:p>
            <a:r>
              <a:rPr lang="en-US" dirty="0"/>
              <a:t>Field Tool Entries</a:t>
            </a:r>
          </a:p>
          <a:p>
            <a:r>
              <a:rPr lang="en-US" dirty="0"/>
              <a:t>FIM Map Changes </a:t>
            </a:r>
          </a:p>
        </p:txBody>
      </p:sp>
    </p:spTree>
    <p:extLst>
      <p:ext uri="{BB962C8B-B14F-4D97-AF65-F5344CB8AC3E}">
        <p14:creationId xmlns:p14="http://schemas.microsoft.com/office/powerpoint/2010/main" val="26902104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Third-Party Notification</a:t>
            </a:r>
            <a:endParaRPr lang="en-US" dirty="0"/>
          </a:p>
        </p:txBody>
      </p:sp>
      <p:sp>
        <p:nvSpPr>
          <p:cNvPr id="3" name="Content Placeholder 2"/>
          <p:cNvSpPr>
            <a:spLocks noGrp="1"/>
          </p:cNvSpPr>
          <p:nvPr>
            <p:ph idx="1"/>
          </p:nvPr>
        </p:nvSpPr>
        <p:spPr/>
        <p:txBody>
          <a:bodyPr/>
          <a:lstStyle/>
          <a:p>
            <a:r>
              <a:rPr lang="en-US" dirty="0"/>
              <a:t>There are 2 conditions: </a:t>
            </a:r>
          </a:p>
          <a:p>
            <a:pPr lvl="1"/>
            <a:r>
              <a:rPr lang="en-US" dirty="0"/>
              <a:t>Identify CIP</a:t>
            </a:r>
          </a:p>
          <a:p>
            <a:pPr lvl="1"/>
            <a:r>
              <a:rPr lang="en-US" dirty="0"/>
              <a:t>Identify Customer 	</a:t>
            </a:r>
          </a:p>
          <a:p>
            <a:endParaRPr lang="en-US" dirty="0"/>
          </a:p>
        </p:txBody>
      </p:sp>
    </p:spTree>
    <p:extLst>
      <p:ext uri="{BB962C8B-B14F-4D97-AF65-F5344CB8AC3E}">
        <p14:creationId xmlns:p14="http://schemas.microsoft.com/office/powerpoint/2010/main" val="3869950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Third-Party Notification (cont.)</a:t>
            </a:r>
          </a:p>
        </p:txBody>
      </p:sp>
      <p:sp>
        <p:nvSpPr>
          <p:cNvPr id="3" name="Content Placeholder 2"/>
          <p:cNvSpPr>
            <a:spLocks noGrp="1"/>
          </p:cNvSpPr>
          <p:nvPr>
            <p:ph idx="1"/>
          </p:nvPr>
        </p:nvSpPr>
        <p:spPr/>
        <p:txBody>
          <a:bodyPr/>
          <a:lstStyle/>
          <a:p>
            <a:r>
              <a:rPr lang="en-US" dirty="0"/>
              <a:t>Identify Communication Infrastructure Provider (CIP) </a:t>
            </a:r>
          </a:p>
          <a:p>
            <a:r>
              <a:rPr lang="en-US" dirty="0"/>
              <a:t>Identify external communication provider </a:t>
            </a:r>
          </a:p>
          <a:p>
            <a:r>
              <a:rPr lang="en-US" dirty="0"/>
              <a:t>Identify customer </a:t>
            </a:r>
          </a:p>
          <a:p>
            <a:r>
              <a:rPr lang="en-US" dirty="0"/>
              <a:t>Correct “action required” </a:t>
            </a:r>
          </a:p>
          <a:p>
            <a:r>
              <a:rPr lang="en-US" dirty="0"/>
              <a:t>10-day notification requirement</a:t>
            </a:r>
          </a:p>
          <a:p>
            <a:endParaRPr lang="en-US" dirty="0"/>
          </a:p>
        </p:txBody>
      </p:sp>
    </p:spTree>
    <p:extLst>
      <p:ext uri="{BB962C8B-B14F-4D97-AF65-F5344CB8AC3E}">
        <p14:creationId xmlns:p14="http://schemas.microsoft.com/office/powerpoint/2010/main" val="1119423735"/>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4" ma:contentTypeDescription="" ma:contentTypeScope="" ma:versionID="30a07011b3547c1bc5b079c36f017ce8">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targetNamespace="http://schemas.microsoft.com/office/2006/metadata/properties" ma:root="true" ma:fieldsID="62b282913b0fff1a654720616ccc7d79" ns2:_="" ns3:_="" ns4:_="" ns5:_="">
    <xsd:import namespace="8430d550-c2bd-4ade-ae56-0b82b076c537"/>
    <xsd:import namespace="f5667e0a-ecdb-4766-84eb-ebc6e4f78fb7"/>
    <xsd:import namespace="http://schemas.microsoft.com/sharepoint/v3/fields"/>
    <xsd:import namespace="http://schemas.microsoft.com/sharepoint/v4"/>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default="2021"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5595F4-A2D8-4AF4-9055-FD03D836D8E1}"/>
</file>

<file path=customXml/itemProps2.xml><?xml version="1.0" encoding="utf-8"?>
<ds:datastoreItem xmlns:ds="http://schemas.openxmlformats.org/officeDocument/2006/customXml" ds:itemID="{1533465D-9BCA-44EA-82F2-F76F27E7CD0A}">
  <ds:schemaRefs>
    <ds:schemaRef ds:uri="456953c6-33af-4e07-972f-532cc91f388b"/>
    <ds:schemaRef ds:uri="4322eebd-698e-40ce-bdb1-eddec9f2aa4d"/>
    <ds:schemaRef ds:uri="http://www.w3.org/XML/1998/namespace"/>
    <ds:schemaRef ds:uri="e45da448-bf9c-43e8-8676-7e88d583ded9"/>
    <ds:schemaRef ds:uri="http://purl.org/dc/terms/"/>
    <ds:schemaRef ds:uri="http://schemas.microsoft.com/office/2006/metadata/properties"/>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purl.org/dc/dcmitype/"/>
  </ds:schemaRefs>
</ds:datastoreItem>
</file>

<file path=customXml/itemProps3.xml><?xml version="1.0" encoding="utf-8"?>
<ds:datastoreItem xmlns:ds="http://schemas.openxmlformats.org/officeDocument/2006/customXml" ds:itemID="{FF972CD4-62E8-4E44-93BE-3F2D993BE46A}">
  <ds:schemaRefs>
    <ds:schemaRef ds:uri="http://schemas.microsoft.com/sharepoint/v3/contenttype/forms"/>
  </ds:schemaRefs>
</ds:datastoreItem>
</file>

<file path=customXml/itemProps4.xml><?xml version="1.0" encoding="utf-8"?>
<ds:datastoreItem xmlns:ds="http://schemas.openxmlformats.org/officeDocument/2006/customXml" ds:itemID="{07380F1B-83B9-4F0B-97FE-832667BFFBE3}"/>
</file>

<file path=docProps/app.xml><?xml version="1.0" encoding="utf-8"?>
<Properties xmlns="http://schemas.openxmlformats.org/officeDocument/2006/extended-properties" xmlns:vt="http://schemas.openxmlformats.org/officeDocument/2006/docPropsVTypes">
  <Template>Theme_T&amp;D_PPTDesign</Template>
  <TotalTime>13627</TotalTime>
  <Words>925</Words>
  <Application>Microsoft Office PowerPoint</Application>
  <PresentationFormat>Widescreen</PresentationFormat>
  <Paragraphs>379</Paragraphs>
  <Slides>25</Slides>
  <Notes>24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25</vt:i4>
      </vt:variant>
    </vt:vector>
  </HeadingPairs>
  <TitlesOfParts>
    <vt:vector size="32" baseType="lpstr">
      <vt:lpstr>Arial</vt:lpstr>
      <vt:lpstr>Arial,Sans-Serif</vt:lpstr>
      <vt:lpstr>Calibri</vt:lpstr>
      <vt:lpstr>Open Sans</vt:lpstr>
      <vt:lpstr>Segoe UI</vt:lpstr>
      <vt:lpstr>Segoe UI Light</vt:lpstr>
      <vt:lpstr>Theme_T&amp;D_PPTDesign</vt:lpstr>
      <vt:lpstr>Overhead Detail Inspection (ODI) Training</vt:lpstr>
      <vt:lpstr>Welcome &amp; Introductions</vt:lpstr>
      <vt:lpstr>Safety First!</vt:lpstr>
      <vt:lpstr>Logistics &amp; Guidelines</vt:lpstr>
      <vt:lpstr>Notifications</vt:lpstr>
      <vt:lpstr>Learning Objectives</vt:lpstr>
      <vt:lpstr>Module Overview</vt:lpstr>
      <vt:lpstr>Third-Party Notification</vt:lpstr>
      <vt:lpstr>Third-Party Notification (cont.)</vt:lpstr>
      <vt:lpstr>Notify Customer</vt:lpstr>
      <vt:lpstr>Notify Communication Provider (CIP)</vt:lpstr>
      <vt:lpstr>Third-Party Notification (cont.)</vt:lpstr>
      <vt:lpstr>Third-Party Notification (cont.)</vt:lpstr>
      <vt:lpstr>Notify Communication Provider (CIP)</vt:lpstr>
      <vt:lpstr>Notify Communication Provider (CIP) (cont.)</vt:lpstr>
      <vt:lpstr>Notify Communication Provider (CIP) (cont.)</vt:lpstr>
      <vt:lpstr>Notify Customer </vt:lpstr>
      <vt:lpstr>Notify Customer (cont.)</vt:lpstr>
      <vt:lpstr>Notify Customer (cont.)</vt:lpstr>
      <vt:lpstr>Notify Customer (cont.)</vt:lpstr>
      <vt:lpstr>Field Tool Entries</vt:lpstr>
      <vt:lpstr>FIM Changes</vt:lpstr>
      <vt:lpstr>Module Wrap Up</vt:lpstr>
      <vt:lpstr>Check Your Knowledge</vt:lpstr>
      <vt:lpstr>End of Notifications Module</vt:lpstr>
    </vt:vector>
  </TitlesOfParts>
  <Company>Southern California Edison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08_Notifications_New ESI Training</dc:title>
  <dc:creator>Standard Configuration;George, Marsha Ellen</dc:creator>
  <cp:keywords/>
  <cp:lastModifiedBy>Mary Anne Schad</cp:lastModifiedBy>
  <cp:revision>625</cp:revision>
  <cp:lastPrinted>2012-12-21T23:35:40Z</cp:lastPrinted>
  <dcterms:created xsi:type="dcterms:W3CDTF">2012-09-17T21:25:10Z</dcterms:created>
  <dcterms:modified xsi:type="dcterms:W3CDTF">2019-12-17T18:48:29Z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y fmtid="{D5CDD505-2E9C-101B-9397-08002B2CF9AE}" pid="3" name="SCEDocumentType">
    <vt:lpwstr>6;#Reference Document|9acbe064-480e-464c-8c5a-e66312fce4d0</vt:lpwstr>
  </property>
  <property fmtid="{D5CDD505-2E9C-101B-9397-08002B2CF9AE}" pid="4" name="SCE Handling Classifications">
    <vt:lpwstr>2;#FERC SOC|30fe3395-6548-46f9-8f65-142900e30b52</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43500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2719ba21-d5a6-4ff8-949c-526cbdd87f69</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https://edisonintl.sharepoint.com/teams/rcms365/_layouts/15/wrkstat.aspx?List=d1269d0e-3d21-492c-95ee-c4f1a377396e&amp;WorkflowInstanceName=746176cf-2910-4ccf-8049-9f95a5bbe115, Completed</vt:lpwstr>
  </property>
  <property fmtid="{D5CDD505-2E9C-101B-9397-08002B2CF9AE}" pid="24" name="Document Review Status">
    <vt:lpwstr>Pending for Case Admin</vt:lpwstr>
  </property>
  <property fmtid="{D5CDD505-2E9C-101B-9397-08002B2CF9AE}" pid="27" name="Test WF">
    <vt:lpwstr>, </vt:lpwstr>
  </property>
  <property fmtid="{D5CDD505-2E9C-101B-9397-08002B2CF9AE}" pid="28" name="Modified Date">
    <vt:filetime>2021-03-09T08:00:00Z</vt:filetime>
  </property>
</Properties>
</file>