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slides/slide23.xml" ContentType="application/vnd.openxmlformats-officedocument.presentationml.slide+xml"/>
  <Override PartName="/ppt/slides/slide24.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8.xml" ContentType="application/vnd.openxmlformats-officedocument.presentationml.notesSlide+xml"/>
  <Override PartName="/ppt/notesSlides/notesSlide24.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Slides/notesSlide6.xml" ContentType="application/vnd.openxmlformats-officedocument.presentationml.notes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Slides/notesSlide14.xml" ContentType="application/vnd.openxmlformats-officedocument.presentationml.notes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7.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1.xml" ContentType="application/vnd.openxmlformats-officedocument.customXmlProperties+xml"/>
  <Override PartName="/docProps/custom.xml" ContentType="application/vnd.openxmlformats-officedocument.custom-properties+xml"/>
  <Override PartName="/docProps/core.xml" ContentType="application/vnd.openxmlformats-package.core-properties+xml"/>
  <Override PartName="/ppt/changesInfos/changesInfo1.xml" ContentType="application/vnd.ms-powerpoint.changesinfo+xml"/>
  <Override PartName="/ppt/revisionInfo.xml" ContentType="application/vnd.ms-powerpoint.revision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3" r:id="rId4"/>
  </p:sldMasterIdLst>
  <p:notesMasterIdLst>
    <p:notesMasterId r:id="rId29"/>
  </p:notesMasterIdLst>
  <p:handoutMasterIdLst>
    <p:handoutMasterId r:id="rId30"/>
  </p:handoutMasterIdLst>
  <p:sldIdLst>
    <p:sldId id="819" r:id="rId5"/>
    <p:sldId id="856" r:id="rId6"/>
    <p:sldId id="857" r:id="rId7"/>
    <p:sldId id="858" r:id="rId8"/>
    <p:sldId id="855" r:id="rId9"/>
    <p:sldId id="859" r:id="rId10"/>
    <p:sldId id="837" r:id="rId11"/>
    <p:sldId id="596" r:id="rId12"/>
    <p:sldId id="613" r:id="rId13"/>
    <p:sldId id="603" r:id="rId14"/>
    <p:sldId id="529" r:id="rId15"/>
    <p:sldId id="614" r:id="rId16"/>
    <p:sldId id="737" r:id="rId17"/>
    <p:sldId id="862" r:id="rId18"/>
    <p:sldId id="546" r:id="rId19"/>
    <p:sldId id="860" r:id="rId20"/>
    <p:sldId id="861" r:id="rId21"/>
    <p:sldId id="853" r:id="rId22"/>
    <p:sldId id="852" r:id="rId23"/>
    <p:sldId id="554" r:id="rId24"/>
    <p:sldId id="836" r:id="rId25"/>
    <p:sldId id="863" r:id="rId26"/>
    <p:sldId id="653" r:id="rId27"/>
    <p:sldId id="854" r:id="rId28"/>
  </p:sldIdLst>
  <p:sldSz cx="12192000" cy="6858000"/>
  <p:notesSz cx="6781800" cy="90678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12389" userDrawn="1">
          <p15:clr>
            <a:srgbClr val="A4A3A4"/>
          </p15:clr>
        </p15:guide>
        <p15:guide id="2" pos="218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369"/>
    <a:srgbClr val="9B129E"/>
    <a:srgbClr val="D4ECBA"/>
    <a:srgbClr val="ADDB7B"/>
    <a:srgbClr val="C0FD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699B28-E7A0-CF04-D1BE-30EB7AB59631}" v="107" dt="2019-11-15T20:39:39.367"/>
    <p1510:client id="{02FD3F1A-F3EC-5693-F62A-C86AF4D30E6A}" v="309" dt="2019-11-25T03:04:17.428"/>
    <p1510:client id="{943444E5-D543-AB6E-AF22-F84DC2863B4D}" v="5" dt="2019-11-20T16:36:44.319"/>
    <p1510:client id="{B035C93D-B5EE-44D6-AA55-DD00D107EAC2}" v="1" dt="2019-11-15T23:58:14.6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02" autoAdjust="0"/>
    <p:restoredTop sz="71705" autoAdjust="0"/>
  </p:normalViewPr>
  <p:slideViewPr>
    <p:cSldViewPr>
      <p:cViewPr varScale="1">
        <p:scale>
          <a:sx n="60" d="100"/>
          <a:sy n="60" d="100"/>
        </p:scale>
        <p:origin x="1502" y="53"/>
      </p:cViewPr>
      <p:guideLst>
        <p:guide orient="horz" pos="2160"/>
        <p:guide pos="3840"/>
      </p:guideLst>
    </p:cSldViewPr>
  </p:slideViewPr>
  <p:notesTextViewPr>
    <p:cViewPr>
      <p:scale>
        <a:sx n="100" d="100"/>
        <a:sy n="100" d="100"/>
      </p:scale>
      <p:origin x="0" y="0"/>
    </p:cViewPr>
  </p:notesTextViewPr>
  <p:sorterViewPr>
    <p:cViewPr>
      <p:scale>
        <a:sx n="200" d="100"/>
        <a:sy n="200" d="100"/>
      </p:scale>
      <p:origin x="0" y="0"/>
    </p:cViewPr>
  </p:sorterViewPr>
  <p:notesViewPr>
    <p:cSldViewPr>
      <p:cViewPr varScale="1">
        <p:scale>
          <a:sx n="64" d="100"/>
          <a:sy n="64" d="100"/>
        </p:scale>
        <p:origin x="3134" y="-4858"/>
      </p:cViewPr>
      <p:guideLst>
        <p:guide orient="horz" pos="12389"/>
        <p:guide pos="2183"/>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Anne Schad" userId="S::maryanne.schad@sce.com::b94b3f52-3aa6-41bc-a193-acd2cb623e3e" providerId="AD" clId="Web-{E507B1BC-5A0B-AAAD-9F1A-13841C2F5398}"/>
    <pc:docChg chg="modSld">
      <pc:chgData name="Mary Anne Schad" userId="S::maryanne.schad@sce.com::b94b3f52-3aa6-41bc-a193-acd2cb623e3e" providerId="AD" clId="Web-{E507B1BC-5A0B-AAAD-9F1A-13841C2F5398}" dt="2019-11-12T22:25:15.726" v="4" actId="20577"/>
      <pc:docMkLst>
        <pc:docMk/>
      </pc:docMkLst>
      <pc:sldChg chg="modSp">
        <pc:chgData name="Mary Anne Schad" userId="S::maryanne.schad@sce.com::b94b3f52-3aa6-41bc-a193-acd2cb623e3e" providerId="AD" clId="Web-{E507B1BC-5A0B-AAAD-9F1A-13841C2F5398}" dt="2019-11-12T22:25:13.929" v="2" actId="20577"/>
        <pc:sldMkLst>
          <pc:docMk/>
          <pc:sldMk cId="2095017050" sldId="819"/>
        </pc:sldMkLst>
        <pc:spChg chg="mod">
          <ac:chgData name="Mary Anne Schad" userId="S::maryanne.schad@sce.com::b94b3f52-3aa6-41bc-a193-acd2cb623e3e" providerId="AD" clId="Web-{E507B1BC-5A0B-AAAD-9F1A-13841C2F5398}" dt="2019-11-12T22:25:13.929" v="2" actId="20577"/>
          <ac:spMkLst>
            <pc:docMk/>
            <pc:sldMk cId="2095017050" sldId="819"/>
            <ac:spMk id="3" creationId="{00000000-0000-0000-0000-000000000000}"/>
          </ac:spMkLst>
        </pc:spChg>
      </pc:sldChg>
    </pc:docChg>
  </pc:docChgLst>
  <pc:docChgLst>
    <pc:chgData name="Stephen N Colgan" userId="56b75781-b95b-4358-8bcf-274c68695ecf" providerId="ADAL" clId="{B035C93D-B5EE-44D6-AA55-DD00D107EAC2}"/>
    <pc:docChg chg="delSld modSld sldOrd">
      <pc:chgData name="Stephen N Colgan" userId="56b75781-b95b-4358-8bcf-274c68695ecf" providerId="ADAL" clId="{B035C93D-B5EE-44D6-AA55-DD00D107EAC2}" dt="2019-11-15T23:58:25.900" v="1" actId="2696"/>
      <pc:docMkLst>
        <pc:docMk/>
      </pc:docMkLst>
      <pc:sldChg chg="del ord">
        <pc:chgData name="Stephen N Colgan" userId="56b75781-b95b-4358-8bcf-274c68695ecf" providerId="ADAL" clId="{B035C93D-B5EE-44D6-AA55-DD00D107EAC2}" dt="2019-11-15T23:58:25.900" v="1" actId="2696"/>
        <pc:sldMkLst>
          <pc:docMk/>
          <pc:sldMk cId="3527857170" sldId="863"/>
        </pc:sldMkLst>
      </pc:sldChg>
    </pc:docChg>
  </pc:docChgLst>
  <pc:docChgLst>
    <pc:chgData name="Stephen N Colgan" userId="S::stephen.n.colgan@sce.com::56b75781-b95b-4358-8bcf-274c68695ecf" providerId="AD" clId="Web-{02699B28-E7A0-CF04-D1BE-30EB7AB59631}"/>
    <pc:docChg chg="addSld modSld">
      <pc:chgData name="Stephen N Colgan" userId="S::stephen.n.colgan@sce.com::56b75781-b95b-4358-8bcf-274c68695ecf" providerId="AD" clId="Web-{02699B28-E7A0-CF04-D1BE-30EB7AB59631}" dt="2019-11-15T20:39:39.367" v="105" actId="20577"/>
      <pc:docMkLst>
        <pc:docMk/>
      </pc:docMkLst>
      <pc:sldChg chg="addSp modSp new mod modClrScheme chgLayout">
        <pc:chgData name="Stephen N Colgan" userId="S::stephen.n.colgan@sce.com::56b75781-b95b-4358-8bcf-274c68695ecf" providerId="AD" clId="Web-{02699B28-E7A0-CF04-D1BE-30EB7AB59631}" dt="2019-11-15T20:39:39.367" v="104" actId="20577"/>
        <pc:sldMkLst>
          <pc:docMk/>
          <pc:sldMk cId="3527857170" sldId="863"/>
        </pc:sldMkLst>
        <pc:spChg chg="mod ord">
          <ac:chgData name="Stephen N Colgan" userId="S::stephen.n.colgan@sce.com::56b75781-b95b-4358-8bcf-274c68695ecf" providerId="AD" clId="Web-{02699B28-E7A0-CF04-D1BE-30EB7AB59631}" dt="2019-11-15T20:33:57.489" v="13"/>
          <ac:spMkLst>
            <pc:docMk/>
            <pc:sldMk cId="3527857170" sldId="863"/>
            <ac:spMk id="2" creationId="{EF719215-55E9-4881-B741-D92487C51D0B}"/>
          </ac:spMkLst>
        </pc:spChg>
        <pc:spChg chg="add mod ord">
          <ac:chgData name="Stephen N Colgan" userId="S::stephen.n.colgan@sce.com::56b75781-b95b-4358-8bcf-274c68695ecf" providerId="AD" clId="Web-{02699B28-E7A0-CF04-D1BE-30EB7AB59631}" dt="2019-11-15T20:39:39.367" v="104" actId="20577"/>
          <ac:spMkLst>
            <pc:docMk/>
            <pc:sldMk cId="3527857170" sldId="863"/>
            <ac:spMk id="3" creationId="{DD4B9126-A277-4107-926D-6284AD4F055D}"/>
          </ac:spMkLst>
        </pc:spChg>
      </pc:sldChg>
    </pc:docChg>
  </pc:docChgLst>
  <pc:docChgLst>
    <pc:chgData clId="Web-{22E8DFF9-256D-2AFC-9D9B-94D1C17E1A8D}"/>
    <pc:docChg chg="modSld">
      <pc:chgData name="" userId="" providerId="" clId="Web-{22E8DFF9-256D-2AFC-9D9B-94D1C17E1A8D}" dt="2019-11-12T23:36:26.707" v="1" actId="20577"/>
      <pc:docMkLst>
        <pc:docMk/>
      </pc:docMkLst>
      <pc:sldChg chg="modSp">
        <pc:chgData name="" userId="" providerId="" clId="Web-{22E8DFF9-256D-2AFC-9D9B-94D1C17E1A8D}" dt="2019-11-12T23:36:26.707" v="0" actId="20577"/>
        <pc:sldMkLst>
          <pc:docMk/>
          <pc:sldMk cId="2095017050" sldId="819"/>
        </pc:sldMkLst>
        <pc:spChg chg="mod">
          <ac:chgData name="" userId="" providerId="" clId="Web-{22E8DFF9-256D-2AFC-9D9B-94D1C17E1A8D}" dt="2019-11-12T23:36:26.707" v="0" actId="20577"/>
          <ac:spMkLst>
            <pc:docMk/>
            <pc:sldMk cId="2095017050" sldId="819"/>
            <ac:spMk id="3" creationId="{00000000-0000-0000-0000-000000000000}"/>
          </ac:spMkLst>
        </pc:spChg>
      </pc:sldChg>
    </pc:docChg>
  </pc:docChgLst>
  <pc:docChgLst>
    <pc:chgData name="Mary Anne Schad" userId="S::maryanne.schad@sce.com::b94b3f52-3aa6-41bc-a193-acd2cb623e3e" providerId="AD" clId="Web-{943444E5-D543-AB6E-AF22-F84DC2863B4D}"/>
    <pc:docChg chg="modSld">
      <pc:chgData name="Mary Anne Schad" userId="S::maryanne.schad@sce.com::b94b3f52-3aa6-41bc-a193-acd2cb623e3e" providerId="AD" clId="Web-{943444E5-D543-AB6E-AF22-F84DC2863B4D}" dt="2019-11-20T16:36:44.241" v="1" actId="20577"/>
      <pc:docMkLst>
        <pc:docMk/>
      </pc:docMkLst>
      <pc:sldChg chg="modSp">
        <pc:chgData name="Mary Anne Schad" userId="S::maryanne.schad@sce.com::b94b3f52-3aa6-41bc-a193-acd2cb623e3e" providerId="AD" clId="Web-{943444E5-D543-AB6E-AF22-F84DC2863B4D}" dt="2019-11-20T16:36:44.241" v="0" actId="20577"/>
        <pc:sldMkLst>
          <pc:docMk/>
          <pc:sldMk cId="2095017050" sldId="819"/>
        </pc:sldMkLst>
        <pc:spChg chg="mod">
          <ac:chgData name="Mary Anne Schad" userId="S::maryanne.schad@sce.com::b94b3f52-3aa6-41bc-a193-acd2cb623e3e" providerId="AD" clId="Web-{943444E5-D543-AB6E-AF22-F84DC2863B4D}" dt="2019-11-20T16:36:44.241" v="0" actId="20577"/>
          <ac:spMkLst>
            <pc:docMk/>
            <pc:sldMk cId="2095017050" sldId="819"/>
            <ac:spMk id="3" creationId="{00000000-0000-0000-0000-000000000000}"/>
          </ac:spMkLst>
        </pc:spChg>
      </pc:sldChg>
    </pc:docChg>
  </pc:docChgLst>
  <pc:docChgLst>
    <pc:chgData name="Mary Anne Schad" userId="S::maryanne.schad@sce.com::b94b3f52-3aa6-41bc-a193-acd2cb623e3e" providerId="AD" clId="Web-{22E8DFF9-256D-2AFC-9D9B-94D1C17E1A8D}"/>
    <pc:docChg chg="modSld">
      <pc:chgData name="Mary Anne Schad" userId="S::maryanne.schad@sce.com::b94b3f52-3aa6-41bc-a193-acd2cb623e3e" providerId="AD" clId="Web-{22E8DFF9-256D-2AFC-9D9B-94D1C17E1A8D}" dt="2019-11-12T23:36:34.566" v="12" actId="20577"/>
      <pc:docMkLst>
        <pc:docMk/>
      </pc:docMkLst>
      <pc:sldChg chg="modSp">
        <pc:chgData name="Mary Anne Schad" userId="S::maryanne.schad@sce.com::b94b3f52-3aa6-41bc-a193-acd2cb623e3e" providerId="AD" clId="Web-{22E8DFF9-256D-2AFC-9D9B-94D1C17E1A8D}" dt="2019-11-12T23:36:33.550" v="10" actId="20577"/>
        <pc:sldMkLst>
          <pc:docMk/>
          <pc:sldMk cId="2095017050" sldId="819"/>
        </pc:sldMkLst>
        <pc:spChg chg="mod">
          <ac:chgData name="Mary Anne Schad" userId="S::maryanne.schad@sce.com::b94b3f52-3aa6-41bc-a193-acd2cb623e3e" providerId="AD" clId="Web-{22E8DFF9-256D-2AFC-9D9B-94D1C17E1A8D}" dt="2019-11-12T23:36:33.550" v="10" actId="20577"/>
          <ac:spMkLst>
            <pc:docMk/>
            <pc:sldMk cId="2095017050" sldId="819"/>
            <ac:spMk id="3" creationId="{00000000-0000-0000-0000-000000000000}"/>
          </ac:spMkLst>
        </pc:spChg>
      </pc:sldChg>
    </pc:docChg>
  </pc:docChgLst>
  <pc:docChgLst>
    <pc:chgData name="Mary Anne Schad" userId="S::maryanne.schad@sce.com::b94b3f52-3aa6-41bc-a193-acd2cb623e3e" providerId="AD" clId="Web-{02FD3F1A-F3EC-5693-F62A-C86AF4D30E6A}"/>
    <pc:docChg chg="modSld">
      <pc:chgData name="Mary Anne Schad" userId="S::maryanne.schad@sce.com::b94b3f52-3aa6-41bc-a193-acd2cb623e3e" providerId="AD" clId="Web-{02FD3F1A-F3EC-5693-F62A-C86AF4D30E6A}" dt="2019-11-25T03:04:17.428" v="287"/>
      <pc:docMkLst>
        <pc:docMk/>
      </pc:docMkLst>
      <pc:sldChg chg="modNotes">
        <pc:chgData name="Mary Anne Schad" userId="S::maryanne.schad@sce.com::b94b3f52-3aa6-41bc-a193-acd2cb623e3e" providerId="AD" clId="Web-{02FD3F1A-F3EC-5693-F62A-C86AF4D30E6A}" dt="2019-11-25T02:49:10.656" v="221"/>
        <pc:sldMkLst>
          <pc:docMk/>
          <pc:sldMk cId="2860283108" sldId="529"/>
        </pc:sldMkLst>
      </pc:sldChg>
      <pc:sldChg chg="modNotes">
        <pc:chgData name="Mary Anne Schad" userId="S::maryanne.schad@sce.com::b94b3f52-3aa6-41bc-a193-acd2cb623e3e" providerId="AD" clId="Web-{02FD3F1A-F3EC-5693-F62A-C86AF4D30E6A}" dt="2019-11-25T02:51:08.485" v="235"/>
        <pc:sldMkLst>
          <pc:docMk/>
          <pc:sldMk cId="3580539692" sldId="546"/>
        </pc:sldMkLst>
      </pc:sldChg>
      <pc:sldChg chg="modNotes">
        <pc:chgData name="Mary Anne Schad" userId="S::maryanne.schad@sce.com::b94b3f52-3aa6-41bc-a193-acd2cb623e3e" providerId="AD" clId="Web-{02FD3F1A-F3EC-5693-F62A-C86AF4D30E6A}" dt="2019-11-25T02:53:02.830" v="261"/>
        <pc:sldMkLst>
          <pc:docMk/>
          <pc:sldMk cId="827796002" sldId="554"/>
        </pc:sldMkLst>
      </pc:sldChg>
      <pc:sldChg chg="modNotes">
        <pc:chgData name="Mary Anne Schad" userId="S::maryanne.schad@sce.com::b94b3f52-3aa6-41bc-a193-acd2cb623e3e" providerId="AD" clId="Web-{02FD3F1A-F3EC-5693-F62A-C86AF4D30E6A}" dt="2019-11-25T02:49:38.484" v="226"/>
        <pc:sldMkLst>
          <pc:docMk/>
          <pc:sldMk cId="1750431660" sldId="596"/>
        </pc:sldMkLst>
      </pc:sldChg>
      <pc:sldChg chg="modNotes">
        <pc:chgData name="Mary Anne Schad" userId="S::maryanne.schad@sce.com::b94b3f52-3aa6-41bc-a193-acd2cb623e3e" providerId="AD" clId="Web-{02FD3F1A-F3EC-5693-F62A-C86AF4D30E6A}" dt="2019-11-25T02:49:16.375" v="222"/>
        <pc:sldMkLst>
          <pc:docMk/>
          <pc:sldMk cId="1485700094" sldId="603"/>
        </pc:sldMkLst>
      </pc:sldChg>
      <pc:sldChg chg="modNotes">
        <pc:chgData name="Mary Anne Schad" userId="S::maryanne.schad@sce.com::b94b3f52-3aa6-41bc-a193-acd2cb623e3e" providerId="AD" clId="Web-{02FD3F1A-F3EC-5693-F62A-C86AF4D30E6A}" dt="2019-11-25T02:49:26.297" v="224"/>
        <pc:sldMkLst>
          <pc:docMk/>
          <pc:sldMk cId="2197507114" sldId="613"/>
        </pc:sldMkLst>
      </pc:sldChg>
      <pc:sldChg chg="modNotes">
        <pc:chgData name="Mary Anne Schad" userId="S::maryanne.schad@sce.com::b94b3f52-3aa6-41bc-a193-acd2cb623e3e" providerId="AD" clId="Web-{02FD3F1A-F3EC-5693-F62A-C86AF4D30E6A}" dt="2019-11-25T02:50:32.657" v="229"/>
        <pc:sldMkLst>
          <pc:docMk/>
          <pc:sldMk cId="3034211806" sldId="614"/>
        </pc:sldMkLst>
      </pc:sldChg>
      <pc:sldChg chg="modNotes">
        <pc:chgData name="Mary Anne Schad" userId="S::maryanne.schad@sce.com::b94b3f52-3aa6-41bc-a193-acd2cb623e3e" providerId="AD" clId="Web-{02FD3F1A-F3EC-5693-F62A-C86AF4D30E6A}" dt="2019-11-25T02:55:21.175" v="282"/>
        <pc:sldMkLst>
          <pc:docMk/>
          <pc:sldMk cId="4139248785" sldId="653"/>
        </pc:sldMkLst>
      </pc:sldChg>
      <pc:sldChg chg="modNotes">
        <pc:chgData name="Mary Anne Schad" userId="S::maryanne.schad@sce.com::b94b3f52-3aa6-41bc-a193-acd2cb623e3e" providerId="AD" clId="Web-{02FD3F1A-F3EC-5693-F62A-C86AF4D30E6A}" dt="2019-11-25T02:50:37.625" v="230"/>
        <pc:sldMkLst>
          <pc:docMk/>
          <pc:sldMk cId="915169651" sldId="737"/>
        </pc:sldMkLst>
      </pc:sldChg>
      <pc:sldChg chg="modNotes">
        <pc:chgData name="Mary Anne Schad" userId="S::maryanne.schad@sce.com::b94b3f52-3aa6-41bc-a193-acd2cb623e3e" providerId="AD" clId="Web-{02FD3F1A-F3EC-5693-F62A-C86AF4D30E6A}" dt="2019-11-25T03:04:17.428" v="287"/>
        <pc:sldMkLst>
          <pc:docMk/>
          <pc:sldMk cId="2095017050" sldId="819"/>
        </pc:sldMkLst>
      </pc:sldChg>
      <pc:sldChg chg="modNotes">
        <pc:chgData name="Mary Anne Schad" userId="S::maryanne.schad@sce.com::b94b3f52-3aa6-41bc-a193-acd2cb623e3e" providerId="AD" clId="Web-{02FD3F1A-F3EC-5693-F62A-C86AF4D30E6A}" dt="2019-11-25T02:54:16.612" v="275"/>
        <pc:sldMkLst>
          <pc:docMk/>
          <pc:sldMk cId="1670165121" sldId="836"/>
        </pc:sldMkLst>
      </pc:sldChg>
      <pc:sldChg chg="modNotes">
        <pc:chgData name="Mary Anne Schad" userId="S::maryanne.schad@sce.com::b94b3f52-3aa6-41bc-a193-acd2cb623e3e" providerId="AD" clId="Web-{02FD3F1A-F3EC-5693-F62A-C86AF4D30E6A}" dt="2019-11-25T02:41:44.666" v="117"/>
        <pc:sldMkLst>
          <pc:docMk/>
          <pc:sldMk cId="2733569232" sldId="837"/>
        </pc:sldMkLst>
      </pc:sldChg>
      <pc:sldChg chg="modNotes">
        <pc:chgData name="Mary Anne Schad" userId="S::maryanne.schad@sce.com::b94b3f52-3aa6-41bc-a193-acd2cb623e3e" providerId="AD" clId="Web-{02FD3F1A-F3EC-5693-F62A-C86AF4D30E6A}" dt="2019-11-25T02:53:43.205" v="267"/>
        <pc:sldMkLst>
          <pc:docMk/>
          <pc:sldMk cId="1345581489" sldId="852"/>
        </pc:sldMkLst>
      </pc:sldChg>
      <pc:sldChg chg="modNotes">
        <pc:chgData name="Mary Anne Schad" userId="S::maryanne.schad@sce.com::b94b3f52-3aa6-41bc-a193-acd2cb623e3e" providerId="AD" clId="Web-{02FD3F1A-F3EC-5693-F62A-C86AF4D30E6A}" dt="2019-11-25T02:53:34.346" v="266"/>
        <pc:sldMkLst>
          <pc:docMk/>
          <pc:sldMk cId="1369509555" sldId="853"/>
        </pc:sldMkLst>
      </pc:sldChg>
      <pc:sldChg chg="modNotes">
        <pc:chgData name="Mary Anne Schad" userId="S::maryanne.schad@sce.com::b94b3f52-3aa6-41bc-a193-acd2cb623e3e" providerId="AD" clId="Web-{02FD3F1A-F3EC-5693-F62A-C86AF4D30E6A}" dt="2019-11-25T02:55:33.925" v="285"/>
        <pc:sldMkLst>
          <pc:docMk/>
          <pc:sldMk cId="505698280" sldId="854"/>
        </pc:sldMkLst>
      </pc:sldChg>
      <pc:sldChg chg="modNotes">
        <pc:chgData name="Mary Anne Schad" userId="S::maryanne.schad@sce.com::b94b3f52-3aa6-41bc-a193-acd2cb623e3e" providerId="AD" clId="Web-{02FD3F1A-F3EC-5693-F62A-C86AF4D30E6A}" dt="2019-11-25T02:39:42.462" v="102"/>
        <pc:sldMkLst>
          <pc:docMk/>
          <pc:sldMk cId="2253890053" sldId="855"/>
        </pc:sldMkLst>
      </pc:sldChg>
      <pc:sldChg chg="modNotes">
        <pc:chgData name="Mary Anne Schad" userId="S::maryanne.schad@sce.com::b94b3f52-3aa6-41bc-a193-acd2cb623e3e" providerId="AD" clId="Web-{02FD3F1A-F3EC-5693-F62A-C86AF4D30E6A}" dt="2019-11-25T02:34:16.412" v="59"/>
        <pc:sldMkLst>
          <pc:docMk/>
          <pc:sldMk cId="817545422" sldId="856"/>
        </pc:sldMkLst>
      </pc:sldChg>
      <pc:sldChg chg="modNotes">
        <pc:chgData name="Mary Anne Schad" userId="S::maryanne.schad@sce.com::b94b3f52-3aa6-41bc-a193-acd2cb623e3e" providerId="AD" clId="Web-{02FD3F1A-F3EC-5693-F62A-C86AF4D30E6A}" dt="2019-11-25T02:27:23.455" v="52"/>
        <pc:sldMkLst>
          <pc:docMk/>
          <pc:sldMk cId="3143408484" sldId="857"/>
        </pc:sldMkLst>
      </pc:sldChg>
      <pc:sldChg chg="modNotes">
        <pc:chgData name="Mary Anne Schad" userId="S::maryanne.schad@sce.com::b94b3f52-3aa6-41bc-a193-acd2cb623e3e" providerId="AD" clId="Web-{02FD3F1A-F3EC-5693-F62A-C86AF4D30E6A}" dt="2019-11-25T02:36:02.397" v="66"/>
        <pc:sldMkLst>
          <pc:docMk/>
          <pc:sldMk cId="4098152622" sldId="858"/>
        </pc:sldMkLst>
      </pc:sldChg>
      <pc:sldChg chg="modNotes">
        <pc:chgData name="Mary Anne Schad" userId="S::maryanne.schad@sce.com::b94b3f52-3aa6-41bc-a193-acd2cb623e3e" providerId="AD" clId="Web-{02FD3F1A-F3EC-5693-F62A-C86AF4D30E6A}" dt="2019-11-25T02:49:53.625" v="227"/>
        <pc:sldMkLst>
          <pc:docMk/>
          <pc:sldMk cId="3757749372" sldId="859"/>
        </pc:sldMkLst>
      </pc:sldChg>
      <pc:sldChg chg="modNotes">
        <pc:chgData name="Mary Anne Schad" userId="S::maryanne.schad@sce.com::b94b3f52-3aa6-41bc-a193-acd2cb623e3e" providerId="AD" clId="Web-{02FD3F1A-F3EC-5693-F62A-C86AF4D30E6A}" dt="2019-11-25T02:51:28.079" v="240"/>
        <pc:sldMkLst>
          <pc:docMk/>
          <pc:sldMk cId="3445413506" sldId="860"/>
        </pc:sldMkLst>
      </pc:sldChg>
      <pc:sldChg chg="modNotes">
        <pc:chgData name="Mary Anne Schad" userId="S::maryanne.schad@sce.com::b94b3f52-3aa6-41bc-a193-acd2cb623e3e" providerId="AD" clId="Web-{02FD3F1A-F3EC-5693-F62A-C86AF4D30E6A}" dt="2019-11-25T02:51:49.454" v="245"/>
        <pc:sldMkLst>
          <pc:docMk/>
          <pc:sldMk cId="889189451" sldId="861"/>
        </pc:sldMkLst>
      </pc:sldChg>
      <pc:sldChg chg="modNotes">
        <pc:chgData name="Mary Anne Schad" userId="S::maryanne.schad@sce.com::b94b3f52-3aa6-41bc-a193-acd2cb623e3e" providerId="AD" clId="Web-{02FD3F1A-F3EC-5693-F62A-C86AF4D30E6A}" dt="2019-11-25T02:50:59.391" v="233"/>
        <pc:sldMkLst>
          <pc:docMk/>
          <pc:sldMk cId="3215118434" sldId="86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Date Placeholder 9"/>
          <p:cNvSpPr>
            <a:spLocks noGrp="1"/>
          </p:cNvSpPr>
          <p:nvPr>
            <p:ph type="dt" sz="quarter" idx="1"/>
          </p:nvPr>
        </p:nvSpPr>
        <p:spPr>
          <a:xfrm>
            <a:off x="3841449" y="0"/>
            <a:ext cx="2938782" cy="456748"/>
          </a:xfrm>
          <a:prstGeom prst="rect">
            <a:avLst/>
          </a:prstGeom>
        </p:spPr>
        <p:txBody>
          <a:bodyPr vert="horz" lIns="161008" tIns="80504" rIns="161008" bIns="80504" rtlCol="0"/>
          <a:lstStyle>
            <a:lvl1pPr algn="r">
              <a:defRPr sz="2100"/>
            </a:lvl1pPr>
          </a:lstStyle>
          <a:p>
            <a:fld id="{657B6C5E-DA63-4710-9C13-280FB62AD956}" type="datetimeFigureOut">
              <a:rPr lang="en-US" sz="1000" smtClean="0"/>
              <a:t>12/13/2019</a:t>
            </a:fld>
            <a:endParaRPr lang="en-US" sz="1000"/>
          </a:p>
        </p:txBody>
      </p:sp>
      <p:sp>
        <p:nvSpPr>
          <p:cNvPr id="11" name="Slide Number Placeholder 10"/>
          <p:cNvSpPr>
            <a:spLocks noGrp="1"/>
          </p:cNvSpPr>
          <p:nvPr>
            <p:ph type="sldNum" sz="quarter" idx="3"/>
          </p:nvPr>
        </p:nvSpPr>
        <p:spPr>
          <a:xfrm>
            <a:off x="3841449" y="8611052"/>
            <a:ext cx="2938782" cy="456748"/>
          </a:xfrm>
          <a:prstGeom prst="rect">
            <a:avLst/>
          </a:prstGeom>
        </p:spPr>
        <p:txBody>
          <a:bodyPr vert="horz" lIns="161008" tIns="80504" rIns="161008" bIns="80504" rtlCol="0" anchor="b"/>
          <a:lstStyle>
            <a:lvl1pPr algn="r">
              <a:defRPr sz="2100"/>
            </a:lvl1pPr>
          </a:lstStyle>
          <a:p>
            <a:fld id="{9AE4C33B-9D48-4C8C-90AE-69666FCFB0E1}" type="slidenum">
              <a:rPr lang="en-US" sz="1000" smtClean="0"/>
              <a:t>‹#›</a:t>
            </a:fld>
            <a:endParaRPr lang="en-US" sz="1000"/>
          </a:p>
        </p:txBody>
      </p:sp>
      <p:sp>
        <p:nvSpPr>
          <p:cNvPr id="12" name="Footer Placeholder 11"/>
          <p:cNvSpPr>
            <a:spLocks noGrp="1"/>
          </p:cNvSpPr>
          <p:nvPr>
            <p:ph type="ftr" sz="quarter" idx="2"/>
          </p:nvPr>
        </p:nvSpPr>
        <p:spPr>
          <a:xfrm>
            <a:off x="0" y="8611052"/>
            <a:ext cx="2938782" cy="456748"/>
          </a:xfrm>
          <a:prstGeom prst="rect">
            <a:avLst/>
          </a:prstGeom>
        </p:spPr>
        <p:txBody>
          <a:bodyPr vert="horz" lIns="161008" tIns="80504" rIns="161008" bIns="80504" rtlCol="0" anchor="b"/>
          <a:lstStyle>
            <a:lvl1pPr algn="l">
              <a:defRPr sz="2100"/>
            </a:lvl1pPr>
          </a:lstStyle>
          <a:p>
            <a:endParaRPr lang="en-US" sz="1000"/>
          </a:p>
        </p:txBody>
      </p:sp>
      <p:sp>
        <p:nvSpPr>
          <p:cNvPr id="13" name="Header Placeholder 12"/>
          <p:cNvSpPr>
            <a:spLocks noGrp="1"/>
          </p:cNvSpPr>
          <p:nvPr>
            <p:ph type="hdr" sz="quarter"/>
          </p:nvPr>
        </p:nvSpPr>
        <p:spPr>
          <a:xfrm>
            <a:off x="0" y="0"/>
            <a:ext cx="2938782" cy="456748"/>
          </a:xfrm>
          <a:prstGeom prst="rect">
            <a:avLst/>
          </a:prstGeom>
        </p:spPr>
        <p:txBody>
          <a:bodyPr vert="horz" lIns="161008" tIns="80504" rIns="161008" bIns="80504" rtlCol="0"/>
          <a:lstStyle>
            <a:lvl1pPr algn="l">
              <a:defRPr sz="2100"/>
            </a:lvl1pPr>
          </a:lstStyle>
          <a:p>
            <a:endParaRPr lang="en-US" sz="1000"/>
          </a:p>
        </p:txBody>
      </p:sp>
    </p:spTree>
    <p:extLst>
      <p:ext uri="{BB962C8B-B14F-4D97-AF65-F5344CB8AC3E}">
        <p14:creationId xmlns:p14="http://schemas.microsoft.com/office/powerpoint/2010/main" val="367380392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04713" cy="1968051"/>
          </a:xfrm>
          <a:prstGeom prst="rect">
            <a:avLst/>
          </a:prstGeom>
        </p:spPr>
        <p:txBody>
          <a:bodyPr vert="horz" lIns="161008" tIns="80504" rIns="161008" bIns="80504" rtlCol="0"/>
          <a:lstStyle>
            <a:lvl1pPr algn="l">
              <a:defRPr sz="2100"/>
            </a:lvl1pPr>
          </a:lstStyle>
          <a:p>
            <a:endParaRPr lang="en-US"/>
          </a:p>
        </p:txBody>
      </p:sp>
      <p:sp>
        <p:nvSpPr>
          <p:cNvPr id="3" name="Date Placeholder 2"/>
          <p:cNvSpPr>
            <a:spLocks noGrp="1"/>
          </p:cNvSpPr>
          <p:nvPr>
            <p:ph type="dt" idx="1"/>
          </p:nvPr>
        </p:nvSpPr>
        <p:spPr>
          <a:xfrm>
            <a:off x="3926229" y="0"/>
            <a:ext cx="3004713" cy="1968051"/>
          </a:xfrm>
          <a:prstGeom prst="rect">
            <a:avLst/>
          </a:prstGeom>
        </p:spPr>
        <p:txBody>
          <a:bodyPr vert="horz" lIns="161008" tIns="80504" rIns="161008" bIns="80504" rtlCol="0"/>
          <a:lstStyle>
            <a:lvl1pPr algn="r">
              <a:defRPr sz="2100"/>
            </a:lvl1pPr>
          </a:lstStyle>
          <a:p>
            <a:fld id="{FCD69320-1050-40B8-95EF-C8C456820D07}" type="datetimeFigureOut">
              <a:rPr lang="en-US" smtClean="0"/>
              <a:t>12/13/2019</a:t>
            </a:fld>
            <a:endParaRPr lang="en-US"/>
          </a:p>
        </p:txBody>
      </p:sp>
      <p:sp>
        <p:nvSpPr>
          <p:cNvPr id="4" name="Slide Image Placeholder 3"/>
          <p:cNvSpPr>
            <a:spLocks noGrp="1" noRot="1" noChangeAspect="1"/>
          </p:cNvSpPr>
          <p:nvPr>
            <p:ph type="sldImg" idx="2"/>
          </p:nvPr>
        </p:nvSpPr>
        <p:spPr>
          <a:xfrm>
            <a:off x="-9644063" y="2949575"/>
            <a:ext cx="26220738" cy="14749463"/>
          </a:xfrm>
          <a:prstGeom prst="rect">
            <a:avLst/>
          </a:prstGeom>
          <a:noFill/>
          <a:ln w="12700">
            <a:solidFill>
              <a:prstClr val="black"/>
            </a:solidFill>
          </a:ln>
        </p:spPr>
        <p:txBody>
          <a:bodyPr vert="horz" lIns="161008" tIns="80504" rIns="161008" bIns="80504" rtlCol="0" anchor="ctr"/>
          <a:lstStyle/>
          <a:p>
            <a:endParaRPr lang="en-US"/>
          </a:p>
        </p:txBody>
      </p:sp>
      <p:sp>
        <p:nvSpPr>
          <p:cNvPr id="5" name="Notes Placeholder 4"/>
          <p:cNvSpPr>
            <a:spLocks noGrp="1"/>
          </p:cNvSpPr>
          <p:nvPr>
            <p:ph type="body" sz="quarter" idx="3"/>
          </p:nvPr>
        </p:nvSpPr>
        <p:spPr>
          <a:xfrm>
            <a:off x="693882" y="18686386"/>
            <a:ext cx="5544749" cy="17699005"/>
          </a:xfrm>
          <a:prstGeom prst="rect">
            <a:avLst/>
          </a:prstGeom>
        </p:spPr>
        <p:txBody>
          <a:bodyPr vert="horz" lIns="161008" tIns="80504" rIns="161008" bIns="80504"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37359336"/>
            <a:ext cx="3004713" cy="1968051"/>
          </a:xfrm>
          <a:prstGeom prst="rect">
            <a:avLst/>
          </a:prstGeom>
        </p:spPr>
        <p:txBody>
          <a:bodyPr vert="horz" lIns="161008" tIns="80504" rIns="161008" bIns="80504" rtlCol="0" anchor="b"/>
          <a:lstStyle>
            <a:lvl1pPr algn="l">
              <a:defRPr sz="2100"/>
            </a:lvl1pPr>
          </a:lstStyle>
          <a:p>
            <a:endParaRPr lang="en-US"/>
          </a:p>
        </p:txBody>
      </p:sp>
      <p:sp>
        <p:nvSpPr>
          <p:cNvPr id="7" name="Slide Number Placeholder 6"/>
          <p:cNvSpPr>
            <a:spLocks noGrp="1"/>
          </p:cNvSpPr>
          <p:nvPr>
            <p:ph type="sldNum" sz="quarter" idx="5"/>
          </p:nvPr>
        </p:nvSpPr>
        <p:spPr>
          <a:xfrm>
            <a:off x="3926229" y="37359336"/>
            <a:ext cx="3004713" cy="1968051"/>
          </a:xfrm>
          <a:prstGeom prst="rect">
            <a:avLst/>
          </a:prstGeom>
        </p:spPr>
        <p:txBody>
          <a:bodyPr vert="horz" lIns="161008" tIns="80504" rIns="161008" bIns="80504" rtlCol="0" anchor="b"/>
          <a:lstStyle>
            <a:lvl1pPr algn="r">
              <a:defRPr sz="2100"/>
            </a:lvl1pPr>
          </a:lstStyle>
          <a:p>
            <a:fld id="{4E093B74-D561-4EE2-A724-E485BD1310EF}" type="slidenum">
              <a:rPr lang="en-US" smtClean="0"/>
              <a:t>‹#›</a:t>
            </a:fld>
            <a:endParaRPr lang="en-US"/>
          </a:p>
        </p:txBody>
      </p:sp>
    </p:spTree>
    <p:extLst>
      <p:ext uri="{BB962C8B-B14F-4D97-AF65-F5344CB8AC3E}">
        <p14:creationId xmlns:p14="http://schemas.microsoft.com/office/powerpoint/2010/main" val="3889493788"/>
      </p:ext>
    </p:extLst>
  </p:cSld>
  <p:clrMap bg1="lt1" tx1="dk1" bg2="lt2" tx2="dk2" accent1="accent1" accent2="accent2" accent3="accent3" accent4="accent4" accent5="accent5" accent6="accent6" hlink="hlink" folHlink="folHlink"/>
  <p:hf sldNum="0" hdr="0" ftr="0" dt="0"/>
  <p:notesStyle>
    <a:lvl1pPr marL="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1pPr>
    <a:lvl2pPr marL="4572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2pPr>
    <a:lvl3pPr marL="9144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Rot="1" noChangeAspect="1" noChangeArrowheads="1" noTextEdit="1"/>
          </p:cNvSpPr>
          <p:nvPr>
            <p:ph type="sldImg"/>
          </p:nvPr>
        </p:nvSpPr>
        <p:spPr>
          <a:xfrm>
            <a:off x="-8280400" y="968375"/>
            <a:ext cx="20631150" cy="11604625"/>
          </a:xfrm>
          <a:ln/>
        </p:spPr>
      </p:sp>
      <p:sp>
        <p:nvSpPr>
          <p:cNvPr id="5" name="Notes Placeholder 1"/>
          <p:cNvSpPr>
            <a:spLocks noGrp="1"/>
          </p:cNvSpPr>
          <p:nvPr>
            <p:ph type="body" sz="quarter" idx="3"/>
          </p:nvPr>
        </p:nvSpPr>
        <p:spPr>
          <a:xfrm>
            <a:off x="527479" y="13541248"/>
            <a:ext cx="5711155" cy="23213568"/>
          </a:xfrm>
        </p:spPr>
        <p:txBody>
          <a:bodyPr/>
          <a:lstStyle/>
          <a:p>
            <a:pPr>
              <a:lnSpc>
                <a:spcPct val="150000"/>
              </a:lnSpc>
              <a:defRPr/>
            </a:pPr>
            <a:r>
              <a:rPr lang="en-US" dirty="0"/>
              <a:t>The instructor notes for this course are divided into four sections, as is applicable:</a:t>
            </a:r>
          </a:p>
          <a:p>
            <a:pPr marL="182880" lvl="0" indent="-182880">
              <a:lnSpc>
                <a:spcPct val="150000"/>
              </a:lnSpc>
              <a:spcBef>
                <a:spcPts val="539"/>
              </a:spcBef>
              <a:spcAft>
                <a:spcPts val="539"/>
              </a:spcAft>
              <a:buFont typeface="Arial" panose="020B0604020202020204" pitchFamily="34" charset="0"/>
              <a:buChar char="•"/>
              <a:defRPr/>
            </a:pPr>
            <a:r>
              <a:rPr lang="en-US" b="1" dirty="0"/>
              <a:t>References</a:t>
            </a:r>
            <a:r>
              <a:rPr lang="en-US" dirty="0"/>
              <a:t>: Provides resource information about the source of the course content</a:t>
            </a:r>
            <a:endParaRPr lang="en-US" dirty="0">
              <a:cs typeface="Calibri"/>
            </a:endParaRPr>
          </a:p>
          <a:p>
            <a:pPr marL="182880" lvl="0" indent="-182880">
              <a:lnSpc>
                <a:spcPct val="150000"/>
              </a:lnSpc>
              <a:buFont typeface="Arial" panose="020B0604020202020204" pitchFamily="34" charset="0"/>
              <a:buChar char="•"/>
              <a:defRPr/>
            </a:pPr>
            <a:r>
              <a:rPr lang="en-US" b="1" dirty="0"/>
              <a:t>Purpose:</a:t>
            </a:r>
            <a:r>
              <a:rPr lang="en-US" dirty="0"/>
              <a:t> To explain the approach and intention of each slide</a:t>
            </a:r>
            <a:endParaRPr lang="en-US" dirty="0">
              <a:cs typeface="Calibri"/>
            </a:endParaRPr>
          </a:p>
          <a:p>
            <a:pPr marL="182880" lvl="0" indent="-182880">
              <a:lnSpc>
                <a:spcPct val="150000"/>
              </a:lnSpc>
              <a:buFont typeface="Arial" panose="020B0604020202020204" pitchFamily="34" charset="0"/>
              <a:buChar char="•"/>
              <a:defRPr/>
            </a:pPr>
            <a:r>
              <a:rPr lang="en-US" b="1" dirty="0"/>
              <a:t>Delivery:</a:t>
            </a:r>
            <a:r>
              <a:rPr lang="en-US" dirty="0"/>
              <a:t> To provide information and content to discuss with the group</a:t>
            </a:r>
            <a:endParaRPr lang="en-US" dirty="0">
              <a:cs typeface="Calibri"/>
            </a:endParaRPr>
          </a:p>
          <a:p>
            <a:pPr marL="457200" lvl="1" indent="0">
              <a:lnSpc>
                <a:spcPct val="150000"/>
              </a:lnSpc>
              <a:buFont typeface="Arial" panose="020B0604020202020204" pitchFamily="34" charset="0"/>
              <a:buNone/>
              <a:defRPr/>
            </a:pPr>
            <a:r>
              <a:rPr lang="en-US" dirty="0"/>
              <a:t>(Note: Some slides will not have specific delivery information.  In this case, just present the contents of the slide.)</a:t>
            </a:r>
            <a:endParaRPr lang="en-US" dirty="0">
              <a:cs typeface="Calibri"/>
            </a:endParaRPr>
          </a:p>
          <a:p>
            <a:pPr marL="182880" lvl="0" indent="-182880">
              <a:lnSpc>
                <a:spcPct val="150000"/>
              </a:lnSpc>
              <a:buFont typeface="Arial" panose="020B0604020202020204" pitchFamily="34" charset="0"/>
              <a:buChar char="•"/>
              <a:defRPr/>
            </a:pPr>
            <a:r>
              <a:rPr lang="en-US" b="1" dirty="0"/>
              <a:t>Checks:</a:t>
            </a:r>
            <a:r>
              <a:rPr lang="en-US" dirty="0"/>
              <a:t> This section references the slide and uses as a type of asterisk.  Its purpose is to remind the instructor to make the practical application of the course content to another program (e.g., Safety, Error Prevention, Rules That Will Keep You Alive, SCE Values &amp; Goals, etc.) </a:t>
            </a:r>
            <a:endParaRPr lang="en-US" dirty="0">
              <a:cs typeface="Calibri"/>
            </a:endParaRPr>
          </a:p>
          <a:p>
            <a:pPr>
              <a:lnSpc>
                <a:spcPct val="150000"/>
              </a:lnSpc>
              <a:defRPr/>
            </a:pPr>
            <a:r>
              <a:rPr lang="en-US" dirty="0"/>
              <a:t>------------------------------------------------</a:t>
            </a:r>
            <a:endParaRPr lang="en-US" dirty="0">
              <a:cs typeface="Calibri"/>
            </a:endParaRPr>
          </a:p>
          <a:p>
            <a:pPr>
              <a:lnSpc>
                <a:spcPct val="150000"/>
              </a:lnSpc>
              <a:defRPr/>
            </a:pPr>
            <a:r>
              <a:rPr lang="en-US" dirty="0"/>
              <a:t>For this slide:</a:t>
            </a:r>
            <a:endParaRPr lang="en-US" dirty="0">
              <a:cs typeface="Calibri"/>
            </a:endParaRPr>
          </a:p>
          <a:p>
            <a:pPr defTabSz="1610076">
              <a:defRPr/>
            </a:pPr>
            <a:r>
              <a:rPr lang="en-US" b="1" dirty="0" smtClean="0"/>
              <a:t>References:</a:t>
            </a:r>
            <a:r>
              <a:rPr lang="en-US" dirty="0"/>
              <a:t> </a:t>
            </a:r>
            <a:endParaRPr lang="en-US" dirty="0" smtClean="0"/>
          </a:p>
          <a:p>
            <a:pPr marL="171450" marR="0" lvl="0" indent="-171450" algn="l" defTabSz="161007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Accident Prevention Manual (APM) </a:t>
            </a:r>
            <a:r>
              <a:rPr lang="en-US" dirty="0" smtClean="0">
                <a:cs typeface="Calibri"/>
              </a:rPr>
              <a:t>Rules P15, 109, 111, 123,</a:t>
            </a:r>
            <a:r>
              <a:rPr lang="en-US" baseline="0" dirty="0" smtClean="0">
                <a:cs typeface="Calibri"/>
              </a:rPr>
              <a:t> &amp; 124</a:t>
            </a:r>
            <a:endParaRPr lang="en-US" dirty="0" smtClean="0">
              <a:cs typeface="Calibri"/>
            </a:endParaRPr>
          </a:p>
          <a:p>
            <a:pPr marL="171450" indent="-171450" defTabSz="1610076">
              <a:buFont typeface="Arial" panose="020B0604020202020204" pitchFamily="34" charset="0"/>
              <a:buChar char="•"/>
              <a:defRPr/>
            </a:pPr>
            <a:r>
              <a:rPr lang="en-US" dirty="0" smtClean="0">
                <a:cs typeface="Calibri"/>
              </a:rPr>
              <a:t>Distribution Inspection and Maintenance Program (DIMP)</a:t>
            </a:r>
            <a:r>
              <a:rPr lang="en-US" baseline="0" dirty="0" smtClean="0">
                <a:cs typeface="Calibri"/>
              </a:rPr>
              <a:t> manual</a:t>
            </a:r>
          </a:p>
          <a:p>
            <a:pPr marL="171450" indent="-171450" defTabSz="1610076">
              <a:buFont typeface="Arial" panose="020B0604020202020204" pitchFamily="34" charset="0"/>
              <a:buChar char="•"/>
              <a:defRPr/>
            </a:pPr>
            <a:r>
              <a:rPr lang="en-US" dirty="0" smtClean="0">
                <a:cs typeface="Calibri"/>
              </a:rPr>
              <a:t>ODI Tailboard Form for CMS</a:t>
            </a:r>
          </a:p>
          <a:p>
            <a:pPr defTabSz="1610076">
              <a:defRPr/>
            </a:pPr>
            <a:r>
              <a:rPr lang="en-US" b="1" dirty="0" smtClean="0"/>
              <a:t>Purpose</a:t>
            </a:r>
            <a:r>
              <a:rPr lang="en-US" b="1" dirty="0"/>
              <a:t>: </a:t>
            </a:r>
            <a:r>
              <a:rPr lang="en-US" dirty="0"/>
              <a:t>ODI Safety</a:t>
            </a:r>
            <a:endParaRPr lang="en-US" dirty="0">
              <a:cs typeface="Calibri"/>
            </a:endParaRPr>
          </a:p>
          <a:p>
            <a:pPr>
              <a:defRPr/>
            </a:pPr>
            <a:r>
              <a:rPr lang="en-US" b="1" dirty="0"/>
              <a:t>Delivery:</a:t>
            </a:r>
            <a:endParaRPr lang="en-US" dirty="0"/>
          </a:p>
          <a:p>
            <a:pPr marL="171450" indent="-171450">
              <a:buFont typeface="Arial" panose="020B0604020202020204" pitchFamily="34" charset="0"/>
              <a:buChar char="•"/>
              <a:defRPr/>
            </a:pPr>
            <a:r>
              <a:rPr lang="en-US" dirty="0"/>
              <a:t>Module 2 duration:</a:t>
            </a:r>
            <a:r>
              <a:rPr lang="en-US" b="1" dirty="0"/>
              <a:t> </a:t>
            </a:r>
            <a:r>
              <a:rPr lang="en-US" dirty="0"/>
              <a:t>30 minutes</a:t>
            </a:r>
            <a:endParaRPr lang="en-US" dirty="0">
              <a:cs typeface="Calibri"/>
            </a:endParaRPr>
          </a:p>
          <a:p>
            <a:pPr marL="171450" indent="-171450">
              <a:buFont typeface="Arial" panose="020B0604020202020204" pitchFamily="34" charset="0"/>
              <a:buChar char="•"/>
              <a:defRPr/>
            </a:pPr>
            <a:r>
              <a:rPr lang="en-US" dirty="0"/>
              <a:t>Instructor-led training</a:t>
            </a:r>
            <a:endParaRPr lang="en-US"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1678096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6600" y="968375"/>
            <a:ext cx="20631150" cy="11604625"/>
          </a:xfrm>
        </p:spPr>
      </p:sp>
      <p:sp>
        <p:nvSpPr>
          <p:cNvPr id="5" name="Notes Placeholder 1"/>
          <p:cNvSpPr>
            <a:spLocks noGrp="1"/>
          </p:cNvSpPr>
          <p:nvPr>
            <p:ph type="body" sz="quarter" idx="3"/>
          </p:nvPr>
        </p:nvSpPr>
        <p:spPr>
          <a:xfrm>
            <a:off x="527479" y="13541248"/>
            <a:ext cx="5711155" cy="23213568"/>
          </a:xfrm>
        </p:spPr>
        <p:txBody>
          <a:bodyPr/>
          <a:lstStyle/>
          <a:p>
            <a:r>
              <a:rPr lang="en-US" b="1" dirty="0"/>
              <a:t>Purpose: </a:t>
            </a:r>
            <a:r>
              <a:rPr lang="en-US" b="0" dirty="0" smtClean="0"/>
              <a:t>Discuss the S.T.O.P. process</a:t>
            </a:r>
            <a:endParaRPr lang="en-US" dirty="0"/>
          </a:p>
          <a:p>
            <a:r>
              <a:rPr lang="en-US" b="1" dirty="0"/>
              <a:t>Delivery</a:t>
            </a:r>
            <a:r>
              <a:rPr lang="en-US" b="1" u="none" dirty="0"/>
              <a:t>:</a:t>
            </a:r>
            <a:r>
              <a:rPr lang="en-US" dirty="0"/>
              <a:t> </a:t>
            </a:r>
            <a:r>
              <a:rPr lang="en-US" b="0" u="none" dirty="0"/>
              <a:t>Same</a:t>
            </a:r>
            <a:r>
              <a:rPr lang="en-US" b="0" u="none" baseline="0" dirty="0"/>
              <a:t> as </a:t>
            </a:r>
            <a:r>
              <a:rPr lang="en-US" b="0" u="none" baseline="0" dirty="0" smtClean="0"/>
              <a:t>slide</a:t>
            </a:r>
            <a:endParaRPr lang="en-US" b="0" u="none"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460655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178800" y="1289050"/>
            <a:ext cx="20205700" cy="11366500"/>
          </a:xfrm>
        </p:spPr>
      </p:sp>
      <p:sp>
        <p:nvSpPr>
          <p:cNvPr id="5" name="Notes Placeholder 1"/>
          <p:cNvSpPr>
            <a:spLocks noGrp="1"/>
          </p:cNvSpPr>
          <p:nvPr>
            <p:ph type="body" sz="quarter" idx="3"/>
          </p:nvPr>
        </p:nvSpPr>
        <p:spPr>
          <a:xfrm>
            <a:off x="527479" y="13541248"/>
            <a:ext cx="5711155" cy="23213568"/>
          </a:xfrm>
        </p:spPr>
        <p:txBody>
          <a:bodyPr/>
          <a:lstStyle/>
          <a:p>
            <a:r>
              <a:rPr lang="en-US" b="1" dirty="0"/>
              <a:t>Purpose: </a:t>
            </a:r>
            <a:r>
              <a:rPr lang="en-US" b="0" dirty="0" smtClean="0"/>
              <a:t>Discuss ODI</a:t>
            </a:r>
            <a:r>
              <a:rPr lang="en-US" b="0" baseline="0" dirty="0" smtClean="0"/>
              <a:t> safety</a:t>
            </a:r>
            <a:endParaRPr lang="en-US" dirty="0"/>
          </a:p>
          <a:p>
            <a:r>
              <a:rPr lang="en-US" b="1" dirty="0"/>
              <a:t>Delivery</a:t>
            </a:r>
            <a:r>
              <a:rPr lang="en-US" b="1" u="none" dirty="0"/>
              <a:t>:</a:t>
            </a:r>
            <a:r>
              <a:rPr lang="en-US" dirty="0"/>
              <a:t> </a:t>
            </a:r>
            <a:endParaRPr lang="en-US" u="none" dirty="0">
              <a:cs typeface="Calibri"/>
            </a:endParaRPr>
          </a:p>
          <a:p>
            <a:pPr marL="173736" indent="-173736">
              <a:buFont typeface="Arial" panose="020B0604020202020204" pitchFamily="34" charset="0"/>
              <a:buChar char="•"/>
            </a:pPr>
            <a:r>
              <a:rPr lang="en-US" sz="2100" b="1" dirty="0"/>
              <a:t>Do</a:t>
            </a:r>
            <a:r>
              <a:rPr lang="en-US" sz="2100" dirty="0"/>
              <a:t> make the following repairs on poles:</a:t>
            </a:r>
            <a:endParaRPr lang="en-US" sz="2100" dirty="0">
              <a:cs typeface="Calibri"/>
            </a:endParaRPr>
          </a:p>
          <a:p>
            <a:pPr marL="630936" lvl="0" indent="-173736">
              <a:buFont typeface="Arial" panose="020B0604020202020204" pitchFamily="34" charset="0"/>
              <a:buChar char="•"/>
            </a:pPr>
            <a:r>
              <a:rPr lang="en-US" sz="2100" dirty="0"/>
              <a:t>Ground molding repairs</a:t>
            </a:r>
          </a:p>
          <a:p>
            <a:pPr marL="630936" lvl="0" indent="-173736">
              <a:buFont typeface="Arial" panose="020B0604020202020204" pitchFamily="34" charset="0"/>
              <a:buChar char="•"/>
            </a:pPr>
            <a:r>
              <a:rPr lang="en-US" sz="2100" dirty="0"/>
              <a:t>If the ground wire is broken, cover </a:t>
            </a:r>
            <a:r>
              <a:rPr lang="en-US" sz="2100" dirty="0" smtClean="0"/>
              <a:t>it and </a:t>
            </a:r>
            <a:r>
              <a:rPr lang="en-US" sz="2100" dirty="0"/>
              <a:t>turn in a Priority 2 Repair Request with a short schedule </a:t>
            </a:r>
            <a:r>
              <a:rPr lang="en-US" sz="2100" dirty="0" smtClean="0"/>
              <a:t>date</a:t>
            </a:r>
          </a:p>
          <a:p>
            <a:pPr marL="173736" lvl="0" indent="-173736">
              <a:buFont typeface="Arial" panose="020B0604020202020204" pitchFamily="34" charset="0"/>
              <a:buChar char="•"/>
            </a:pPr>
            <a:r>
              <a:rPr lang="en-US" sz="2100" b="1" dirty="0" smtClean="0"/>
              <a:t>Do</a:t>
            </a:r>
            <a:r>
              <a:rPr lang="en-US" sz="2100" dirty="0" smtClean="0"/>
              <a:t> </a:t>
            </a:r>
            <a:r>
              <a:rPr lang="en-US" sz="2100" b="1" dirty="0"/>
              <a:t>not</a:t>
            </a:r>
            <a:r>
              <a:rPr lang="en-US" sz="2100" dirty="0"/>
              <a:t> make repairs on broken ground wires</a:t>
            </a:r>
            <a:endParaRPr lang="en-US" b="0" u="none"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3603067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31263" y="644525"/>
            <a:ext cx="21782088" cy="12252325"/>
          </a:xfrm>
        </p:spPr>
      </p:sp>
      <p:sp>
        <p:nvSpPr>
          <p:cNvPr id="5" name="Notes Placeholder 1"/>
          <p:cNvSpPr>
            <a:spLocks noGrp="1"/>
          </p:cNvSpPr>
          <p:nvPr>
            <p:ph type="body" sz="quarter" idx="3"/>
          </p:nvPr>
        </p:nvSpPr>
        <p:spPr>
          <a:xfrm>
            <a:off x="527479" y="13541248"/>
            <a:ext cx="5711155" cy="23213568"/>
          </a:xfrm>
        </p:spPr>
        <p:txBody>
          <a:bodyPr/>
          <a:lstStyle/>
          <a:p>
            <a:r>
              <a:rPr lang="en-US" b="1" dirty="0"/>
              <a:t>Purpose: </a:t>
            </a:r>
            <a:r>
              <a:rPr lang="en-US" b="0" dirty="0" smtClean="0"/>
              <a:t>Discuss ODI</a:t>
            </a:r>
            <a:r>
              <a:rPr lang="en-US" b="0" baseline="0" dirty="0" smtClean="0"/>
              <a:t> safety</a:t>
            </a:r>
            <a:endParaRPr lang="en-US" dirty="0"/>
          </a:p>
          <a:p>
            <a:r>
              <a:rPr lang="en-US" b="1" dirty="0"/>
              <a:t>Delivery</a:t>
            </a:r>
            <a:r>
              <a:rPr lang="en-US" b="1" u="none" dirty="0"/>
              <a:t>:</a:t>
            </a:r>
            <a:r>
              <a:rPr lang="en-US" dirty="0"/>
              <a:t> Same</a:t>
            </a:r>
            <a:r>
              <a:rPr lang="en-US" b="0" u="none" baseline="0" dirty="0"/>
              <a:t> as slide</a:t>
            </a:r>
            <a:endParaRPr lang="en-US" b="0" u="none"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4027013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43913" y="968375"/>
            <a:ext cx="21207413" cy="11928475"/>
          </a:xfrm>
        </p:spPr>
      </p:sp>
      <p:sp>
        <p:nvSpPr>
          <p:cNvPr id="5" name="Notes Placeholder 1"/>
          <p:cNvSpPr>
            <a:spLocks noGrp="1"/>
          </p:cNvSpPr>
          <p:nvPr>
            <p:ph type="body" sz="quarter" idx="3"/>
          </p:nvPr>
        </p:nvSpPr>
        <p:spPr>
          <a:xfrm>
            <a:off x="527479" y="13541248"/>
            <a:ext cx="5711155" cy="23213568"/>
          </a:xfrm>
        </p:spPr>
        <p:txBody>
          <a:bodyPr/>
          <a:lstStyle/>
          <a:p>
            <a:r>
              <a:rPr lang="en-US" b="1" dirty="0" smtClean="0">
                <a:cs typeface="Calibri"/>
              </a:rPr>
              <a:t>Reference:</a:t>
            </a:r>
            <a:r>
              <a:rPr lang="en-US" b="1" dirty="0">
                <a:cs typeface="Calibri"/>
              </a:rPr>
              <a:t> </a:t>
            </a:r>
            <a:r>
              <a:rPr lang="en-US" dirty="0">
                <a:cs typeface="Calibri"/>
              </a:rPr>
              <a:t>ODI Self-Tailboard Checklist</a:t>
            </a:r>
          </a:p>
          <a:p>
            <a:r>
              <a:rPr lang="en-US" b="1" dirty="0"/>
              <a:t>Purpose: </a:t>
            </a:r>
            <a:r>
              <a:rPr lang="en-US" b="0" dirty="0" smtClean="0"/>
              <a:t>Same</a:t>
            </a:r>
            <a:r>
              <a:rPr lang="en-US" b="0" baseline="0" dirty="0" smtClean="0"/>
              <a:t> as slide</a:t>
            </a:r>
            <a:endParaRPr lang="en-US" dirty="0">
              <a:cs typeface="Calibri"/>
            </a:endParaRPr>
          </a:p>
          <a:p>
            <a:r>
              <a:rPr lang="en-US" b="1" dirty="0"/>
              <a:t>Delivery</a:t>
            </a:r>
            <a:r>
              <a:rPr lang="en-US" b="1" u="none" dirty="0"/>
              <a:t>:</a:t>
            </a:r>
            <a:r>
              <a:rPr lang="en-US" dirty="0"/>
              <a:t> </a:t>
            </a:r>
            <a:r>
              <a:rPr lang="en-US" dirty="0" smtClean="0"/>
              <a:t>An employee, working alone, shall perform a self-tailboard (Refer to the separate Daily Self-Tailboard Checklist)</a:t>
            </a:r>
          </a:p>
          <a:p>
            <a:pPr marL="173736" lvl="0" indent="-173736">
              <a:spcBef>
                <a:spcPct val="0"/>
              </a:spcBef>
              <a:buFont typeface="Arial" panose="020B0604020202020204" pitchFamily="34" charset="0"/>
              <a:buChar char="•"/>
            </a:pPr>
            <a:r>
              <a:rPr lang="en-US" dirty="0" smtClean="0"/>
              <a:t>Before </a:t>
            </a:r>
            <a:r>
              <a:rPr lang="en-US" dirty="0"/>
              <a:t>starting every job, even if you are the only person doing the job</a:t>
            </a:r>
          </a:p>
          <a:p>
            <a:pPr marL="173736" lvl="0" indent="-173736">
              <a:spcBef>
                <a:spcPct val="0"/>
              </a:spcBef>
              <a:buFont typeface="Arial" panose="020B0604020202020204" pitchFamily="34" charset="0"/>
              <a:buChar char="•"/>
            </a:pPr>
            <a:r>
              <a:rPr lang="en-US" dirty="0"/>
              <a:t>Ensure all tasks and hazards are identified</a:t>
            </a:r>
          </a:p>
          <a:p>
            <a:pPr marL="173736" lvl="0" indent="-173736">
              <a:spcBef>
                <a:spcPct val="0"/>
              </a:spcBef>
              <a:buFont typeface="Arial" panose="020B0604020202020204" pitchFamily="34" charset="0"/>
              <a:buChar char="•"/>
            </a:pPr>
            <a:r>
              <a:rPr lang="en-US" dirty="0"/>
              <a:t>Overcome hazards prior to performing the task</a:t>
            </a:r>
          </a:p>
          <a:p>
            <a:pPr marL="173736" lvl="0" indent="-173736">
              <a:spcBef>
                <a:spcPct val="0"/>
              </a:spcBef>
              <a:buFont typeface="Arial" panose="020B0604020202020204" pitchFamily="34" charset="0"/>
              <a:buChar char="•"/>
            </a:pPr>
            <a:r>
              <a:rPr lang="en-US" dirty="0"/>
              <a:t>Repeat as often as necessary to maintain safety</a:t>
            </a:r>
          </a:p>
          <a:p>
            <a:pPr marL="173736" lvl="0" indent="-173736">
              <a:spcBef>
                <a:spcPct val="0"/>
              </a:spcBef>
              <a:buFont typeface="Arial" panose="020B0604020202020204" pitchFamily="34" charset="0"/>
              <a:buChar char="•"/>
            </a:pPr>
            <a:r>
              <a:rPr lang="en-US" dirty="0"/>
              <a:t>If there is a change during or after the job:</a:t>
            </a:r>
          </a:p>
          <a:p>
            <a:pPr marL="630936" lvl="0" indent="-173736">
              <a:spcBef>
                <a:spcPct val="0"/>
              </a:spcBef>
              <a:buFont typeface="Arial" panose="020B0604020202020204" pitchFamily="34" charset="0"/>
              <a:buChar char="•"/>
            </a:pPr>
            <a:r>
              <a:rPr lang="en-US" dirty="0"/>
              <a:t>Contact your supervisor prior to beginning or continuing the work</a:t>
            </a:r>
          </a:p>
          <a:p>
            <a:pPr marL="630936" lvl="0" indent="-173736">
              <a:spcBef>
                <a:spcPct val="0"/>
              </a:spcBef>
              <a:buFont typeface="Arial" panose="020B0604020202020204" pitchFamily="34" charset="0"/>
              <a:buChar char="•"/>
            </a:pPr>
            <a:r>
              <a:rPr lang="en-US" dirty="0"/>
              <a:t>Re-tailboard</a:t>
            </a:r>
            <a:endParaRPr lang="en-US"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218911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610076"/>
            <a:r>
              <a:rPr lang="en-US" b="1" dirty="0"/>
              <a:t>Purpose: </a:t>
            </a:r>
            <a:r>
              <a:rPr lang="en-US" b="0" u="none" dirty="0" smtClean="0"/>
              <a:t>ESI Self-Tailboard for iPad</a:t>
            </a:r>
            <a:endParaRPr lang="en-US" dirty="0" smtClean="0">
              <a:cs typeface="Calibri"/>
            </a:endParaRPr>
          </a:p>
          <a:p>
            <a:r>
              <a:rPr lang="en-US" b="1" dirty="0" smtClean="0"/>
              <a:t>Delivery</a:t>
            </a:r>
            <a:r>
              <a:rPr lang="en-US" b="1" u="none" dirty="0"/>
              <a:t>:</a:t>
            </a:r>
            <a:r>
              <a:rPr lang="en-US" dirty="0"/>
              <a:t> </a:t>
            </a:r>
            <a:r>
              <a:rPr lang="en-US" b="0" u="none" dirty="0" smtClean="0"/>
              <a:t>Discuss with students</a:t>
            </a:r>
            <a:endParaRPr lang="en-US" b="0" u="none" dirty="0">
              <a:cs typeface="Calibri"/>
            </a:endParaRPr>
          </a:p>
        </p:txBody>
      </p:sp>
    </p:spTree>
    <p:extLst>
      <p:ext uri="{BB962C8B-B14F-4D97-AF65-F5344CB8AC3E}">
        <p14:creationId xmlns:p14="http://schemas.microsoft.com/office/powerpoint/2010/main" val="302623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45450" y="1935163"/>
            <a:ext cx="20059650" cy="11283950"/>
          </a:xfrm>
        </p:spPr>
      </p:sp>
      <p:sp>
        <p:nvSpPr>
          <p:cNvPr id="5" name="Notes Placeholder 1"/>
          <p:cNvSpPr>
            <a:spLocks noGrp="1"/>
          </p:cNvSpPr>
          <p:nvPr>
            <p:ph type="body" sz="quarter" idx="3"/>
          </p:nvPr>
        </p:nvSpPr>
        <p:spPr>
          <a:xfrm>
            <a:off x="527479" y="13541248"/>
            <a:ext cx="5711155" cy="24503211"/>
          </a:xfrm>
        </p:spPr>
        <p:txBody>
          <a:bodyPr/>
          <a:lstStyle/>
          <a:p>
            <a:r>
              <a:rPr lang="en-US" b="1" dirty="0" smtClean="0"/>
              <a:t>References:</a:t>
            </a:r>
            <a:r>
              <a:rPr lang="en-US" b="0" dirty="0" smtClean="0"/>
              <a:t> </a:t>
            </a:r>
          </a:p>
          <a:p>
            <a:pPr marL="171450" indent="-171450">
              <a:buFont typeface="Arial" panose="020B0604020202020204" pitchFamily="34" charset="0"/>
              <a:buChar char="•"/>
            </a:pPr>
            <a:r>
              <a:rPr lang="en-US" b="0" dirty="0" smtClean="0"/>
              <a:t>APM Rule 109 – Clothing</a:t>
            </a:r>
          </a:p>
          <a:p>
            <a:pPr marL="171450" indent="-171450">
              <a:buFont typeface="Arial" panose="020B0604020202020204" pitchFamily="34" charset="0"/>
              <a:buChar char="•"/>
            </a:pPr>
            <a:r>
              <a:rPr lang="en-US" b="0" dirty="0" smtClean="0"/>
              <a:t>APM Rule 111 – Sight Protection</a:t>
            </a:r>
          </a:p>
          <a:p>
            <a:pPr marL="0" indent="0">
              <a:buFont typeface="Arial" panose="020B0604020202020204" pitchFamily="34" charset="0"/>
              <a:buNone/>
            </a:pPr>
            <a:r>
              <a:rPr lang="en-US" b="1" dirty="0" smtClean="0"/>
              <a:t>Purpose</a:t>
            </a:r>
            <a:r>
              <a:rPr lang="en-US" b="1" dirty="0"/>
              <a:t>: </a:t>
            </a:r>
            <a:r>
              <a:rPr lang="en-US" b="0" dirty="0" smtClean="0"/>
              <a:t>Review required</a:t>
            </a:r>
            <a:r>
              <a:rPr lang="en-US" b="0" baseline="0" dirty="0" smtClean="0"/>
              <a:t> PPE</a:t>
            </a:r>
            <a:endParaRPr lang="en-US" dirty="0"/>
          </a:p>
          <a:p>
            <a:r>
              <a:rPr lang="en-US" b="1" dirty="0"/>
              <a:t>Delivery</a:t>
            </a:r>
            <a:r>
              <a:rPr lang="en-US" b="1" u="none" dirty="0"/>
              <a:t>:</a:t>
            </a:r>
            <a:r>
              <a:rPr lang="en-US" dirty="0"/>
              <a:t> </a:t>
            </a:r>
            <a:endParaRPr lang="en-US" dirty="0">
              <a:cs typeface="Calibri"/>
            </a:endParaRPr>
          </a:p>
          <a:p>
            <a:r>
              <a:rPr lang="en-US" sz="2100" u="sng" dirty="0"/>
              <a:t>APM Rule 109 – Clothing:</a:t>
            </a:r>
          </a:p>
          <a:p>
            <a:pPr marL="173736" indent="-173736">
              <a:buFont typeface="Arial" panose="020B0604020202020204" pitchFamily="34" charset="0"/>
              <a:buChar char="•"/>
            </a:pPr>
            <a:r>
              <a:rPr lang="en-US" sz="2100" dirty="0"/>
              <a:t>Employees shall wear approved head protection (check inside hat for expiration date) when working:</a:t>
            </a:r>
          </a:p>
          <a:p>
            <a:pPr marL="630936" lvl="1" indent="-173736">
              <a:buFont typeface="Arial" panose="020B0604020202020204" pitchFamily="34" charset="0"/>
              <a:buChar char="•"/>
            </a:pPr>
            <a:r>
              <a:rPr lang="en-US" sz="2100" dirty="0"/>
              <a:t>In locations where the hazards of flying or falling objects or substances are inherent in the work or environment</a:t>
            </a:r>
          </a:p>
          <a:p>
            <a:pPr marL="630936" lvl="1" indent="-173736">
              <a:buFont typeface="Arial" panose="020B0604020202020204" pitchFamily="34" charset="0"/>
              <a:buChar char="•"/>
            </a:pPr>
            <a:r>
              <a:rPr lang="en-US" sz="2100" dirty="0"/>
              <a:t>On poles or structures</a:t>
            </a:r>
          </a:p>
          <a:p>
            <a:pPr marL="630936" lvl="1" indent="-173736">
              <a:buFont typeface="Arial" panose="020B0604020202020204" pitchFamily="34" charset="0"/>
              <a:buChar char="•"/>
            </a:pPr>
            <a:r>
              <a:rPr lang="en-US" sz="2100" dirty="0"/>
              <a:t>In switch yards</a:t>
            </a:r>
          </a:p>
          <a:p>
            <a:pPr marL="173736" indent="-173736">
              <a:buFont typeface="Arial" panose="020B0604020202020204" pitchFamily="34" charset="0"/>
              <a:buChar char="•"/>
            </a:pPr>
            <a:r>
              <a:rPr lang="en-US" sz="2100" dirty="0"/>
              <a:t>Wear a garment with full length sleeves (rolled down) when working:	</a:t>
            </a:r>
          </a:p>
          <a:p>
            <a:pPr marL="630936" lvl="1" indent="-173736">
              <a:buFont typeface="Arial" panose="020B0604020202020204" pitchFamily="34" charset="0"/>
              <a:buChar char="•"/>
            </a:pPr>
            <a:r>
              <a:rPr lang="en-US" sz="2100" dirty="0"/>
              <a:t>On or with wood poles or crossarms</a:t>
            </a:r>
          </a:p>
          <a:p>
            <a:pPr marL="630936" lvl="1" indent="-173736">
              <a:buFont typeface="Arial" panose="020B0604020202020204" pitchFamily="34" charset="0"/>
              <a:buChar char="•"/>
            </a:pPr>
            <a:r>
              <a:rPr lang="en-US" sz="2100" dirty="0"/>
              <a:t>In proximity to conductor</a:t>
            </a:r>
          </a:p>
          <a:p>
            <a:pPr marL="630936" lvl="1" indent="-173736">
              <a:buFont typeface="Arial" panose="020B0604020202020204" pitchFamily="34" charset="0"/>
              <a:buChar char="•"/>
            </a:pPr>
            <a:r>
              <a:rPr lang="en-US" sz="2100" dirty="0"/>
              <a:t>Under other conditions as the supervisor directs</a:t>
            </a:r>
          </a:p>
          <a:p>
            <a:pPr marL="173736" indent="-173736">
              <a:buFont typeface="Arial" panose="020B0604020202020204" pitchFamily="34" charset="0"/>
              <a:buChar char="•"/>
            </a:pPr>
            <a:r>
              <a:rPr lang="en-US" dirty="0"/>
              <a:t>Wear suitable gloves with cuffs while working:</a:t>
            </a:r>
          </a:p>
          <a:p>
            <a:pPr marL="630936" lvl="1" indent="-173736">
              <a:buFont typeface="Arial" panose="020B0604020202020204" pitchFamily="34" charset="0"/>
              <a:buChar char="•"/>
            </a:pPr>
            <a:r>
              <a:rPr lang="en-US" dirty="0"/>
              <a:t>On or with wood poles or crossarms	</a:t>
            </a:r>
          </a:p>
          <a:p>
            <a:pPr marL="630936" lvl="1" indent="-173736">
              <a:buFont typeface="Arial" panose="020B0604020202020204" pitchFamily="34" charset="0"/>
              <a:buChar char="•"/>
            </a:pPr>
            <a:r>
              <a:rPr lang="en-US" dirty="0"/>
              <a:t>Under other conditions as the supervisor</a:t>
            </a:r>
            <a:r>
              <a:rPr lang="en-US" baseline="0" dirty="0"/>
              <a:t> </a:t>
            </a:r>
            <a:r>
              <a:rPr lang="en-US" dirty="0"/>
              <a:t>in charge directs</a:t>
            </a:r>
          </a:p>
          <a:p>
            <a:pPr marL="173736" indent="-173736">
              <a:buFont typeface="Arial" panose="020B0604020202020204" pitchFamily="34" charset="0"/>
              <a:buChar char="•"/>
            </a:pPr>
            <a:r>
              <a:rPr lang="en-US" dirty="0"/>
              <a:t>Employees exposed to vehicular traffic shall wear approved warning vests marked with or made of high-visibility </a:t>
            </a:r>
            <a:r>
              <a:rPr lang="en-US" dirty="0" smtClean="0"/>
              <a:t>material</a:t>
            </a:r>
            <a:endParaRPr lang="en-US" dirty="0"/>
          </a:p>
          <a:p>
            <a:pPr marL="173736" indent="-173736">
              <a:buFont typeface="Arial" panose="020B0604020202020204" pitchFamily="34" charset="0"/>
              <a:buChar char="•"/>
            </a:pPr>
            <a:r>
              <a:rPr lang="en-US" dirty="0"/>
              <a:t>Employees shall wear work shoes only, </a:t>
            </a:r>
            <a:r>
              <a:rPr lang="en-US" b="1" u="none" dirty="0"/>
              <a:t>no</a:t>
            </a:r>
            <a:r>
              <a:rPr lang="en-US" dirty="0"/>
              <a:t> tennis </a:t>
            </a:r>
            <a:r>
              <a:rPr lang="en-US" dirty="0" smtClean="0"/>
              <a:t>shoes</a:t>
            </a:r>
            <a:endParaRPr lang="en-US" dirty="0"/>
          </a:p>
          <a:p>
            <a:r>
              <a:rPr lang="en-US" u="sng" dirty="0" smtClean="0"/>
              <a:t>APM </a:t>
            </a:r>
            <a:r>
              <a:rPr lang="en-US" u="sng" dirty="0"/>
              <a:t>Rule 111 </a:t>
            </a:r>
            <a:r>
              <a:rPr lang="en-US" u="sng" dirty="0" smtClean="0"/>
              <a:t>– Sight Protection</a:t>
            </a:r>
            <a:r>
              <a:rPr lang="en-US" u="sng" dirty="0"/>
              <a:t>:</a:t>
            </a:r>
          </a:p>
          <a:p>
            <a:pPr marL="173736" indent="-173736">
              <a:buFont typeface="Arial" panose="020B0604020202020204" pitchFamily="34" charset="0"/>
              <a:buChar char="•"/>
            </a:pPr>
            <a:r>
              <a:rPr lang="en-US" dirty="0"/>
              <a:t>Approved eye-protection devices should fit properly, be kept clean at all times, shall not be altered, and shall be worn when an employee is engaged in or in the vicinity or work involving:</a:t>
            </a:r>
          </a:p>
          <a:p>
            <a:pPr marL="630936" lvl="1" indent="-173736">
              <a:buFont typeface="Arial" panose="020B0604020202020204" pitchFamily="34" charset="0"/>
              <a:buChar char="•"/>
            </a:pPr>
            <a:r>
              <a:rPr lang="en-US" dirty="0"/>
              <a:t>Dust or flying particles	</a:t>
            </a:r>
          </a:p>
          <a:p>
            <a:pPr marL="630936" lvl="1" indent="-173736">
              <a:buFont typeface="Arial" panose="020B0604020202020204" pitchFamily="34" charset="0"/>
              <a:buChar char="•"/>
            </a:pPr>
            <a:r>
              <a:rPr lang="en-US" dirty="0"/>
              <a:t>Any other job where there is</a:t>
            </a:r>
            <a:r>
              <a:rPr lang="en-US" baseline="0" dirty="0"/>
              <a:t> </a:t>
            </a:r>
            <a:r>
              <a:rPr lang="en-US" dirty="0"/>
              <a:t>recognized danger of eye injury</a:t>
            </a:r>
          </a:p>
          <a:p>
            <a:pPr marL="173736" indent="-173736">
              <a:buFont typeface="Arial" panose="020B0604020202020204" pitchFamily="34" charset="0"/>
              <a:buChar char="•"/>
            </a:pPr>
            <a:r>
              <a:rPr lang="en-US" b="0" dirty="0" smtClean="0"/>
              <a:t>NOTE:</a:t>
            </a:r>
            <a:r>
              <a:rPr lang="en-US" dirty="0" smtClean="0"/>
              <a:t> </a:t>
            </a:r>
            <a:r>
              <a:rPr lang="en-US" dirty="0"/>
              <a:t>Face shields shall only be worn over, or in conjunction with, approved eye protection. Face shields are not approved eye </a:t>
            </a:r>
            <a:r>
              <a:rPr lang="en-US" dirty="0" smtClean="0"/>
              <a:t>protection.</a:t>
            </a:r>
            <a:endParaRPr lang="en-US"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2807919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solidFill>
                  <a:schemeClr val="tx1"/>
                </a:solidFill>
              </a:rPr>
              <a:t>Reference:</a:t>
            </a:r>
            <a:r>
              <a:rPr lang="en-US" b="1" baseline="0" dirty="0" smtClean="0">
                <a:solidFill>
                  <a:schemeClr val="tx1"/>
                </a:solidFill>
              </a:rPr>
              <a:t> </a:t>
            </a:r>
            <a:r>
              <a:rPr lang="en-US" b="0" baseline="0" dirty="0" smtClean="0">
                <a:solidFill>
                  <a:schemeClr val="tx1"/>
                </a:solidFill>
              </a:rPr>
              <a:t>Arc Flash Compliance Training</a:t>
            </a:r>
            <a:endParaRPr lang="en-US" b="1" dirty="0" smtClean="0">
              <a:solidFill>
                <a:schemeClr val="tx1"/>
              </a:solidFill>
            </a:endParaRPr>
          </a:p>
          <a:p>
            <a:r>
              <a:rPr lang="en-US" b="1" dirty="0" smtClean="0">
                <a:solidFill>
                  <a:schemeClr val="tx1"/>
                </a:solidFill>
              </a:rPr>
              <a:t>Purpose</a:t>
            </a:r>
            <a:r>
              <a:rPr lang="en-US" b="1" dirty="0" smtClean="0"/>
              <a:t>:</a:t>
            </a:r>
            <a:r>
              <a:rPr lang="en-US" b="0" dirty="0" smtClean="0"/>
              <a:t> Review PPE</a:t>
            </a:r>
            <a:endParaRPr lang="en-US" b="1" dirty="0"/>
          </a:p>
          <a:p>
            <a:r>
              <a:rPr lang="en-US" b="1" dirty="0"/>
              <a:t>Delivery:</a:t>
            </a:r>
            <a:r>
              <a:rPr lang="en-US" dirty="0"/>
              <a:t> </a:t>
            </a:r>
            <a:r>
              <a:rPr lang="en-US" dirty="0" smtClean="0"/>
              <a:t>Same as slide</a:t>
            </a:r>
            <a:endParaRPr lang="en-US" b="1" dirty="0">
              <a:cs typeface="Calibri"/>
            </a:endParaRPr>
          </a:p>
        </p:txBody>
      </p:sp>
    </p:spTree>
    <p:extLst>
      <p:ext uri="{BB962C8B-B14F-4D97-AF65-F5344CB8AC3E}">
        <p14:creationId xmlns:p14="http://schemas.microsoft.com/office/powerpoint/2010/main" val="27556357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smtClean="0">
                <a:solidFill>
                  <a:schemeClr val="tx1"/>
                </a:solidFill>
              </a:rPr>
              <a:t>Reference:</a:t>
            </a:r>
            <a:r>
              <a:rPr lang="en-US" b="1" baseline="0" dirty="0" smtClean="0">
                <a:solidFill>
                  <a:schemeClr val="tx1"/>
                </a:solidFill>
              </a:rPr>
              <a:t> </a:t>
            </a:r>
            <a:r>
              <a:rPr lang="en-US" b="0" baseline="0" dirty="0" smtClean="0">
                <a:solidFill>
                  <a:schemeClr val="tx1"/>
                </a:solidFill>
              </a:rPr>
              <a:t>Arc Flash Compliance Training</a:t>
            </a:r>
            <a:endParaRPr lang="en-US" b="1" dirty="0" smtClean="0">
              <a:solidFill>
                <a:schemeClr val="tx1"/>
              </a:solidFill>
            </a:endParaRPr>
          </a:p>
          <a:p>
            <a:r>
              <a:rPr lang="en-US" b="1" dirty="0" smtClean="0">
                <a:solidFill>
                  <a:schemeClr val="tx1"/>
                </a:solidFill>
              </a:rPr>
              <a:t>Purpose</a:t>
            </a:r>
            <a:r>
              <a:rPr lang="en-US" b="1" dirty="0" smtClean="0"/>
              <a:t>: </a:t>
            </a:r>
            <a:r>
              <a:rPr lang="en-US" b="0" dirty="0" smtClean="0"/>
              <a:t>Review</a:t>
            </a:r>
            <a:r>
              <a:rPr lang="en-US" b="0" baseline="0" dirty="0" smtClean="0"/>
              <a:t> care and maintenance of PPE</a:t>
            </a:r>
            <a:endParaRPr lang="en-US" b="1" dirty="0"/>
          </a:p>
          <a:p>
            <a:r>
              <a:rPr lang="en-US" b="1" dirty="0"/>
              <a:t>Delivery:</a:t>
            </a:r>
            <a:r>
              <a:rPr lang="en-US" dirty="0"/>
              <a:t> </a:t>
            </a:r>
            <a:endParaRPr lang="en-US" dirty="0" smtClean="0"/>
          </a:p>
          <a:p>
            <a:pPr marL="173736" indent="-173736">
              <a:buFont typeface="Arial" panose="020B0604020202020204" pitchFamily="34" charset="0"/>
              <a:buChar char="•"/>
            </a:pPr>
            <a:r>
              <a:rPr lang="en-US" sz="2100" dirty="0"/>
              <a:t>Refer to the Tyndale </a:t>
            </a:r>
            <a:r>
              <a:rPr lang="en-US" sz="2100" dirty="0">
                <a:solidFill>
                  <a:srgbClr val="C00000"/>
                </a:solidFill>
              </a:rPr>
              <a:t>FRC Care, Maintenance, &amp; You</a:t>
            </a:r>
            <a:r>
              <a:rPr lang="en-US" sz="2100" dirty="0"/>
              <a:t> card included in your delivery</a:t>
            </a:r>
          </a:p>
          <a:p>
            <a:pPr marL="173736" indent="-173736">
              <a:buFont typeface="Arial" panose="020B0604020202020204" pitchFamily="34" charset="0"/>
              <a:buChar char="•"/>
            </a:pPr>
            <a:r>
              <a:rPr lang="en-US" sz="2100" dirty="0"/>
              <a:t>NOTE: SCE does not promote users to repair their own AR PPE.  SCE has negotiated with Tyndale to perform minor repairs for end users.  This helps maintain garment integrity.</a:t>
            </a:r>
          </a:p>
        </p:txBody>
      </p:sp>
    </p:spTree>
    <p:extLst>
      <p:ext uri="{BB962C8B-B14F-4D97-AF65-F5344CB8AC3E}">
        <p14:creationId xmlns:p14="http://schemas.microsoft.com/office/powerpoint/2010/main" val="37321285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a:t>
            </a:r>
            <a:r>
              <a:rPr lang="en-US" b="0" dirty="0" smtClean="0"/>
              <a:t> APM P15</a:t>
            </a:r>
            <a:endParaRPr lang="en-US" b="1" dirty="0" smtClean="0"/>
          </a:p>
          <a:p>
            <a:r>
              <a:rPr lang="en-US" b="1" dirty="0" smtClean="0"/>
              <a:t>Purpose</a:t>
            </a:r>
            <a:r>
              <a:rPr lang="en-US" b="1" dirty="0"/>
              <a:t>: </a:t>
            </a:r>
            <a:r>
              <a:rPr lang="en-US" b="0" dirty="0" smtClean="0"/>
              <a:t>Discuss</a:t>
            </a:r>
            <a:r>
              <a:rPr lang="en-US" b="0" baseline="0" dirty="0" smtClean="0"/>
              <a:t> driving requirements</a:t>
            </a:r>
            <a:endParaRPr lang="en-US" dirty="0"/>
          </a:p>
          <a:p>
            <a:r>
              <a:rPr lang="en-US" b="1" dirty="0"/>
              <a:t>Delivery</a:t>
            </a:r>
            <a:r>
              <a:rPr lang="en-US" b="1" u="none" dirty="0"/>
              <a:t>:</a:t>
            </a:r>
            <a:r>
              <a:rPr lang="en-US" dirty="0"/>
              <a:t> </a:t>
            </a:r>
            <a:r>
              <a:rPr lang="en-US" dirty="0" smtClean="0"/>
              <a:t>Drivers </a:t>
            </a:r>
            <a:r>
              <a:rPr lang="en-US" dirty="0"/>
              <a:t>of vehicles shall be familiar with and obey:</a:t>
            </a:r>
            <a:endParaRPr lang="en-US" dirty="0">
              <a:cs typeface="Calibri"/>
            </a:endParaRPr>
          </a:p>
          <a:p>
            <a:pPr marL="173736" indent="-173736">
              <a:buFont typeface="Arial" panose="020B0604020202020204" pitchFamily="34" charset="0"/>
              <a:buChar char="•"/>
            </a:pPr>
            <a:r>
              <a:rPr lang="en-US" dirty="0"/>
              <a:t>All State Vehicle Codes </a:t>
            </a:r>
          </a:p>
          <a:p>
            <a:pPr marL="173736" indent="-173736">
              <a:buFont typeface="Arial" panose="020B0604020202020204" pitchFamily="34" charset="0"/>
              <a:buChar char="•"/>
            </a:pPr>
            <a:r>
              <a:rPr lang="en-US" dirty="0"/>
              <a:t>Local traffic rules and ordinances </a:t>
            </a:r>
          </a:p>
          <a:p>
            <a:pPr marL="173736" indent="-173736">
              <a:buFont typeface="Arial" panose="020B0604020202020204" pitchFamily="34" charset="0"/>
              <a:buChar char="•"/>
            </a:pPr>
            <a:r>
              <a:rPr lang="en-US" dirty="0"/>
              <a:t>Traffic control signs </a:t>
            </a:r>
          </a:p>
          <a:p>
            <a:pPr marL="173736" indent="-173736">
              <a:buFont typeface="Arial" panose="020B0604020202020204" pitchFamily="34" charset="0"/>
              <a:buChar char="•"/>
            </a:pPr>
            <a:r>
              <a:rPr lang="en-US" dirty="0"/>
              <a:t>Posted speed limits </a:t>
            </a:r>
          </a:p>
          <a:p>
            <a:pPr marL="173736" indent="-173736">
              <a:buFont typeface="Arial" panose="020B0604020202020204" pitchFamily="34" charset="0"/>
              <a:buChar char="•"/>
            </a:pPr>
            <a:r>
              <a:rPr lang="en-US" dirty="0"/>
              <a:t>Parking restrictions </a:t>
            </a:r>
          </a:p>
          <a:p>
            <a:pPr marL="173736" indent="-173736">
              <a:buFont typeface="Arial" panose="020B0604020202020204" pitchFamily="34" charset="0"/>
              <a:buChar char="•"/>
            </a:pPr>
            <a:r>
              <a:rPr lang="en-US" dirty="0"/>
              <a:t>All Company rules and regulations governing vehicle operation</a:t>
            </a:r>
            <a:endParaRPr lang="en-US" kern="0" dirty="0"/>
          </a:p>
        </p:txBody>
      </p:sp>
    </p:spTree>
    <p:extLst>
      <p:ext uri="{BB962C8B-B14F-4D97-AF65-F5344CB8AC3E}">
        <p14:creationId xmlns:p14="http://schemas.microsoft.com/office/powerpoint/2010/main" val="10817051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283575" y="644525"/>
            <a:ext cx="20635913" cy="11607800"/>
          </a:xfrm>
        </p:spPr>
      </p:sp>
      <p:sp>
        <p:nvSpPr>
          <p:cNvPr id="5" name="Notes Placeholder 1"/>
          <p:cNvSpPr>
            <a:spLocks noGrp="1"/>
          </p:cNvSpPr>
          <p:nvPr>
            <p:ph type="body" sz="quarter" idx="3"/>
          </p:nvPr>
        </p:nvSpPr>
        <p:spPr>
          <a:xfrm>
            <a:off x="527479" y="12251605"/>
            <a:ext cx="5711155" cy="32885888"/>
          </a:xfrm>
        </p:spPr>
        <p:txBody>
          <a:bodyPr/>
          <a:lstStyle/>
          <a:p>
            <a:r>
              <a:rPr lang="en-US" b="1" dirty="0" smtClean="0"/>
              <a:t>References:</a:t>
            </a:r>
            <a:r>
              <a:rPr lang="en-US" b="0" dirty="0" smtClean="0"/>
              <a:t> APM </a:t>
            </a:r>
            <a:r>
              <a:rPr lang="en-US" b="0" dirty="0" smtClean="0"/>
              <a:t>Rules P15 &amp; 123</a:t>
            </a:r>
            <a:endParaRPr lang="en-US" b="1" dirty="0" smtClean="0"/>
          </a:p>
          <a:p>
            <a:r>
              <a:rPr lang="en-US" b="1" dirty="0" smtClean="0"/>
              <a:t>Purpose</a:t>
            </a:r>
            <a:r>
              <a:rPr lang="en-US" b="1" dirty="0"/>
              <a:t>: </a:t>
            </a:r>
            <a:r>
              <a:rPr lang="en-US" b="0" dirty="0" smtClean="0"/>
              <a:t>Discuss</a:t>
            </a:r>
            <a:r>
              <a:rPr lang="en-US" b="0" baseline="0" dirty="0" smtClean="0"/>
              <a:t> driving requirements</a:t>
            </a:r>
            <a:endParaRPr lang="en-US" dirty="0"/>
          </a:p>
          <a:p>
            <a:r>
              <a:rPr lang="en-US" b="1" dirty="0"/>
              <a:t>Delivery</a:t>
            </a:r>
            <a:r>
              <a:rPr lang="en-US" b="1" u="none" dirty="0"/>
              <a:t>:</a:t>
            </a:r>
            <a:r>
              <a:rPr lang="en-US" dirty="0"/>
              <a:t> </a:t>
            </a:r>
            <a:endParaRPr lang="en-US" dirty="0">
              <a:cs typeface="Calibri"/>
            </a:endParaRPr>
          </a:p>
          <a:p>
            <a:pPr marL="173736" indent="-173736" defTabSz="1610076">
              <a:buFont typeface="Arial" panose="020B0604020202020204" pitchFamily="34" charset="0"/>
              <a:buChar char="•"/>
              <a:defRPr/>
            </a:pPr>
            <a:r>
              <a:rPr lang="en-US" dirty="0"/>
              <a:t>Drivers of vehicles shall have in their possession at all times a valid driver’s license appropriate for the type of equipment to be operated. </a:t>
            </a:r>
            <a:r>
              <a:rPr lang="en-US" dirty="0" smtClean="0"/>
              <a:t> Any </a:t>
            </a:r>
            <a:r>
              <a:rPr lang="en-US" dirty="0"/>
              <a:t>change in the status of an employee’s drivers license shall be reported immediately to his/her supervisor.</a:t>
            </a:r>
            <a:endParaRPr lang="en-US" dirty="0">
              <a:cs typeface="Calibri"/>
            </a:endParaRPr>
          </a:p>
          <a:p>
            <a:pPr marL="173736" indent="-173736" defTabSz="1610076">
              <a:buFont typeface="Arial" panose="020B0604020202020204" pitchFamily="34" charset="0"/>
              <a:buChar char="•"/>
              <a:defRPr/>
            </a:pPr>
            <a:r>
              <a:rPr lang="en-US" dirty="0"/>
              <a:t>Drivers shall not operate vehicles with faulty brakes or mechanical defects such as faulty steering mechanism or lights, except to proceed to a place where repairs can be made, and then only at such reduced speed or in such a manner that will enable the movement to be made safely. </a:t>
            </a:r>
            <a:r>
              <a:rPr lang="en-US" dirty="0" smtClean="0"/>
              <a:t> Such </a:t>
            </a:r>
            <a:r>
              <a:rPr lang="en-US" dirty="0"/>
              <a:t>conditions shall be reported in writing in accordance with existing instructions.</a:t>
            </a:r>
          </a:p>
          <a:p>
            <a:pPr marL="173736" indent="-173736">
              <a:spcBef>
                <a:spcPct val="0"/>
              </a:spcBef>
              <a:buFont typeface="Arial" panose="020B0604020202020204" pitchFamily="34" charset="0"/>
              <a:buChar char="•"/>
            </a:pPr>
            <a:r>
              <a:rPr lang="en-US" dirty="0"/>
              <a:t>Employee use of all company-provided, hand-held, portable electronic devices is prohibited while </a:t>
            </a:r>
            <a:r>
              <a:rPr lang="en-US" dirty="0" smtClean="0"/>
              <a:t>driving</a:t>
            </a:r>
            <a:endParaRPr lang="en-US" dirty="0"/>
          </a:p>
          <a:p>
            <a:pPr marL="173736" indent="-173736">
              <a:spcBef>
                <a:spcPct val="0"/>
              </a:spcBef>
              <a:buFont typeface="Arial" panose="020B0604020202020204" pitchFamily="34" charset="0"/>
              <a:buChar char="•"/>
            </a:pPr>
            <a:r>
              <a:rPr lang="en-US" dirty="0"/>
              <a:t>Personal hand-held portable electronic devices are prohibited while driving on company business, on company </a:t>
            </a:r>
            <a:r>
              <a:rPr lang="en-US" dirty="0" smtClean="0"/>
              <a:t>property, </a:t>
            </a:r>
            <a:r>
              <a:rPr lang="en-US" dirty="0"/>
              <a:t>and in company </a:t>
            </a:r>
            <a:r>
              <a:rPr lang="en-US" dirty="0" smtClean="0"/>
              <a:t>vehicles</a:t>
            </a:r>
            <a:endParaRPr lang="en-US" dirty="0"/>
          </a:p>
          <a:p>
            <a:pPr marL="173736" indent="-173736">
              <a:spcBef>
                <a:spcPct val="0"/>
              </a:spcBef>
              <a:buFont typeface="Arial" panose="020B0604020202020204" pitchFamily="34" charset="0"/>
              <a:buChar char="•"/>
            </a:pPr>
            <a:r>
              <a:rPr lang="en-US" dirty="0"/>
              <a:t>Any other distractions apply as </a:t>
            </a:r>
            <a:r>
              <a:rPr lang="en-US" dirty="0" smtClean="0"/>
              <a:t>well</a:t>
            </a:r>
            <a:endParaRPr lang="en-US" dirty="0"/>
          </a:p>
          <a:p>
            <a:pPr marL="173736" indent="-173736">
              <a:spcBef>
                <a:spcPct val="0"/>
              </a:spcBef>
              <a:buFont typeface="Arial" panose="020B0604020202020204" pitchFamily="34" charset="0"/>
              <a:buChar char="•"/>
            </a:pPr>
            <a:r>
              <a:rPr lang="en-US" b="1" dirty="0"/>
              <a:t>Exceptions: </a:t>
            </a:r>
            <a:r>
              <a:rPr lang="en-US" dirty="0"/>
              <a:t>Where it is legally permitted, the following exceptions apply:</a:t>
            </a:r>
          </a:p>
          <a:p>
            <a:pPr marL="630936" lvl="1" indent="-173736">
              <a:spcBef>
                <a:spcPct val="0"/>
              </a:spcBef>
              <a:buFont typeface="Arial" panose="020B0604020202020204" pitchFamily="34" charset="0"/>
              <a:buChar char="•"/>
            </a:pPr>
            <a:r>
              <a:rPr lang="en-US" dirty="0"/>
              <a:t>Hands-free equipment</a:t>
            </a:r>
          </a:p>
          <a:p>
            <a:pPr marL="630936" lvl="1" indent="-173736">
              <a:spcBef>
                <a:spcPct val="0"/>
              </a:spcBef>
              <a:buFont typeface="Arial" panose="020B0604020202020204" pitchFamily="34" charset="0"/>
              <a:buChar char="•"/>
            </a:pPr>
            <a:r>
              <a:rPr lang="en-US" dirty="0"/>
              <a:t>800/900 </a:t>
            </a:r>
            <a:r>
              <a:rPr lang="en-US" dirty="0" err="1"/>
              <a:t>MGHz</a:t>
            </a:r>
            <a:r>
              <a:rPr lang="en-US" dirty="0"/>
              <a:t> radios</a:t>
            </a:r>
          </a:p>
          <a:p>
            <a:pPr marL="173736" indent="-173736">
              <a:buClr>
                <a:schemeClr val="bg2">
                  <a:lumMod val="25000"/>
                </a:schemeClr>
              </a:buClr>
              <a:buFont typeface="Arial" panose="020B0604020202020204" pitchFamily="34" charset="0"/>
              <a:buChar char="•"/>
              <a:defRPr/>
            </a:pPr>
            <a:r>
              <a:rPr lang="en-US" dirty="0">
                <a:solidFill>
                  <a:schemeClr val="bg2">
                    <a:lumMod val="25000"/>
                  </a:schemeClr>
                </a:solidFill>
              </a:rPr>
              <a:t>Prohibited use of hand-held electronic devices includes the following:</a:t>
            </a:r>
          </a:p>
          <a:p>
            <a:pPr marL="630936" lvl="1" indent="-173736">
              <a:buFont typeface="Arial" panose="020B0604020202020204" pitchFamily="34" charset="0"/>
              <a:buChar char="•"/>
              <a:defRPr/>
            </a:pPr>
            <a:r>
              <a:rPr lang="en-US" dirty="0">
                <a:solidFill>
                  <a:schemeClr val="bg2">
                    <a:lumMod val="25000"/>
                  </a:schemeClr>
                </a:solidFill>
              </a:rPr>
              <a:t>Talking</a:t>
            </a:r>
          </a:p>
          <a:p>
            <a:pPr marL="630936" lvl="1" indent="-173736">
              <a:buFont typeface="Arial" panose="020B0604020202020204" pitchFamily="34" charset="0"/>
              <a:buChar char="•"/>
              <a:defRPr/>
            </a:pPr>
            <a:r>
              <a:rPr lang="en-US" dirty="0">
                <a:solidFill>
                  <a:schemeClr val="bg2">
                    <a:lumMod val="25000"/>
                  </a:schemeClr>
                </a:solidFill>
              </a:rPr>
              <a:t>Dialing</a:t>
            </a:r>
          </a:p>
          <a:p>
            <a:pPr marL="630936" lvl="1" indent="-173736">
              <a:buFont typeface="Arial" panose="020B0604020202020204" pitchFamily="34" charset="0"/>
              <a:buChar char="•"/>
              <a:defRPr/>
            </a:pPr>
            <a:r>
              <a:rPr lang="en-US" dirty="0">
                <a:solidFill>
                  <a:schemeClr val="bg2">
                    <a:lumMod val="25000"/>
                  </a:schemeClr>
                </a:solidFill>
              </a:rPr>
              <a:t>Checking voicemail messages</a:t>
            </a:r>
          </a:p>
          <a:p>
            <a:pPr marL="630936" lvl="1" indent="-173736">
              <a:buFont typeface="Arial" panose="020B0604020202020204" pitchFamily="34" charset="0"/>
              <a:buChar char="•"/>
              <a:defRPr/>
            </a:pPr>
            <a:r>
              <a:rPr lang="en-US" dirty="0">
                <a:solidFill>
                  <a:schemeClr val="bg2">
                    <a:lumMod val="25000"/>
                  </a:schemeClr>
                </a:solidFill>
              </a:rPr>
              <a:t>Entering data or reading text</a:t>
            </a:r>
          </a:p>
          <a:p>
            <a:pPr marL="173736" indent="-173736">
              <a:buClr>
                <a:schemeClr val="bg2">
                  <a:lumMod val="25000"/>
                </a:schemeClr>
              </a:buClr>
              <a:buFont typeface="Arial" panose="020B0604020202020204" pitchFamily="34" charset="0"/>
              <a:buChar char="•"/>
              <a:defRPr/>
            </a:pPr>
            <a:r>
              <a:rPr lang="en-US" dirty="0">
                <a:solidFill>
                  <a:schemeClr val="bg2">
                    <a:lumMod val="25000"/>
                  </a:schemeClr>
                </a:solidFill>
              </a:rPr>
              <a:t>Prohibited hand-held electronic devices include:</a:t>
            </a:r>
          </a:p>
          <a:p>
            <a:pPr marL="630936" lvl="1" indent="-173736">
              <a:buFont typeface="Arial" panose="020B0604020202020204" pitchFamily="34" charset="0"/>
              <a:buChar char="•"/>
              <a:defRPr/>
            </a:pPr>
            <a:r>
              <a:rPr lang="en-US" dirty="0">
                <a:solidFill>
                  <a:schemeClr val="bg2">
                    <a:lumMod val="25000"/>
                  </a:schemeClr>
                </a:solidFill>
              </a:rPr>
              <a:t>Cell phones</a:t>
            </a:r>
          </a:p>
          <a:p>
            <a:pPr marL="630936" lvl="1" indent="-173736">
              <a:buFont typeface="Arial" panose="020B0604020202020204" pitchFamily="34" charset="0"/>
              <a:buChar char="•"/>
              <a:defRPr/>
            </a:pPr>
            <a:r>
              <a:rPr lang="en-US" dirty="0" err="1">
                <a:solidFill>
                  <a:schemeClr val="bg2">
                    <a:lumMod val="25000"/>
                  </a:schemeClr>
                </a:solidFill>
              </a:rPr>
              <a:t>Blackberrys</a:t>
            </a:r>
            <a:endParaRPr lang="en-US" dirty="0">
              <a:solidFill>
                <a:schemeClr val="bg2">
                  <a:lumMod val="25000"/>
                </a:schemeClr>
              </a:solidFill>
            </a:endParaRPr>
          </a:p>
          <a:p>
            <a:pPr marL="630936" lvl="1" indent="-173736">
              <a:buFont typeface="Arial" panose="020B0604020202020204" pitchFamily="34" charset="0"/>
              <a:buChar char="•"/>
              <a:defRPr/>
            </a:pPr>
            <a:r>
              <a:rPr lang="en-US" dirty="0">
                <a:solidFill>
                  <a:schemeClr val="bg2">
                    <a:lumMod val="25000"/>
                  </a:schemeClr>
                </a:solidFill>
              </a:rPr>
              <a:t>Pagers</a:t>
            </a:r>
          </a:p>
          <a:p>
            <a:pPr marL="630936" lvl="1" indent="-173736">
              <a:buFont typeface="Arial" panose="020B0604020202020204" pitchFamily="34" charset="0"/>
              <a:buChar char="•"/>
              <a:defRPr/>
            </a:pPr>
            <a:r>
              <a:rPr lang="en-US" dirty="0">
                <a:solidFill>
                  <a:schemeClr val="bg2">
                    <a:lumMod val="25000"/>
                  </a:schemeClr>
                </a:solidFill>
              </a:rPr>
              <a:t>Personal Digital Assistants (PDAs)</a:t>
            </a:r>
          </a:p>
          <a:p>
            <a:pPr marL="630936" lvl="1" indent="-173736">
              <a:buFont typeface="Arial" panose="020B0604020202020204" pitchFamily="34" charset="0"/>
              <a:buChar char="•"/>
              <a:defRPr/>
            </a:pPr>
            <a:r>
              <a:rPr lang="en-US" dirty="0">
                <a:solidFill>
                  <a:schemeClr val="bg2">
                    <a:lumMod val="25000"/>
                  </a:schemeClr>
                </a:solidFill>
              </a:rPr>
              <a:t>Portable Global Positioning Systems (GPS)</a:t>
            </a:r>
          </a:p>
          <a:p>
            <a:pPr marL="630936" lvl="1" indent="-173736">
              <a:buFont typeface="Arial" panose="020B0604020202020204" pitchFamily="34" charset="0"/>
              <a:buChar char="•"/>
              <a:defRPr/>
            </a:pPr>
            <a:r>
              <a:rPr lang="en-US" dirty="0">
                <a:solidFill>
                  <a:schemeClr val="bg2">
                    <a:lumMod val="25000"/>
                  </a:schemeClr>
                </a:solidFill>
              </a:rPr>
              <a:t>Meter reading hand-held devices </a:t>
            </a:r>
          </a:p>
          <a:p>
            <a:pPr marL="630936" lvl="1" indent="-173736">
              <a:buFont typeface="Arial" panose="020B0604020202020204" pitchFamily="34" charset="0"/>
              <a:buChar char="•"/>
              <a:defRPr/>
            </a:pPr>
            <a:r>
              <a:rPr lang="en-US" dirty="0">
                <a:solidFill>
                  <a:schemeClr val="bg2">
                    <a:lumMod val="25000"/>
                  </a:schemeClr>
                </a:solidFill>
              </a:rPr>
              <a:t>Other portable electronic communication devices </a:t>
            </a:r>
          </a:p>
          <a:p>
            <a:pPr marL="173736" indent="-173736">
              <a:spcBef>
                <a:spcPct val="0"/>
              </a:spcBef>
              <a:buFont typeface="Arial" panose="020B0604020202020204" pitchFamily="34" charset="0"/>
              <a:buChar char="•"/>
            </a:pPr>
            <a:r>
              <a:rPr lang="en-US" dirty="0"/>
              <a:t>Turn off cell phone or handset before entering </a:t>
            </a:r>
            <a:r>
              <a:rPr lang="en-US" dirty="0" smtClean="0"/>
              <a:t>vehicle</a:t>
            </a:r>
            <a:endParaRPr lang="en-US" dirty="0"/>
          </a:p>
          <a:p>
            <a:pPr marL="173736" indent="-173736">
              <a:spcBef>
                <a:spcPct val="0"/>
              </a:spcBef>
              <a:buFont typeface="Arial" panose="020B0604020202020204" pitchFamily="34" charset="0"/>
              <a:buChar char="•"/>
            </a:pPr>
            <a:r>
              <a:rPr lang="en-US" dirty="0"/>
              <a:t>Even with hands-free equipment, never take a call if it is not </a:t>
            </a:r>
            <a:r>
              <a:rPr lang="en-US" dirty="0" smtClean="0"/>
              <a:t>safe</a:t>
            </a:r>
            <a:endParaRPr lang="en-US" dirty="0"/>
          </a:p>
          <a:p>
            <a:pPr marL="173736" indent="-173736">
              <a:spcBef>
                <a:spcPct val="0"/>
              </a:spcBef>
              <a:buFont typeface="Arial" panose="020B0604020202020204" pitchFamily="34" charset="0"/>
              <a:buChar char="•"/>
            </a:pPr>
            <a:r>
              <a:rPr lang="en-US" dirty="0"/>
              <a:t>If using hands-free equipment and if it is safe:</a:t>
            </a:r>
          </a:p>
          <a:p>
            <a:pPr marL="630936" lvl="1" indent="-173736">
              <a:spcBef>
                <a:spcPct val="0"/>
              </a:spcBef>
              <a:buFont typeface="Arial" panose="020B0604020202020204" pitchFamily="34" charset="0"/>
              <a:buChar char="•"/>
            </a:pPr>
            <a:r>
              <a:rPr lang="en-US" dirty="0"/>
              <a:t>Pull over to the side of the road before answering </a:t>
            </a:r>
            <a:r>
              <a:rPr lang="en-US" dirty="0" smtClean="0"/>
              <a:t>call</a:t>
            </a:r>
            <a:endParaRPr lang="en-US" dirty="0"/>
          </a:p>
          <a:p>
            <a:pPr marL="630936" lvl="1" indent="-173736">
              <a:spcBef>
                <a:spcPct val="0"/>
              </a:spcBef>
              <a:buFont typeface="Arial" panose="020B0604020202020204" pitchFamily="34" charset="0"/>
              <a:buChar char="•"/>
            </a:pPr>
            <a:r>
              <a:rPr lang="en-US" dirty="0"/>
              <a:t>Answer call and ask if you can call back when you arrive at </a:t>
            </a:r>
            <a:r>
              <a:rPr lang="en-US" dirty="0" smtClean="0"/>
              <a:t>destination</a:t>
            </a:r>
            <a:endParaRPr lang="en-US"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218667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Purpose</a:t>
            </a:r>
            <a:r>
              <a:rPr lang="en-US" b="1" dirty="0"/>
              <a:t>: </a:t>
            </a:r>
            <a:r>
              <a:rPr lang="en-US" dirty="0"/>
              <a:t>Introductions</a:t>
            </a:r>
            <a:endParaRPr lang="en-US" b="1" dirty="0"/>
          </a:p>
          <a:p>
            <a:r>
              <a:rPr lang="en-US" b="1" dirty="0"/>
              <a:t>Delivery:</a:t>
            </a:r>
            <a:endParaRPr lang="en-US" b="1" dirty="0">
              <a:cs typeface="Calibri"/>
            </a:endParaRPr>
          </a:p>
          <a:p>
            <a:pPr marL="171450" indent="-171450">
              <a:buFont typeface="Arial" panose="020B0604020202020204" pitchFamily="34" charset="0"/>
              <a:buChar char="•"/>
            </a:pPr>
            <a:r>
              <a:rPr lang="en-US" dirty="0"/>
              <a:t>Introduce yourself and ask the students to introduce themselves and their work location</a:t>
            </a:r>
            <a:endParaRPr lang="en-US" dirty="0">
              <a:cs typeface="Calibri"/>
            </a:endParaRPr>
          </a:p>
          <a:p>
            <a:pPr marL="171450" indent="-171450">
              <a:buFont typeface="Arial" panose="020B0604020202020204" pitchFamily="34" charset="0"/>
              <a:buChar char="•"/>
            </a:pPr>
            <a:r>
              <a:rPr lang="en-US" dirty="0"/>
              <a:t>NOTE: Slides 2-4 appear in all of the modules of this course in the event that multiple instructors teach and/or over multiple days.  Feel free to skip these slides as necessary.</a:t>
            </a:r>
            <a:endParaRPr lang="en-US" dirty="0">
              <a:cs typeface="Calibri"/>
            </a:endParaRPr>
          </a:p>
        </p:txBody>
      </p:sp>
    </p:spTree>
    <p:extLst>
      <p:ext uri="{BB962C8B-B14F-4D97-AF65-F5344CB8AC3E}">
        <p14:creationId xmlns:p14="http://schemas.microsoft.com/office/powerpoint/2010/main" val="26644023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45450" y="1289050"/>
            <a:ext cx="20059650" cy="11283950"/>
          </a:xfrm>
        </p:spPr>
      </p:sp>
      <p:sp>
        <p:nvSpPr>
          <p:cNvPr id="5" name="Notes Placeholder 1"/>
          <p:cNvSpPr>
            <a:spLocks noGrp="1"/>
          </p:cNvSpPr>
          <p:nvPr>
            <p:ph type="body" sz="quarter" idx="3"/>
          </p:nvPr>
        </p:nvSpPr>
        <p:spPr>
          <a:xfrm>
            <a:off x="527479" y="13541248"/>
            <a:ext cx="5711155" cy="23213568"/>
          </a:xfrm>
        </p:spPr>
        <p:txBody>
          <a:bodyPr/>
          <a:lstStyle/>
          <a:p>
            <a:r>
              <a:rPr lang="en-US" b="1" dirty="0" smtClean="0"/>
              <a:t>Reference:</a:t>
            </a:r>
            <a:r>
              <a:rPr lang="en-US" b="0" baseline="0" dirty="0" smtClean="0"/>
              <a:t> APM Rule 124</a:t>
            </a:r>
            <a:endParaRPr lang="en-US" b="1" dirty="0" smtClean="0"/>
          </a:p>
          <a:p>
            <a:r>
              <a:rPr lang="en-US" b="1" dirty="0" smtClean="0"/>
              <a:t>Purpose</a:t>
            </a:r>
            <a:r>
              <a:rPr lang="en-US" b="1" dirty="0"/>
              <a:t>: </a:t>
            </a:r>
            <a:r>
              <a:rPr lang="en-US" b="0" dirty="0" smtClean="0"/>
              <a:t>Discuss</a:t>
            </a:r>
            <a:r>
              <a:rPr lang="en-US" b="0" baseline="0" dirty="0" smtClean="0"/>
              <a:t> driving requirements</a:t>
            </a:r>
            <a:endParaRPr lang="en-US" dirty="0"/>
          </a:p>
          <a:p>
            <a:r>
              <a:rPr lang="en-US" b="1" dirty="0"/>
              <a:t>Delivery:</a:t>
            </a:r>
            <a:r>
              <a:rPr lang="en-US" dirty="0"/>
              <a:t> </a:t>
            </a:r>
            <a:endParaRPr lang="en-US" dirty="0">
              <a:cs typeface="Calibri"/>
            </a:endParaRPr>
          </a:p>
          <a:p>
            <a:pPr marL="173736" indent="-173736">
              <a:buClr>
                <a:schemeClr val="bg2">
                  <a:lumMod val="25000"/>
                </a:schemeClr>
              </a:buClr>
              <a:buFont typeface="Arial" pitchFamily="34" charset="0"/>
              <a:buChar char="•"/>
              <a:defRPr/>
            </a:pPr>
            <a:r>
              <a:rPr lang="en-US" dirty="0">
                <a:solidFill>
                  <a:schemeClr val="bg2">
                    <a:lumMod val="25000"/>
                  </a:schemeClr>
                </a:solidFill>
              </a:rPr>
              <a:t>Drivers shall comply with state and local parking regulations except when exemption is granted for work involving construction, operation, removal, or repair of utility </a:t>
            </a:r>
            <a:r>
              <a:rPr lang="en-US" dirty="0" smtClean="0">
                <a:solidFill>
                  <a:schemeClr val="bg2">
                    <a:lumMod val="25000"/>
                  </a:schemeClr>
                </a:solidFill>
              </a:rPr>
              <a:t>facilities</a:t>
            </a:r>
          </a:p>
          <a:p>
            <a:pPr marL="173736" indent="-173736">
              <a:buClr>
                <a:schemeClr val="bg2">
                  <a:lumMod val="25000"/>
                </a:schemeClr>
              </a:buClr>
              <a:buFont typeface="Arial" pitchFamily="34" charset="0"/>
              <a:buChar char="•"/>
              <a:defRPr/>
            </a:pPr>
            <a:r>
              <a:rPr lang="en-US" dirty="0" smtClean="0">
                <a:solidFill>
                  <a:schemeClr val="bg2">
                    <a:lumMod val="25000"/>
                  </a:schemeClr>
                </a:solidFill>
              </a:rPr>
              <a:t>Vehicles </a:t>
            </a:r>
            <a:r>
              <a:rPr lang="en-US" dirty="0">
                <a:solidFill>
                  <a:schemeClr val="bg2">
                    <a:lumMod val="25000"/>
                  </a:schemeClr>
                </a:solidFill>
              </a:rPr>
              <a:t>parked under the foregoing special conditions must be protected by specified warning </a:t>
            </a:r>
            <a:r>
              <a:rPr lang="en-US" dirty="0" smtClean="0">
                <a:solidFill>
                  <a:schemeClr val="bg2">
                    <a:lumMod val="25000"/>
                  </a:schemeClr>
                </a:solidFill>
              </a:rPr>
              <a:t>devices</a:t>
            </a:r>
            <a:r>
              <a:rPr lang="en-US" baseline="0" dirty="0" smtClean="0">
                <a:solidFill>
                  <a:schemeClr val="bg2">
                    <a:lumMod val="25000"/>
                  </a:schemeClr>
                </a:solidFill>
              </a:rPr>
              <a:t> (</a:t>
            </a:r>
            <a:r>
              <a:rPr lang="en-US" dirty="0" smtClean="0">
                <a:solidFill>
                  <a:schemeClr val="bg2">
                    <a:lumMod val="25000"/>
                  </a:schemeClr>
                </a:solidFill>
              </a:rPr>
              <a:t>Construction </a:t>
            </a:r>
            <a:r>
              <a:rPr lang="en-US" dirty="0">
                <a:solidFill>
                  <a:schemeClr val="bg2">
                    <a:lumMod val="25000"/>
                  </a:schemeClr>
                </a:solidFill>
              </a:rPr>
              <a:t>signs and </a:t>
            </a:r>
            <a:r>
              <a:rPr lang="en-US" dirty="0" smtClean="0">
                <a:solidFill>
                  <a:schemeClr val="bg2">
                    <a:lumMod val="25000"/>
                  </a:schemeClr>
                </a:solidFill>
              </a:rPr>
              <a:t>cones</a:t>
            </a:r>
            <a:r>
              <a:rPr lang="en-US" dirty="0" smtClean="0">
                <a:solidFill>
                  <a:schemeClr val="bg2">
                    <a:lumMod val="25000"/>
                  </a:schemeClr>
                </a:solidFill>
              </a:rPr>
              <a:t>)</a:t>
            </a:r>
            <a:endParaRPr lang="en-US" dirty="0">
              <a:solidFill>
                <a:schemeClr val="bg2">
                  <a:lumMod val="25000"/>
                </a:schemeClr>
              </a:solidFill>
            </a:endParaRPr>
          </a:p>
          <a:p>
            <a:pPr marL="173736" indent="-173736">
              <a:buClr>
                <a:schemeClr val="bg2">
                  <a:lumMod val="25000"/>
                </a:schemeClr>
              </a:buClr>
              <a:buFont typeface="Arial" pitchFamily="34" charset="0"/>
              <a:buChar char="•"/>
              <a:defRPr/>
            </a:pPr>
            <a:r>
              <a:rPr lang="en-US" dirty="0">
                <a:solidFill>
                  <a:schemeClr val="bg2">
                    <a:lumMod val="25000"/>
                  </a:schemeClr>
                </a:solidFill>
              </a:rPr>
              <a:t>When any motor vehicle is parked on a grade, the operator shall turn the front wheel against the curb, set the emergency brake, and place the transmission in gear or parking </a:t>
            </a:r>
            <a:r>
              <a:rPr lang="en-US" dirty="0" smtClean="0">
                <a:solidFill>
                  <a:schemeClr val="bg2">
                    <a:lumMod val="25000"/>
                  </a:schemeClr>
                </a:solidFill>
              </a:rPr>
              <a:t>position</a:t>
            </a:r>
            <a:endParaRPr lang="en-US" dirty="0">
              <a:solidFill>
                <a:schemeClr val="bg2">
                  <a:lumMod val="25000"/>
                </a:schemeClr>
              </a:solidFill>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20941333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70838" y="644525"/>
            <a:ext cx="20061238" cy="11283950"/>
          </a:xfrm>
        </p:spPr>
      </p:sp>
      <p:sp>
        <p:nvSpPr>
          <p:cNvPr id="5" name="Notes Placeholder 1"/>
          <p:cNvSpPr>
            <a:spLocks noGrp="1"/>
          </p:cNvSpPr>
          <p:nvPr>
            <p:ph type="body" sz="quarter" idx="3"/>
          </p:nvPr>
        </p:nvSpPr>
        <p:spPr>
          <a:xfrm>
            <a:off x="527479" y="13541248"/>
            <a:ext cx="5711155" cy="23213568"/>
          </a:xfrm>
        </p:spPr>
        <p:txBody>
          <a:bodyPr/>
          <a:lstStyle/>
          <a:p>
            <a:r>
              <a:rPr lang="en-US" b="1" dirty="0"/>
              <a:t>Purpose: </a:t>
            </a:r>
            <a:r>
              <a:rPr lang="en-US" b="0" dirty="0" smtClean="0"/>
              <a:t>Discuss</a:t>
            </a:r>
            <a:r>
              <a:rPr lang="en-US" b="0" baseline="0" dirty="0" smtClean="0"/>
              <a:t> the environmental concerns regarding idling for long periods</a:t>
            </a:r>
            <a:endParaRPr lang="en-US" dirty="0"/>
          </a:p>
          <a:p>
            <a:r>
              <a:rPr lang="en-US" b="1" dirty="0"/>
              <a:t>Delivery</a:t>
            </a:r>
            <a:r>
              <a:rPr lang="en-US" b="1" u="none" dirty="0"/>
              <a:t>:</a:t>
            </a:r>
            <a:r>
              <a:rPr lang="en-US" dirty="0"/>
              <a:t> </a:t>
            </a:r>
            <a:endParaRPr lang="en-US" dirty="0">
              <a:cs typeface="Calibri"/>
            </a:endParaRPr>
          </a:p>
          <a:p>
            <a:pPr marL="173736" indent="-173736">
              <a:buFont typeface="Arial" panose="020B0604020202020204" pitchFamily="34" charset="0"/>
              <a:buChar char="•"/>
            </a:pPr>
            <a:r>
              <a:rPr lang="en-US" dirty="0"/>
              <a:t>Examples:</a:t>
            </a:r>
            <a:endParaRPr lang="en-US" dirty="0">
              <a:cs typeface="Calibri"/>
            </a:endParaRPr>
          </a:p>
          <a:p>
            <a:pPr marL="630936" lvl="1" indent="-173736">
              <a:buFont typeface="Arial" panose="020B0604020202020204" pitchFamily="34" charset="0"/>
              <a:buChar char="•"/>
            </a:pPr>
            <a:r>
              <a:rPr lang="en-US" dirty="0"/>
              <a:t>Leaving the engine idling for long periods of time (environment) </a:t>
            </a:r>
          </a:p>
          <a:p>
            <a:pPr marL="630936" lvl="1" indent="-173736">
              <a:buFont typeface="Arial" panose="020B0604020202020204" pitchFamily="34" charset="0"/>
              <a:buChar char="•"/>
            </a:pPr>
            <a:r>
              <a:rPr lang="en-US" dirty="0"/>
              <a:t>Parking a hot truck on dead, long grass (environment/safety)</a:t>
            </a:r>
          </a:p>
          <a:p>
            <a:pPr marL="173736" indent="-173736">
              <a:buFont typeface="Arial" panose="020B0604020202020204" pitchFamily="34" charset="0"/>
              <a:buChar char="•"/>
            </a:pPr>
            <a:r>
              <a:rPr lang="en-US" b="0" u="none" dirty="0"/>
              <a:t>Leaky transformer</a:t>
            </a:r>
            <a:r>
              <a:rPr lang="en-US" b="0" u="none" baseline="0" dirty="0"/>
              <a:t> criteria:</a:t>
            </a:r>
          </a:p>
          <a:p>
            <a:pPr marL="630936" lvl="1" indent="-173736">
              <a:buFont typeface="Arial" panose="020B0604020202020204" pitchFamily="34" charset="0"/>
              <a:buChar char="•"/>
            </a:pPr>
            <a:r>
              <a:rPr lang="en-US" b="0" u="none" dirty="0"/>
              <a:t>Oil visible or ½ way down the can</a:t>
            </a:r>
            <a:r>
              <a:rPr lang="en-US" b="0" u="none" baseline="0" dirty="0"/>
              <a:t> – report as a P2</a:t>
            </a:r>
          </a:p>
          <a:p>
            <a:pPr marL="630936" lvl="1" indent="-173736" defTabSz="1610076">
              <a:buFont typeface="Arial" panose="020B0604020202020204" pitchFamily="34" charset="0"/>
              <a:buChar char="•"/>
              <a:defRPr/>
            </a:pPr>
            <a:r>
              <a:rPr lang="en-US" b="0" u="none" dirty="0"/>
              <a:t>Oil down to the bottom of the can/or in environment</a:t>
            </a:r>
            <a:r>
              <a:rPr lang="en-US" b="0" u="none" baseline="0" dirty="0"/>
              <a:t> – report as a P1 and call the supervisor</a:t>
            </a:r>
            <a:endParaRPr lang="en-US" b="0" u="none" dirty="0"/>
          </a:p>
          <a:p>
            <a:pPr marL="173736" indent="-173736">
              <a:buFont typeface="Arial" panose="020B0604020202020204" pitchFamily="34" charset="0"/>
              <a:buChar char="•"/>
            </a:pPr>
            <a:r>
              <a:rPr lang="en-US" b="0" dirty="0"/>
              <a:t>Definitions:</a:t>
            </a:r>
            <a:endParaRPr lang="en-US" b="1" dirty="0"/>
          </a:p>
          <a:p>
            <a:pPr marL="630936" lvl="1" indent="-173736">
              <a:buFont typeface="Arial" panose="020B0604020202020204" pitchFamily="34" charset="0"/>
              <a:buChar char="•"/>
            </a:pPr>
            <a:r>
              <a:rPr lang="en-US" b="1" dirty="0"/>
              <a:t>Oil Release </a:t>
            </a:r>
            <a:r>
              <a:rPr lang="en-US" dirty="0"/>
              <a:t>– Oil in the environment, usually on the side of a piece of </a:t>
            </a:r>
            <a:r>
              <a:rPr lang="en-US" dirty="0" smtClean="0"/>
              <a:t>equipment</a:t>
            </a:r>
            <a:endParaRPr lang="en-US" dirty="0"/>
          </a:p>
          <a:p>
            <a:pPr marL="630936" lvl="1" indent="-173736">
              <a:buFont typeface="Arial" panose="020B0604020202020204" pitchFamily="34" charset="0"/>
              <a:buChar char="•"/>
            </a:pPr>
            <a:r>
              <a:rPr lang="en-US" b="1" dirty="0"/>
              <a:t>Oil Leak </a:t>
            </a:r>
            <a:r>
              <a:rPr lang="en-US" dirty="0"/>
              <a:t>– Oil release indicating evidence that the oil is fresh (and possibly moving) and the potential to contaminate the environment </a:t>
            </a:r>
            <a:r>
              <a:rPr lang="en-US" dirty="0" smtClean="0"/>
              <a:t>exists</a:t>
            </a:r>
            <a:endParaRPr lang="en-US" dirty="0"/>
          </a:p>
          <a:p>
            <a:pPr marL="630936" lvl="1" indent="-173736">
              <a:buFont typeface="Arial" panose="020B0604020202020204" pitchFamily="34" charset="0"/>
              <a:buChar char="•"/>
            </a:pPr>
            <a:r>
              <a:rPr lang="en-US" b="1" dirty="0"/>
              <a:t>Oil Spill </a:t>
            </a:r>
            <a:r>
              <a:rPr lang="en-US" dirty="0"/>
              <a:t>– Oil has spread to the </a:t>
            </a:r>
            <a:r>
              <a:rPr lang="en-US" dirty="0" smtClean="0"/>
              <a:t>environment</a:t>
            </a:r>
            <a:endParaRPr lang="en-US" dirty="0"/>
          </a:p>
          <a:p>
            <a:pPr marL="173736" indent="-173736">
              <a:buFont typeface="Arial" panose="020B0604020202020204" pitchFamily="34" charset="0"/>
              <a:buChar char="•"/>
            </a:pPr>
            <a:r>
              <a:rPr lang="en-US" b="0" u="none" dirty="0"/>
              <a:t>What</a:t>
            </a:r>
            <a:r>
              <a:rPr lang="en-US" b="0" u="none" baseline="0" dirty="0"/>
              <a:t> to do:</a:t>
            </a:r>
            <a:endParaRPr lang="en-US" b="0" u="none" dirty="0"/>
          </a:p>
          <a:p>
            <a:pPr marL="630936" lvl="1" indent="-173736">
              <a:buFont typeface="+mj-lt"/>
              <a:buAutoNum type="arabicPeriod"/>
            </a:pPr>
            <a:r>
              <a:rPr lang="en-US" dirty="0"/>
              <a:t>If the Priority 1 condition is due to an active oil spill, use an oil spill kit to contain the spread of </a:t>
            </a:r>
            <a:r>
              <a:rPr lang="en-US" dirty="0" smtClean="0"/>
              <a:t>oil</a:t>
            </a:r>
            <a:endParaRPr lang="en-US" dirty="0"/>
          </a:p>
          <a:p>
            <a:pPr marL="630936" lvl="1" indent="-173736">
              <a:buFont typeface="+mj-lt"/>
              <a:buAutoNum type="arabicPeriod"/>
            </a:pPr>
            <a:r>
              <a:rPr lang="en-US" dirty="0"/>
              <a:t>The ESI reports the Priority 1 condition to their </a:t>
            </a:r>
            <a:r>
              <a:rPr lang="en-US" dirty="0" smtClean="0"/>
              <a:t>supervisor</a:t>
            </a:r>
            <a:endParaRPr lang="en-US" dirty="0"/>
          </a:p>
          <a:p>
            <a:pPr marL="630936" lvl="1" indent="-173736">
              <a:buFont typeface="+mj-lt"/>
              <a:buAutoNum type="arabicPeriod"/>
            </a:pPr>
            <a:r>
              <a:rPr lang="en-US" dirty="0"/>
              <a:t>The supervisor contacts and reports the condition to the environmental </a:t>
            </a:r>
            <a:r>
              <a:rPr lang="en-US" dirty="0" smtClean="0"/>
              <a:t>specialist</a:t>
            </a:r>
            <a:endParaRPr lang="en-US" dirty="0"/>
          </a:p>
          <a:p>
            <a:pPr marL="173736" indent="-173736">
              <a:buFont typeface="Arial" panose="020B0604020202020204" pitchFamily="34" charset="0"/>
              <a:buChar char="•"/>
            </a:pPr>
            <a:r>
              <a:rPr lang="en-US" dirty="0"/>
              <a:t>Refer to the Notifications training module for complete information on reporting a Priority 1 </a:t>
            </a:r>
            <a:r>
              <a:rPr lang="en-US" dirty="0" smtClean="0"/>
              <a:t>condition</a:t>
            </a:r>
            <a:endParaRPr lang="en-US"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2064466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610076">
              <a:defRPr/>
            </a:pPr>
            <a:r>
              <a:rPr lang="en-US" b="1" dirty="0" smtClean="0"/>
              <a:t>References:</a:t>
            </a:r>
            <a:r>
              <a:rPr lang="en-US" dirty="0" smtClean="0"/>
              <a:t> </a:t>
            </a:r>
          </a:p>
          <a:p>
            <a:pPr marL="171450" marR="0" lvl="0" indent="-171450" algn="l" defTabSz="161007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Accident Prevention Manual (APM) </a:t>
            </a:r>
            <a:r>
              <a:rPr lang="en-US" dirty="0" smtClean="0">
                <a:cs typeface="Calibri"/>
              </a:rPr>
              <a:t>Rules P15, 109, 111, 123,</a:t>
            </a:r>
            <a:r>
              <a:rPr lang="en-US" baseline="0" dirty="0" smtClean="0">
                <a:cs typeface="Calibri"/>
              </a:rPr>
              <a:t> &amp; 124</a:t>
            </a:r>
            <a:endParaRPr lang="en-US" dirty="0" smtClean="0">
              <a:cs typeface="Calibri"/>
            </a:endParaRPr>
          </a:p>
          <a:p>
            <a:pPr marL="171450" indent="-171450" defTabSz="1610076">
              <a:buFont typeface="Arial" panose="020B0604020202020204" pitchFamily="34" charset="0"/>
              <a:buChar char="•"/>
              <a:defRPr/>
            </a:pPr>
            <a:r>
              <a:rPr lang="en-US" dirty="0" smtClean="0">
                <a:cs typeface="Calibri"/>
              </a:rPr>
              <a:t>Distribution Inspection and Maintenance Program (DIMP)</a:t>
            </a:r>
            <a:r>
              <a:rPr lang="en-US" baseline="0" dirty="0" smtClean="0">
                <a:cs typeface="Calibri"/>
              </a:rPr>
              <a:t> manual</a:t>
            </a:r>
          </a:p>
          <a:p>
            <a:pPr marL="171450" indent="-171450" defTabSz="1610076">
              <a:buFont typeface="Arial" panose="020B0604020202020204" pitchFamily="34" charset="0"/>
              <a:buChar char="•"/>
              <a:defRPr/>
            </a:pPr>
            <a:r>
              <a:rPr lang="en-US" dirty="0" smtClean="0">
                <a:cs typeface="Calibri"/>
              </a:rPr>
              <a:t>ODI Tailboard Form for CMS</a:t>
            </a:r>
          </a:p>
          <a:p>
            <a:r>
              <a:rPr lang="en-US" b="1" dirty="0" smtClean="0">
                <a:solidFill>
                  <a:schemeClr val="tx1"/>
                </a:solidFill>
              </a:rPr>
              <a:t>Purpose</a:t>
            </a:r>
            <a:r>
              <a:rPr lang="en-US" b="1" dirty="0" smtClean="0"/>
              <a:t>: </a:t>
            </a:r>
            <a:r>
              <a:rPr lang="en-US" b="0" dirty="0" smtClean="0"/>
              <a:t>Module</a:t>
            </a:r>
            <a:r>
              <a:rPr lang="en-US" b="0" baseline="0" dirty="0" smtClean="0"/>
              <a:t> wrap up</a:t>
            </a:r>
            <a:endParaRPr lang="en-US" dirty="0" smtClean="0"/>
          </a:p>
          <a:p>
            <a:r>
              <a:rPr lang="en-US" b="1" dirty="0" smtClean="0"/>
              <a:t>Delivery:</a:t>
            </a:r>
            <a:r>
              <a:rPr lang="en-US" b="1" baseline="0" dirty="0" smtClean="0"/>
              <a:t> </a:t>
            </a:r>
          </a:p>
          <a:p>
            <a:pPr marL="171450" indent="-171450">
              <a:buFont typeface="Arial" panose="020B0604020202020204" pitchFamily="34" charset="0"/>
              <a:buChar char="•"/>
            </a:pPr>
            <a:r>
              <a:rPr lang="en-US" b="0" baseline="0" dirty="0" smtClean="0"/>
              <a:t>Discuss what was covered during the module</a:t>
            </a:r>
          </a:p>
          <a:p>
            <a:pPr marL="171450" indent="-171450">
              <a:buFont typeface="Arial" panose="020B0604020202020204" pitchFamily="34" charset="0"/>
              <a:buChar char="•"/>
            </a:pPr>
            <a:r>
              <a:rPr lang="en-US" b="0" baseline="0" dirty="0" smtClean="0"/>
              <a:t>Emphasize critical points and mistakes/issues commonly made in the field</a:t>
            </a:r>
          </a:p>
          <a:p>
            <a:pPr marL="171450" indent="-171450">
              <a:buFont typeface="Arial" panose="020B0604020202020204" pitchFamily="34" charset="0"/>
              <a:buChar char="•"/>
            </a:pPr>
            <a:r>
              <a:rPr lang="en-US" b="0" baseline="0" dirty="0" smtClean="0"/>
              <a:t>Ask for follow up questions</a:t>
            </a:r>
          </a:p>
        </p:txBody>
      </p:sp>
      <p:sp>
        <p:nvSpPr>
          <p:cNvPr id="4" name="Slide Number Placeholder 3"/>
          <p:cNvSpPr>
            <a:spLocks noGrp="1"/>
          </p:cNvSpPr>
          <p:nvPr>
            <p:ph type="sldNum" sz="quarter" idx="10"/>
          </p:nvPr>
        </p:nvSpPr>
        <p:spPr/>
        <p:txBody>
          <a:bodyPr/>
          <a:lstStyle/>
          <a:p>
            <a:fld id="{4E093B74-D561-4EE2-A724-E485BD1310EF}" type="slidenum">
              <a:rPr lang="en-US" smtClean="0"/>
              <a:t>22</a:t>
            </a:fld>
            <a:endParaRPr lang="en-US" dirty="0"/>
          </a:p>
        </p:txBody>
      </p:sp>
    </p:spTree>
    <p:extLst>
      <p:ext uri="{BB962C8B-B14F-4D97-AF65-F5344CB8AC3E}">
        <p14:creationId xmlns:p14="http://schemas.microsoft.com/office/powerpoint/2010/main" val="1095742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18525" y="968375"/>
            <a:ext cx="21207413" cy="11928475"/>
          </a:xfrm>
        </p:spPr>
      </p:sp>
      <p:sp>
        <p:nvSpPr>
          <p:cNvPr id="6" name="Notes Placeholder 1"/>
          <p:cNvSpPr txBox="1">
            <a:spLocks/>
          </p:cNvSpPr>
          <p:nvPr/>
        </p:nvSpPr>
        <p:spPr>
          <a:xfrm>
            <a:off x="527479" y="12896427"/>
            <a:ext cx="5711155" cy="24825621"/>
          </a:xfrm>
          <a:prstGeom prst="rect">
            <a:avLst/>
          </a:prstGeom>
        </p:spPr>
        <p:txBody>
          <a:bodyPr vert="horz" lIns="161008" tIns="80504" rIns="161008" bIns="80504"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b="1" u="sng" dirty="0"/>
              <a:t>Instructor Notes</a:t>
            </a:r>
          </a:p>
          <a:p>
            <a:pPr marL="905667" indent="-905667">
              <a:spcBef>
                <a:spcPct val="0"/>
              </a:spcBef>
              <a:buFont typeface="+mj-lt"/>
              <a:buAutoNum type="arabicPeriod"/>
            </a:pPr>
            <a:r>
              <a:rPr lang="en-US" dirty="0"/>
              <a:t>Explain what is a self-tailboard and when is it used?</a:t>
            </a:r>
          </a:p>
          <a:p>
            <a:pPr>
              <a:spcBef>
                <a:spcPct val="0"/>
              </a:spcBef>
            </a:pPr>
            <a:r>
              <a:rPr lang="en-US" dirty="0"/>
              <a:t>	Used as follows:</a:t>
            </a:r>
          </a:p>
          <a:p>
            <a:pPr marL="2616373" lvl="2" indent="-1006297">
              <a:spcBef>
                <a:spcPct val="0"/>
              </a:spcBef>
              <a:buFont typeface="Arial" panose="020B0604020202020204" pitchFamily="34" charset="0"/>
              <a:buChar char="•"/>
            </a:pPr>
            <a:r>
              <a:rPr lang="en-US" dirty="0"/>
              <a:t>Before starting the job</a:t>
            </a:r>
          </a:p>
          <a:p>
            <a:pPr marL="2616373" lvl="2" indent="-1006297">
              <a:spcBef>
                <a:spcPct val="0"/>
              </a:spcBef>
              <a:buFont typeface="Arial" panose="020B0604020202020204" pitchFamily="34" charset="0"/>
              <a:buChar char="•"/>
            </a:pPr>
            <a:r>
              <a:rPr lang="en-US" dirty="0"/>
              <a:t>During or after the job</a:t>
            </a:r>
          </a:p>
          <a:p>
            <a:pPr marL="2616373" lvl="2" indent="-1006297">
              <a:spcBef>
                <a:spcPct val="0"/>
              </a:spcBef>
              <a:buFont typeface="Arial" panose="020B0604020202020204" pitchFamily="34" charset="0"/>
              <a:buChar char="•"/>
            </a:pPr>
            <a:r>
              <a:rPr lang="en-US" dirty="0"/>
              <a:t>When there is a change</a:t>
            </a:r>
          </a:p>
          <a:p>
            <a:pPr marL="2616373" lvl="2" indent="-1006297">
              <a:spcBef>
                <a:spcPct val="0"/>
              </a:spcBef>
              <a:buFont typeface="Arial" panose="020B0604020202020204" pitchFamily="34" charset="0"/>
              <a:buChar char="•"/>
            </a:pPr>
            <a:r>
              <a:rPr lang="en-US" dirty="0"/>
              <a:t>As often as necessary to maintain safety</a:t>
            </a:r>
          </a:p>
          <a:p>
            <a:pPr lvl="2">
              <a:spcBef>
                <a:spcPct val="0"/>
              </a:spcBef>
            </a:pPr>
            <a:r>
              <a:rPr lang="en-US" dirty="0"/>
              <a:t>A self-tailboard is:</a:t>
            </a:r>
          </a:p>
          <a:p>
            <a:pPr lvl="2">
              <a:spcBef>
                <a:spcPct val="0"/>
              </a:spcBef>
            </a:pPr>
            <a:r>
              <a:rPr lang="en-US" dirty="0"/>
              <a:t>A checklist used to verify that you have all the items and equipment needed in your vehicle before you start inspections.</a:t>
            </a:r>
          </a:p>
          <a:p>
            <a:pPr marL="402519" indent="-402519">
              <a:spcBef>
                <a:spcPct val="0"/>
              </a:spcBef>
              <a:buFont typeface="+mj-lt"/>
              <a:buAutoNum type="arabicPeriod" startAt="2"/>
            </a:pPr>
            <a:r>
              <a:rPr lang="en-US" dirty="0"/>
              <a:t>Name six PPE items.</a:t>
            </a:r>
          </a:p>
          <a:p>
            <a:pPr marL="2616373" lvl="2" indent="-1006297">
              <a:spcBef>
                <a:spcPct val="0"/>
              </a:spcBef>
              <a:buFont typeface="Arial" panose="020B0604020202020204" pitchFamily="34" charset="0"/>
              <a:buChar char="•"/>
            </a:pPr>
            <a:r>
              <a:rPr lang="en-US" dirty="0"/>
              <a:t>Hard Hat</a:t>
            </a:r>
          </a:p>
          <a:p>
            <a:pPr marL="2616373" lvl="2" indent="-1006297">
              <a:spcBef>
                <a:spcPct val="0"/>
              </a:spcBef>
              <a:buFont typeface="Arial" panose="020B0604020202020204" pitchFamily="34" charset="0"/>
              <a:buChar char="•"/>
            </a:pPr>
            <a:r>
              <a:rPr lang="en-US" dirty="0"/>
              <a:t>Safety Glasses</a:t>
            </a:r>
          </a:p>
          <a:p>
            <a:pPr marL="2616373" lvl="2" indent="-1006297">
              <a:spcBef>
                <a:spcPct val="0"/>
              </a:spcBef>
              <a:buFont typeface="Arial" panose="020B0604020202020204" pitchFamily="34" charset="0"/>
              <a:buChar char="•"/>
            </a:pPr>
            <a:r>
              <a:rPr lang="en-US" dirty="0"/>
              <a:t>Long Sleeve Shirt</a:t>
            </a:r>
          </a:p>
          <a:p>
            <a:pPr marL="2616373" lvl="2" indent="-1006297">
              <a:spcBef>
                <a:spcPct val="0"/>
              </a:spcBef>
              <a:buFont typeface="Arial" panose="020B0604020202020204" pitchFamily="34" charset="0"/>
              <a:buChar char="•"/>
            </a:pPr>
            <a:r>
              <a:rPr lang="en-US" dirty="0"/>
              <a:t>Warning Vest</a:t>
            </a:r>
          </a:p>
          <a:p>
            <a:pPr marL="2616373" lvl="2" indent="-1006297">
              <a:spcBef>
                <a:spcPct val="0"/>
              </a:spcBef>
              <a:buFont typeface="Arial" panose="020B0604020202020204" pitchFamily="34" charset="0"/>
              <a:buChar char="•"/>
            </a:pPr>
            <a:r>
              <a:rPr lang="en-US" dirty="0"/>
              <a:t>Gloves</a:t>
            </a:r>
          </a:p>
          <a:p>
            <a:pPr marL="2616373" lvl="2" indent="-1006297">
              <a:spcBef>
                <a:spcPct val="0"/>
              </a:spcBef>
              <a:buFont typeface="Arial" panose="020B0604020202020204" pitchFamily="34" charset="0"/>
              <a:buChar char="•"/>
            </a:pPr>
            <a:r>
              <a:rPr lang="en-US" dirty="0"/>
              <a:t>Boots</a:t>
            </a:r>
          </a:p>
          <a:p>
            <a:pPr marL="905667" indent="-905667">
              <a:spcBef>
                <a:spcPct val="0"/>
              </a:spcBef>
              <a:buFont typeface="+mj-lt"/>
              <a:buAutoNum type="arabicPeriod" startAt="2"/>
            </a:pPr>
            <a:r>
              <a:rPr lang="en-US" dirty="0"/>
              <a:t>What usage is prohibited in the company distracted driving policy for hand-held electronic devices?</a:t>
            </a:r>
          </a:p>
          <a:p>
            <a:pPr lvl="1">
              <a:buClr>
                <a:schemeClr val="bg2">
                  <a:lumMod val="25000"/>
                </a:schemeClr>
              </a:buClr>
              <a:defRPr/>
            </a:pPr>
            <a:r>
              <a:rPr lang="en-US" dirty="0">
                <a:solidFill>
                  <a:schemeClr val="bg2">
                    <a:lumMod val="25000"/>
                  </a:schemeClr>
                </a:solidFill>
              </a:rPr>
              <a:t>Prohibited use of hand-held electronic devices includes the following:</a:t>
            </a:r>
          </a:p>
          <a:p>
            <a:pPr lvl="2" fontAlgn="auto">
              <a:buFont typeface="Arial" panose="020B0604020202020204" pitchFamily="34" charset="0"/>
              <a:buChar char="•"/>
              <a:defRPr/>
            </a:pPr>
            <a:r>
              <a:rPr lang="en-US" dirty="0">
                <a:solidFill>
                  <a:schemeClr val="bg2">
                    <a:lumMod val="25000"/>
                  </a:schemeClr>
                </a:solidFill>
              </a:rPr>
              <a:t>Talking</a:t>
            </a:r>
          </a:p>
          <a:p>
            <a:pPr lvl="2" fontAlgn="auto">
              <a:buFont typeface="Arial" panose="020B0604020202020204" pitchFamily="34" charset="0"/>
              <a:buChar char="•"/>
              <a:defRPr/>
            </a:pPr>
            <a:r>
              <a:rPr lang="en-US" dirty="0">
                <a:solidFill>
                  <a:schemeClr val="bg2">
                    <a:lumMod val="25000"/>
                  </a:schemeClr>
                </a:solidFill>
              </a:rPr>
              <a:t>Dialing</a:t>
            </a:r>
          </a:p>
          <a:p>
            <a:pPr lvl="2" fontAlgn="auto">
              <a:buFont typeface="Arial" panose="020B0604020202020204" pitchFamily="34" charset="0"/>
              <a:buChar char="•"/>
              <a:defRPr/>
            </a:pPr>
            <a:r>
              <a:rPr lang="en-US" dirty="0">
                <a:solidFill>
                  <a:schemeClr val="bg2">
                    <a:lumMod val="25000"/>
                  </a:schemeClr>
                </a:solidFill>
              </a:rPr>
              <a:t>Checking voicemail messages</a:t>
            </a:r>
          </a:p>
          <a:p>
            <a:pPr lvl="2" fontAlgn="auto">
              <a:buFont typeface="Arial" panose="020B0604020202020204" pitchFamily="34" charset="0"/>
              <a:buChar char="•"/>
              <a:defRPr/>
            </a:pPr>
            <a:r>
              <a:rPr lang="en-US" dirty="0">
                <a:solidFill>
                  <a:schemeClr val="bg2">
                    <a:lumMod val="25000"/>
                  </a:schemeClr>
                </a:solidFill>
              </a:rPr>
              <a:t>Entering data or reading text</a:t>
            </a:r>
          </a:p>
          <a:p>
            <a:pPr marL="905667" indent="-905667">
              <a:spcBef>
                <a:spcPct val="0"/>
              </a:spcBef>
              <a:buFont typeface="+mj-lt"/>
              <a:buAutoNum type="arabicPeriod" startAt="4"/>
            </a:pPr>
            <a:r>
              <a:rPr lang="en-US" dirty="0"/>
              <a:t>What does an ESI do about oil spills?</a:t>
            </a:r>
          </a:p>
          <a:p>
            <a:r>
              <a:rPr lang="en-US" dirty="0"/>
              <a:t>	If oil has spread to the environment:</a:t>
            </a:r>
          </a:p>
          <a:p>
            <a:pPr marL="2616373" lvl="2" indent="-1006297">
              <a:buFont typeface="Arial" panose="020B0604020202020204" pitchFamily="34" charset="0"/>
              <a:buChar char="•"/>
            </a:pPr>
            <a:r>
              <a:rPr lang="en-US" dirty="0"/>
              <a:t>If the Priority 1 condition is due to an active oil spill, use an oil spill kit and contain the spread of oil.</a:t>
            </a:r>
          </a:p>
          <a:p>
            <a:pPr marL="2616373" lvl="2" indent="-1006297">
              <a:buFont typeface="Arial" panose="020B0604020202020204" pitchFamily="34" charset="0"/>
              <a:buChar char="•"/>
            </a:pPr>
            <a:r>
              <a:rPr lang="en-US" dirty="0"/>
              <a:t>Report the Priority 1 condition as required and contact the environmental specialist.</a:t>
            </a:r>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a:p>
            <a:endParaRPr lang="en-US" b="1" u="sng" dirty="0"/>
          </a:p>
        </p:txBody>
      </p:sp>
      <p:sp>
        <p:nvSpPr>
          <p:cNvPr id="7" name="TextBox 6"/>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
        <p:nvSpPr>
          <p:cNvPr id="3" name="Notes Placeholder 2"/>
          <p:cNvSpPr>
            <a:spLocks noGrp="1"/>
          </p:cNvSpPr>
          <p:nvPr>
            <p:ph type="body" idx="1"/>
          </p:nvPr>
        </p:nvSpPr>
        <p:spPr/>
        <p:txBody>
          <a:bodyPr/>
          <a:lstStyle/>
          <a:p>
            <a:r>
              <a:rPr lang="en-US" b="1" dirty="0"/>
              <a:t>Purpose: </a:t>
            </a:r>
            <a:r>
              <a:rPr lang="en-US" dirty="0"/>
              <a:t>Knowledge check</a:t>
            </a:r>
          </a:p>
          <a:p>
            <a:r>
              <a:rPr lang="en-US" b="1" dirty="0"/>
              <a:t>Delivery:</a:t>
            </a:r>
            <a:r>
              <a:rPr lang="en-US" dirty="0"/>
              <a:t> Facilitate a discussion regarding what the answers to these questions are and why</a:t>
            </a:r>
            <a:endParaRPr lang="en-US" dirty="0">
              <a:cs typeface="Calibri"/>
            </a:endParaRPr>
          </a:p>
          <a:p>
            <a:r>
              <a:rPr lang="en-US" b="1" dirty="0"/>
              <a:t>Answers:</a:t>
            </a:r>
            <a:endParaRPr lang="en-US" dirty="0"/>
          </a:p>
          <a:p>
            <a:pPr marL="182880" lvl="0" indent="-182880" fontAlgn="base">
              <a:buFont typeface="+mj-lt"/>
              <a:buAutoNum type="arabicPeriod"/>
            </a:pPr>
            <a:r>
              <a:rPr lang="en-US" sz="2100" dirty="0" smtClean="0"/>
              <a:t>A </a:t>
            </a:r>
            <a:r>
              <a:rPr lang="en-US" sz="2100" dirty="0"/>
              <a:t>safety check list that ESIs review prior to starting work that reminds them of unsafe hazards with rules and tips to keep them </a:t>
            </a:r>
            <a:r>
              <a:rPr lang="en-US" sz="2100" dirty="0" smtClean="0"/>
              <a:t>safe</a:t>
            </a:r>
          </a:p>
          <a:p>
            <a:pPr marL="182880" lvl="0" indent="-182880" fontAlgn="base">
              <a:buFont typeface="+mj-lt"/>
              <a:buAutoNum type="arabicPeriod"/>
            </a:pPr>
            <a:r>
              <a:rPr lang="en-US" sz="2100" dirty="0" smtClean="0"/>
              <a:t>Hard </a:t>
            </a:r>
            <a:r>
              <a:rPr lang="en-US" sz="2100" dirty="0"/>
              <a:t>hat, leather gloves, safety glasses, approved long sleeve shirt, </a:t>
            </a:r>
            <a:r>
              <a:rPr lang="en-US" sz="2100" dirty="0" smtClean="0"/>
              <a:t>and shoes</a:t>
            </a:r>
          </a:p>
          <a:p>
            <a:pPr marL="182880" lvl="0" indent="-182880" fontAlgn="base">
              <a:buFont typeface="+mj-lt"/>
              <a:buAutoNum type="arabicPeriod"/>
            </a:pPr>
            <a:r>
              <a:rPr lang="en-US" sz="2100" dirty="0" smtClean="0"/>
              <a:t>Portable </a:t>
            </a:r>
            <a:r>
              <a:rPr lang="en-US" sz="2100" dirty="0"/>
              <a:t>electronic </a:t>
            </a:r>
            <a:r>
              <a:rPr lang="en-US" sz="2100" dirty="0" smtClean="0"/>
              <a:t>devices</a:t>
            </a:r>
          </a:p>
          <a:p>
            <a:pPr marL="182880" lvl="0" indent="-182880" fontAlgn="base">
              <a:buFont typeface="+mj-lt"/>
              <a:buAutoNum type="arabicPeriod"/>
            </a:pPr>
            <a:r>
              <a:rPr lang="en-US" sz="2100" dirty="0" smtClean="0"/>
              <a:t>Oil </a:t>
            </a:r>
            <a:r>
              <a:rPr lang="en-US" sz="2100" dirty="0"/>
              <a:t>visible or ½ way down the can – report as a P2 </a:t>
            </a:r>
          </a:p>
          <a:p>
            <a:pPr marL="182880" lvl="0" indent="0" fontAlgn="base">
              <a:buFont typeface="Arial" panose="020B0604020202020204" pitchFamily="34" charset="0"/>
              <a:buNone/>
            </a:pPr>
            <a:r>
              <a:rPr lang="en-US" sz="2100" dirty="0"/>
              <a:t>Oil down to the bottom of the can/or in environment – call the supervisor to report as a </a:t>
            </a:r>
            <a:r>
              <a:rPr lang="en-US" sz="2100" dirty="0" err="1"/>
              <a:t>P1</a:t>
            </a:r>
            <a:endParaRPr lang="en-US" sz="2100" dirty="0"/>
          </a:p>
        </p:txBody>
      </p:sp>
    </p:spTree>
    <p:extLst>
      <p:ext uri="{BB962C8B-B14F-4D97-AF65-F5344CB8AC3E}">
        <p14:creationId xmlns:p14="http://schemas.microsoft.com/office/powerpoint/2010/main" val="39818986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87886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solidFill>
                  <a:schemeClr val="tx1"/>
                </a:solidFill>
              </a:rPr>
              <a:t>Purpose</a:t>
            </a:r>
            <a:r>
              <a:rPr lang="en-US" b="1" dirty="0"/>
              <a:t>: </a:t>
            </a:r>
            <a:r>
              <a:rPr lang="en-US" dirty="0"/>
              <a:t>Safety first</a:t>
            </a:r>
          </a:p>
          <a:p>
            <a:r>
              <a:rPr lang="en-US" b="1" dirty="0"/>
              <a:t>Delivery: </a:t>
            </a:r>
            <a:endParaRPr lang="en-US" b="1" dirty="0">
              <a:cs typeface="Calibri"/>
            </a:endParaRPr>
          </a:p>
          <a:p>
            <a:pPr marL="171450" indent="-171450">
              <a:buFont typeface="Arial" panose="020B0604020202020204" pitchFamily="34" charset="0"/>
              <a:buChar char="•"/>
            </a:pPr>
            <a:r>
              <a:rPr lang="en-US" dirty="0"/>
              <a:t>Review safety procedures</a:t>
            </a:r>
            <a:endParaRPr lang="en-US" b="1" dirty="0">
              <a:cs typeface="Calibri"/>
            </a:endParaRPr>
          </a:p>
          <a:p>
            <a:pPr marL="171450" indent="-171450">
              <a:buFont typeface="Arial" panose="020B0604020202020204" pitchFamily="34" charset="0"/>
              <a:buChar char="•"/>
            </a:pPr>
            <a:r>
              <a:rPr lang="en-US" dirty="0"/>
              <a:t>Understand what to</a:t>
            </a:r>
            <a:r>
              <a:rPr lang="en-US" baseline="0" dirty="0"/>
              <a:t> do in an emergency</a:t>
            </a:r>
            <a:endParaRPr lang="en-US" dirty="0">
              <a:cs typeface="Calibri"/>
            </a:endParaRPr>
          </a:p>
        </p:txBody>
      </p:sp>
    </p:spTree>
    <p:extLst>
      <p:ext uri="{BB962C8B-B14F-4D97-AF65-F5344CB8AC3E}">
        <p14:creationId xmlns:p14="http://schemas.microsoft.com/office/powerpoint/2010/main" val="2470316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Purpose: </a:t>
            </a:r>
            <a:r>
              <a:rPr lang="en-US" dirty="0" smtClean="0"/>
              <a:t>Review class rules</a:t>
            </a:r>
          </a:p>
          <a:p>
            <a:r>
              <a:rPr lang="en-US" b="1" dirty="0" smtClean="0"/>
              <a:t>Delivery: </a:t>
            </a:r>
            <a:r>
              <a:rPr lang="en-US" dirty="0" smtClean="0"/>
              <a:t>Review the</a:t>
            </a:r>
            <a:r>
              <a:rPr lang="en-US" baseline="0" dirty="0" smtClean="0"/>
              <a:t> </a:t>
            </a:r>
            <a:r>
              <a:rPr lang="en-US" dirty="0" smtClean="0"/>
              <a:t>classroom rules with students</a:t>
            </a:r>
            <a:endParaRPr lang="en-US" dirty="0">
              <a:cs typeface="Calibri"/>
            </a:endParaRPr>
          </a:p>
        </p:txBody>
      </p:sp>
    </p:spTree>
    <p:extLst>
      <p:ext uri="{BB962C8B-B14F-4D97-AF65-F5344CB8AC3E}">
        <p14:creationId xmlns:p14="http://schemas.microsoft.com/office/powerpoint/2010/main" val="3743787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cs typeface="Calibri"/>
            </a:endParaRPr>
          </a:p>
        </p:txBody>
      </p:sp>
    </p:spTree>
    <p:extLst>
      <p:ext uri="{BB962C8B-B14F-4D97-AF65-F5344CB8AC3E}">
        <p14:creationId xmlns:p14="http://schemas.microsoft.com/office/powerpoint/2010/main" val="3874435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 </a:t>
            </a:r>
            <a:r>
              <a:rPr lang="en-US" dirty="0" smtClean="0"/>
              <a:t>Accident Prevention Manual (APM) </a:t>
            </a:r>
            <a:endParaRPr lang="en-US" b="1" dirty="0" smtClean="0"/>
          </a:p>
          <a:p>
            <a:r>
              <a:rPr lang="en-US" b="1" dirty="0" smtClean="0"/>
              <a:t>Purpose</a:t>
            </a:r>
            <a:r>
              <a:rPr lang="en-US" b="1" dirty="0"/>
              <a:t>:</a:t>
            </a:r>
            <a:r>
              <a:rPr lang="en-US" dirty="0"/>
              <a:t> Understand the requirements of the module</a:t>
            </a:r>
          </a:p>
          <a:p>
            <a:r>
              <a:rPr lang="en-US" b="1" dirty="0"/>
              <a:t>Delivery</a:t>
            </a:r>
            <a:r>
              <a:rPr lang="en-US" b="1" u="none" dirty="0"/>
              <a:t>:</a:t>
            </a:r>
            <a:r>
              <a:rPr lang="en-US" dirty="0"/>
              <a:t> </a:t>
            </a:r>
            <a:r>
              <a:rPr lang="en-US" dirty="0" smtClean="0"/>
              <a:t>Review </a:t>
            </a:r>
            <a:r>
              <a:rPr lang="en-US" dirty="0"/>
              <a:t>slide with </a:t>
            </a:r>
            <a:r>
              <a:rPr lang="en-US" dirty="0" smtClean="0"/>
              <a:t>students</a:t>
            </a:r>
            <a:endParaRPr lang="en-US" dirty="0">
              <a:cs typeface="Calibri"/>
            </a:endParaRPr>
          </a:p>
        </p:txBody>
      </p:sp>
    </p:spTree>
    <p:extLst>
      <p:ext uri="{BB962C8B-B14F-4D97-AF65-F5344CB8AC3E}">
        <p14:creationId xmlns:p14="http://schemas.microsoft.com/office/powerpoint/2010/main" val="357002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29675" y="968375"/>
            <a:ext cx="21778913" cy="12250738"/>
          </a:xfrm>
        </p:spPr>
      </p:sp>
      <p:sp>
        <p:nvSpPr>
          <p:cNvPr id="5" name="Notes Placeholder 1"/>
          <p:cNvSpPr>
            <a:spLocks noGrp="1"/>
          </p:cNvSpPr>
          <p:nvPr>
            <p:ph type="body" sz="quarter" idx="3"/>
          </p:nvPr>
        </p:nvSpPr>
        <p:spPr>
          <a:xfrm>
            <a:off x="527479" y="13541248"/>
            <a:ext cx="5711155" cy="23213568"/>
          </a:xfrm>
        </p:spPr>
        <p:txBody>
          <a:bodyPr/>
          <a:lstStyle/>
          <a:p>
            <a:r>
              <a:rPr lang="en-US" b="1" dirty="0" smtClean="0">
                <a:solidFill>
                  <a:schemeClr val="tx1"/>
                </a:solidFill>
              </a:rPr>
              <a:t>Purpose</a:t>
            </a:r>
            <a:r>
              <a:rPr lang="en-US" b="1" dirty="0" smtClean="0"/>
              <a:t>:</a:t>
            </a:r>
            <a:r>
              <a:rPr lang="en-US" dirty="0" smtClean="0"/>
              <a:t> Prepare students for module</a:t>
            </a:r>
            <a:endParaRPr lang="en-US" dirty="0" smtClean="0">
              <a:cs typeface="Calibri"/>
            </a:endParaRPr>
          </a:p>
          <a:p>
            <a:r>
              <a:rPr lang="en-US" b="1" dirty="0" smtClean="0"/>
              <a:t>Delivery:</a:t>
            </a:r>
            <a:r>
              <a:rPr lang="en-US" dirty="0" smtClean="0"/>
              <a:t> </a:t>
            </a:r>
          </a:p>
          <a:p>
            <a:pPr marL="171450" indent="-171450">
              <a:buFont typeface="Arial" panose="020B0604020202020204" pitchFamily="34" charset="0"/>
              <a:buChar char="•"/>
            </a:pPr>
            <a:r>
              <a:rPr lang="en-US" dirty="0" smtClean="0"/>
              <a:t>Review a high-level overview of the module with students</a:t>
            </a:r>
            <a:endParaRPr lang="en-US" b="0" dirty="0" smtClean="0">
              <a:cs typeface="Calibri"/>
            </a:endParaRPr>
          </a:p>
          <a:p>
            <a:pPr marL="171450" indent="-171450">
              <a:buFont typeface="Arial" panose="020B0604020202020204" pitchFamily="34" charset="0"/>
              <a:buChar char="•"/>
            </a:pPr>
            <a:r>
              <a:rPr lang="en-US" b="0" u="none" dirty="0" smtClean="0"/>
              <a:t>NOTE:</a:t>
            </a:r>
            <a:r>
              <a:rPr lang="en-US" b="0" u="none" baseline="0" dirty="0" smtClean="0"/>
              <a:t> </a:t>
            </a:r>
            <a:r>
              <a:rPr lang="en-US" b="0" u="none" baseline="0" dirty="0"/>
              <a:t>Information regarding dog safety is located in Module </a:t>
            </a:r>
            <a:r>
              <a:rPr lang="en-US" b="0" u="none" baseline="0" dirty="0" smtClean="0"/>
              <a:t>10: </a:t>
            </a:r>
            <a:r>
              <a:rPr lang="en-US" b="0" u="none" baseline="0" dirty="0"/>
              <a:t>Private </a:t>
            </a:r>
            <a:r>
              <a:rPr lang="en-US" b="0" u="none" baseline="0" dirty="0" smtClean="0"/>
              <a:t>Property</a:t>
            </a:r>
            <a:endParaRPr lang="en-US" b="0" u="none" dirty="0"/>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2112019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18525" y="644525"/>
            <a:ext cx="21207413" cy="11928475"/>
          </a:xfrm>
        </p:spPr>
      </p:sp>
      <p:sp>
        <p:nvSpPr>
          <p:cNvPr id="5" name="Notes Placeholder 1"/>
          <p:cNvSpPr>
            <a:spLocks noGrp="1"/>
          </p:cNvSpPr>
          <p:nvPr>
            <p:ph type="body" sz="quarter" idx="3"/>
          </p:nvPr>
        </p:nvSpPr>
        <p:spPr>
          <a:xfrm>
            <a:off x="527479" y="13541248"/>
            <a:ext cx="5711155" cy="23213568"/>
          </a:xfrm>
        </p:spPr>
        <p:txBody>
          <a:bodyPr/>
          <a:lstStyle/>
          <a:p>
            <a:r>
              <a:rPr lang="en-US" b="1" dirty="0"/>
              <a:t>Purpose: </a:t>
            </a:r>
            <a:r>
              <a:rPr lang="en-US" b="0" dirty="0" smtClean="0"/>
              <a:t>Discuss ODI</a:t>
            </a:r>
            <a:r>
              <a:rPr lang="en-US" b="0" baseline="0" dirty="0" smtClean="0"/>
              <a:t> safety</a:t>
            </a:r>
            <a:endParaRPr lang="en-US" dirty="0"/>
          </a:p>
          <a:p>
            <a:r>
              <a:rPr lang="en-US" b="1" dirty="0"/>
              <a:t>Delivery:</a:t>
            </a:r>
            <a:r>
              <a:rPr lang="en-US" dirty="0"/>
              <a:t> </a:t>
            </a:r>
            <a:r>
              <a:rPr lang="en-US" dirty="0" smtClean="0">
                <a:cs typeface="Calibri"/>
              </a:rPr>
              <a:t>Discuss </a:t>
            </a:r>
            <a:r>
              <a:rPr lang="en-US" dirty="0">
                <a:cs typeface="Calibri"/>
              </a:rPr>
              <a:t>the notes below with students</a:t>
            </a:r>
            <a:endParaRPr lang="en-US" dirty="0"/>
          </a:p>
          <a:p>
            <a:pPr marL="171450" indent="-171450">
              <a:buFont typeface="Arial" panose="020B0604020202020204" pitchFamily="34" charset="0"/>
              <a:buChar char="•"/>
            </a:pPr>
            <a:r>
              <a:rPr lang="en-US" dirty="0"/>
              <a:t>Safety includes not only being aware of your surroundings and careful around electrical wires, it also includes:</a:t>
            </a:r>
            <a:endParaRPr lang="en-US" dirty="0">
              <a:cs typeface="Calibri"/>
            </a:endParaRPr>
          </a:p>
          <a:p>
            <a:pPr marL="630936" lvl="0" indent="-171450">
              <a:buFont typeface="Arial" panose="020B0604020202020204" pitchFamily="34" charset="0"/>
              <a:buChar char="•"/>
            </a:pPr>
            <a:r>
              <a:rPr lang="en-US" dirty="0"/>
              <a:t>Safe driving</a:t>
            </a:r>
          </a:p>
          <a:p>
            <a:pPr marL="630936" lvl="0" indent="-171450">
              <a:buFont typeface="Arial" panose="020B0604020202020204" pitchFamily="34" charset="0"/>
              <a:buChar char="•"/>
            </a:pPr>
            <a:r>
              <a:rPr lang="en-US" dirty="0"/>
              <a:t>Performing a self-tailboard when necessary </a:t>
            </a:r>
          </a:p>
          <a:p>
            <a:pPr marL="630936" lvl="0" indent="-171450">
              <a:buFont typeface="Arial" panose="020B0604020202020204" pitchFamily="34" charset="0"/>
              <a:buChar char="•"/>
            </a:pPr>
            <a:r>
              <a:rPr lang="en-US" dirty="0"/>
              <a:t>Always wearing your Personal Protective Equipment (PPE)</a:t>
            </a:r>
          </a:p>
          <a:p>
            <a:pPr marL="630936" lvl="0" indent="-171450">
              <a:buFont typeface="Arial" panose="020B0604020202020204" pitchFamily="34" charset="0"/>
              <a:buChar char="•"/>
            </a:pPr>
            <a:r>
              <a:rPr lang="en-US" dirty="0"/>
              <a:t>Being aware of hazards to the public</a:t>
            </a:r>
          </a:p>
          <a:p>
            <a:pPr marL="171450" indent="-171450">
              <a:buFont typeface="Arial" panose="020B0604020202020204" pitchFamily="34" charset="0"/>
              <a:buChar char="•"/>
            </a:pPr>
            <a:r>
              <a:rPr lang="en-US" dirty="0"/>
              <a:t>Be aware to </a:t>
            </a:r>
            <a:r>
              <a:rPr lang="en-US" b="1" u="none" dirty="0"/>
              <a:t>not</a:t>
            </a:r>
            <a:r>
              <a:rPr lang="en-US" dirty="0"/>
              <a:t> place yourself in “series” with ground-wire conductors as this may cause serious </a:t>
            </a:r>
            <a:r>
              <a:rPr lang="en-US" dirty="0" smtClean="0"/>
              <a:t>injury</a:t>
            </a:r>
            <a:endParaRPr lang="en-US" dirty="0"/>
          </a:p>
          <a:p>
            <a:pPr marL="171450" indent="-171450">
              <a:buFont typeface="Arial" panose="020B0604020202020204" pitchFamily="34" charset="0"/>
              <a:buChar char="•"/>
            </a:pPr>
            <a:r>
              <a:rPr lang="en-US" dirty="0"/>
              <a:t>For example: if the ground conductor is separated and you have one hand on one piece of the separated wire and the other hand on the other piece of separated wire, you have placed yourself in “series” possibly allowing voltage to flow through your body causing serious </a:t>
            </a:r>
            <a:r>
              <a:rPr lang="en-US" dirty="0" smtClean="0"/>
              <a:t>injury</a:t>
            </a:r>
            <a:endParaRPr lang="en-US"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700636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94725" y="644525"/>
            <a:ext cx="21207413" cy="11928475"/>
          </a:xfrm>
        </p:spPr>
      </p:sp>
      <p:sp>
        <p:nvSpPr>
          <p:cNvPr id="5" name="Notes Placeholder 1"/>
          <p:cNvSpPr>
            <a:spLocks noGrp="1"/>
          </p:cNvSpPr>
          <p:nvPr>
            <p:ph type="body" sz="quarter" idx="3"/>
          </p:nvPr>
        </p:nvSpPr>
        <p:spPr>
          <a:xfrm>
            <a:off x="527479" y="13541248"/>
            <a:ext cx="5711155" cy="23213568"/>
          </a:xfrm>
        </p:spPr>
        <p:txBody>
          <a:bodyPr/>
          <a:lstStyle/>
          <a:p>
            <a:r>
              <a:rPr lang="en-US" b="1" dirty="0"/>
              <a:t>Purpose: </a:t>
            </a:r>
            <a:r>
              <a:rPr lang="en-US" b="0" dirty="0" smtClean="0"/>
              <a:t>See</a:t>
            </a:r>
            <a:r>
              <a:rPr lang="en-US" b="0" baseline="0" dirty="0" smtClean="0"/>
              <a:t> examples</a:t>
            </a:r>
            <a:endParaRPr lang="en-US" dirty="0"/>
          </a:p>
          <a:p>
            <a:r>
              <a:rPr lang="en-US" b="1" dirty="0"/>
              <a:t>Delivery:</a:t>
            </a:r>
            <a:r>
              <a:rPr lang="en-US" dirty="0"/>
              <a:t> Same as slide</a:t>
            </a:r>
            <a:endParaRPr lang="en-US" dirty="0">
              <a:cs typeface="Calibri"/>
            </a:endParaRPr>
          </a:p>
          <a:p>
            <a:endParaRPr lang="en-US" b="1" u="none" dirty="0">
              <a:cs typeface="Calibri"/>
            </a:endParaRPr>
          </a:p>
        </p:txBody>
      </p:sp>
      <p:sp>
        <p:nvSpPr>
          <p:cNvPr id="6" name="TextBox 5"/>
          <p:cNvSpPr txBox="1"/>
          <p:nvPr/>
        </p:nvSpPr>
        <p:spPr>
          <a:xfrm>
            <a:off x="3993728" y="2901703"/>
            <a:ext cx="2712720" cy="1455242"/>
          </a:xfrm>
          <a:prstGeom prst="rect">
            <a:avLst/>
          </a:prstGeom>
          <a:noFill/>
        </p:spPr>
        <p:txBody>
          <a:bodyPr wrap="square" lIns="161008" tIns="80504" rIns="161008" bIns="80504" rtlCol="0">
            <a:spAutoFit/>
          </a:bodyPr>
          <a:lstStyle/>
          <a:p>
            <a:r>
              <a:rPr lang="en-US" sz="2100" b="1" u="sng" dirty="0"/>
              <a:t>Slide Usage Information</a:t>
            </a:r>
          </a:p>
          <a:p>
            <a:r>
              <a:rPr lang="en-US" sz="2100" dirty="0"/>
              <a:t>Slide time: </a:t>
            </a:r>
          </a:p>
          <a:p>
            <a:r>
              <a:rPr lang="en-US" sz="2100" dirty="0"/>
              <a:t>Purpose:</a:t>
            </a:r>
          </a:p>
        </p:txBody>
      </p:sp>
    </p:spTree>
    <p:extLst>
      <p:ext uri="{BB962C8B-B14F-4D97-AF65-F5344CB8AC3E}">
        <p14:creationId xmlns:p14="http://schemas.microsoft.com/office/powerpoint/2010/main" val="33868216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2367" y="2048450"/>
            <a:ext cx="9144000" cy="1076495"/>
          </a:xfrm>
        </p:spPr>
        <p:txBody>
          <a:bodyPr/>
          <a:lstStyle>
            <a:lvl1pPr marL="0" indent="0" algn="l">
              <a:buNone/>
              <a:defRPr sz="2400">
                <a:solidFill>
                  <a:srgbClr val="000000"/>
                </a:solidFill>
                <a:latin typeface="Segoe UI" panose="020B0502040204020203" pitchFamily="34" charset="0"/>
                <a:ea typeface="Segoe UI" panose="020B0502040204020203" pitchFamily="34" charset="0"/>
                <a:cs typeface="Segoe UI"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Rectangle 13"/>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4" name="Title 3"/>
          <p:cNvSpPr>
            <a:spLocks noGrp="1"/>
          </p:cNvSpPr>
          <p:nvPr>
            <p:ph type="title"/>
          </p:nvPr>
        </p:nvSpPr>
        <p:spPr>
          <a:xfrm>
            <a:off x="1003916" y="675860"/>
            <a:ext cx="10515600" cy="1325563"/>
          </a:xfrm>
        </p:spPr>
        <p:txBody>
          <a:bodyPr anchor="b" anchorCtr="0"/>
          <a:lstStyle>
            <a:lvl1pPr>
              <a:defRPr>
                <a:solidFill>
                  <a:srgbClr val="006369"/>
                </a:solidFill>
              </a:defRPr>
            </a:lvl1pPr>
          </a:lstStyle>
          <a:p>
            <a:r>
              <a:rPr lang="en-US"/>
              <a:t>Click to edit Master title style</a:t>
            </a:r>
            <a:endParaRPr lang="en-US" dirty="0"/>
          </a:p>
        </p:txBody>
      </p:sp>
      <p:cxnSp>
        <p:nvCxnSpPr>
          <p:cNvPr id="16" name="Straight Connector 15"/>
          <p:cNvCxnSpPr/>
          <p:nvPr/>
        </p:nvCxnSpPr>
        <p:spPr>
          <a:xfrm>
            <a:off x="9682140"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1481893483"/>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Photo ">
    <p:spTree>
      <p:nvGrpSpPr>
        <p:cNvPr id="1" name=""/>
        <p:cNvGrpSpPr/>
        <p:nvPr/>
      </p:nvGrpSpPr>
      <p:grpSpPr>
        <a:xfrm>
          <a:off x="0" y="0"/>
          <a:ext cx="0" cy="0"/>
          <a:chOff x="0" y="0"/>
          <a:chExt cx="0" cy="0"/>
        </a:xfrm>
      </p:grpSpPr>
      <p:sp>
        <p:nvSpPr>
          <p:cNvPr id="6" name="Picture Placeholder 2"/>
          <p:cNvSpPr>
            <a:spLocks noGrp="1" noChangeAspect="1"/>
          </p:cNvSpPr>
          <p:nvPr>
            <p:ph type="pic" idx="13"/>
          </p:nvPr>
        </p:nvSpPr>
        <p:spPr>
          <a:xfrm>
            <a:off x="5879167" y="1084826"/>
            <a:ext cx="6336508" cy="5191691"/>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7" name="Content Placeholder 2"/>
          <p:cNvSpPr>
            <a:spLocks noGrp="1"/>
          </p:cNvSpPr>
          <p:nvPr>
            <p:ph sz="half" idx="1"/>
          </p:nvPr>
        </p:nvSpPr>
        <p:spPr>
          <a:xfrm>
            <a:off x="838201" y="1541539"/>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471256" y="186434"/>
            <a:ext cx="10515600" cy="909454"/>
          </a:xfrm>
        </p:spPr>
        <p:txBody>
          <a:bodyPr/>
          <a:lstStyle/>
          <a:p>
            <a:r>
              <a:rPr lang="en-US"/>
              <a:t>Click to edit Master title style</a:t>
            </a:r>
            <a:endParaRPr lang="en-US" dirty="0"/>
          </a:p>
        </p:txBody>
      </p:sp>
    </p:spTree>
    <p:extLst>
      <p:ext uri="{BB962C8B-B14F-4D97-AF65-F5344CB8AC3E}">
        <p14:creationId xmlns:p14="http://schemas.microsoft.com/office/powerpoint/2010/main" val="803368383"/>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and 3 Photos">
    <p:spTree>
      <p:nvGrpSpPr>
        <p:cNvPr id="1" name=""/>
        <p:cNvGrpSpPr/>
        <p:nvPr/>
      </p:nvGrpSpPr>
      <p:grpSpPr>
        <a:xfrm>
          <a:off x="0" y="0"/>
          <a:ext cx="0" cy="0"/>
          <a:chOff x="0" y="0"/>
          <a:chExt cx="0" cy="0"/>
        </a:xfrm>
      </p:grpSpPr>
      <p:sp>
        <p:nvSpPr>
          <p:cNvPr id="12" name="Picture Placeholder 2"/>
          <p:cNvSpPr>
            <a:spLocks noGrp="1" noChangeAspect="1"/>
          </p:cNvSpPr>
          <p:nvPr>
            <p:ph type="pic" idx="13"/>
          </p:nvPr>
        </p:nvSpPr>
        <p:spPr>
          <a:xfrm>
            <a:off x="6001963" y="614310"/>
            <a:ext cx="6190040" cy="2580217"/>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13" name="Picture Placeholder 2"/>
          <p:cNvSpPr>
            <a:spLocks noGrp="1" noChangeAspect="1"/>
          </p:cNvSpPr>
          <p:nvPr>
            <p:ph type="pic" idx="14"/>
          </p:nvPr>
        </p:nvSpPr>
        <p:spPr>
          <a:xfrm>
            <a:off x="6001963" y="3199309"/>
            <a:ext cx="3150855" cy="2499240"/>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14" name="Picture Placeholder 2"/>
          <p:cNvSpPr>
            <a:spLocks noGrp="1" noChangeAspect="1"/>
          </p:cNvSpPr>
          <p:nvPr>
            <p:ph type="pic" idx="15"/>
          </p:nvPr>
        </p:nvSpPr>
        <p:spPr>
          <a:xfrm>
            <a:off x="9138763" y="3199309"/>
            <a:ext cx="3053237" cy="2499239"/>
          </a:xfrm>
          <a:prstGeom prst="rect">
            <a:avLst/>
          </a:prstGeom>
          <a:solidFill>
            <a:schemeClr val="bg2">
              <a:lumMod val="75000"/>
            </a:schemeClr>
          </a:solidFill>
          <a:ln>
            <a:solidFill>
              <a:schemeClr val="bg1"/>
            </a:solid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7" name="Content Placeholder 2"/>
          <p:cNvSpPr>
            <a:spLocks noGrp="1"/>
          </p:cNvSpPr>
          <p:nvPr>
            <p:ph sz="half" idx="1"/>
          </p:nvPr>
        </p:nvSpPr>
        <p:spPr>
          <a:xfrm>
            <a:off x="388398" y="1000002"/>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6057863"/>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hart ">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270029" y="1621438"/>
            <a:ext cx="4227991"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hart Placeholder 5"/>
          <p:cNvSpPr>
            <a:spLocks noGrp="1"/>
          </p:cNvSpPr>
          <p:nvPr>
            <p:ph type="chart" sz="quarter" idx="13"/>
          </p:nvPr>
        </p:nvSpPr>
        <p:spPr>
          <a:xfrm>
            <a:off x="4935986" y="1683711"/>
            <a:ext cx="6960093" cy="4042386"/>
          </a:xfrm>
          <a:solidFill>
            <a:schemeClr val="bg1">
              <a:lumMod val="75000"/>
            </a:schemeClr>
          </a:solidFill>
        </p:spPr>
        <p:txBody>
          <a:bodyPr/>
          <a:lstStyle>
            <a:lvl1pPr marL="0" indent="0">
              <a:buNone/>
              <a:defRPr/>
            </a:lvl1pPr>
          </a:lstStyle>
          <a:p>
            <a:r>
              <a:rPr lang="en-US"/>
              <a:t>Click icon to add chart</a:t>
            </a:r>
            <a:endParaRPr lang="en-US" dirty="0"/>
          </a:p>
        </p:txBody>
      </p:sp>
      <p:sp>
        <p:nvSpPr>
          <p:cNvPr id="15" name="Title 1"/>
          <p:cNvSpPr>
            <a:spLocks noGrp="1"/>
          </p:cNvSpPr>
          <p:nvPr>
            <p:ph type="title"/>
          </p:nvPr>
        </p:nvSpPr>
        <p:spPr>
          <a:xfrm>
            <a:off x="471256" y="186434"/>
            <a:ext cx="10515600" cy="909454"/>
          </a:xfrm>
        </p:spPr>
        <p:txBody>
          <a:bodyPr/>
          <a:lstStyle/>
          <a:p>
            <a:r>
              <a:rPr lang="en-US"/>
              <a:t>Click to edit Master title style</a:t>
            </a:r>
            <a:endParaRPr lang="en-US" dirty="0"/>
          </a:p>
        </p:txBody>
      </p:sp>
    </p:spTree>
    <p:extLst>
      <p:ext uri="{BB962C8B-B14F-4D97-AF65-F5344CB8AC3E}">
        <p14:creationId xmlns:p14="http://schemas.microsoft.com/office/powerpoint/2010/main" val="3267567848"/>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1">
    <p:bg>
      <p:bgPr>
        <a:solidFill>
          <a:srgbClr val="006369"/>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bg1"/>
                </a:solidFill>
              </a:defRPr>
            </a:lvl1pPr>
          </a:lstStyle>
          <a:p>
            <a:r>
              <a:rPr lang="en-US" dirty="0"/>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3687544094"/>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2">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903" y="1141875"/>
            <a:ext cx="7027607" cy="1325563"/>
          </a:xfrm>
        </p:spPr>
        <p:txBody>
          <a:bodyPr/>
          <a:lstStyle>
            <a:lvl1pPr>
              <a:defRPr>
                <a:solidFill>
                  <a:schemeClr val="tx1"/>
                </a:solidFill>
              </a:defRPr>
            </a:lvl1pPr>
          </a:lstStyle>
          <a:p>
            <a:r>
              <a:rPr lang="en-US" dirty="0"/>
              <a:t>Divider Slide Title</a:t>
            </a:r>
          </a:p>
        </p:txBody>
      </p:sp>
      <p:sp>
        <p:nvSpPr>
          <p:cNvPr id="6" name="Rectangle 5"/>
          <p:cNvSpPr/>
          <p:nvPr/>
        </p:nvSpPr>
        <p:spPr>
          <a:xfrm>
            <a:off x="1" y="6027939"/>
            <a:ext cx="9685537" cy="460414"/>
          </a:xfrm>
          <a:prstGeom prst="rect">
            <a:avLst/>
          </a:prstGeom>
          <a:solidFill>
            <a:srgbClr val="FFD04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p:nvSpPr>
        <p:spPr>
          <a:xfrm>
            <a:off x="9674939" y="-9832"/>
            <a:ext cx="251706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10114081" y="6032357"/>
            <a:ext cx="1658256" cy="45724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471" y="6157445"/>
            <a:ext cx="2230211" cy="197634"/>
          </a:xfrm>
          <a:prstGeom prst="rect">
            <a:avLst/>
          </a:prstGeom>
        </p:spPr>
      </p:pic>
    </p:spTree>
    <p:extLst>
      <p:ext uri="{BB962C8B-B14F-4D97-AF65-F5344CB8AC3E}">
        <p14:creationId xmlns:p14="http://schemas.microsoft.com/office/powerpoint/2010/main" val="1482208218"/>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3014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normAutofit/>
          </a:bodyPr>
          <a:lstStyle>
            <a:lvl1pPr>
              <a:defRPr sz="2400"/>
            </a:lvl1pPr>
            <a:lvl2pPr>
              <a:defRPr sz="22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45956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51485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18651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arge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1049311"/>
            <a:ext cx="12192000" cy="5811864"/>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3" name="Title 1"/>
          <p:cNvSpPr>
            <a:spLocks noGrp="1"/>
          </p:cNvSpPr>
          <p:nvPr>
            <p:ph type="title"/>
          </p:nvPr>
        </p:nvSpPr>
        <p:spPr>
          <a:xfrm>
            <a:off x="471256" y="97654"/>
            <a:ext cx="10515600" cy="909454"/>
          </a:xfrm>
        </p:spPr>
        <p:txBody>
          <a:bodyPr/>
          <a:lstStyle/>
          <a:p>
            <a:r>
              <a:rPr lang="en-US"/>
              <a:t>Click to edit Master title style</a:t>
            </a:r>
            <a:endParaRPr lang="en-US" dirty="0"/>
          </a:p>
        </p:txBody>
      </p:sp>
      <p:sp>
        <p:nvSpPr>
          <p:cNvPr id="5" name="Slide Number Placeholder 4"/>
          <p:cNvSpPr>
            <a:spLocks noGrp="1"/>
          </p:cNvSpPr>
          <p:nvPr>
            <p:ph type="sldNum" sz="quarter" idx="12"/>
          </p:nvPr>
        </p:nvSpPr>
        <p:spPr>
          <a:xfrm>
            <a:off x="11304231" y="6374108"/>
            <a:ext cx="688760" cy="365125"/>
          </a:xfrm>
          <a:prstGeom prst="rect">
            <a:avLst/>
          </a:prstGeom>
        </p:spPr>
        <p:txBody>
          <a:bodyPr/>
          <a:lstStyle/>
          <a:p>
            <a:pPr fontAlgn="base">
              <a:spcBef>
                <a:spcPct val="0"/>
              </a:spcBef>
              <a:spcAft>
                <a:spcPct val="0"/>
              </a:spcAft>
              <a:defRPr/>
            </a:pPr>
            <a:fld id="{E6EB4A85-1637-4988-8878-7996243D39E4}" type="slidenum">
              <a:rPr lang="en-US" smtClean="0">
                <a:solidFill>
                  <a:srgbClr val="000000"/>
                </a:solidFill>
                <a:latin typeface="Arial" charset="0"/>
              </a:rPr>
              <a:pPr fontAlgn="base">
                <a:spcBef>
                  <a:spcPct val="0"/>
                </a:spcBef>
                <a:spcAft>
                  <a:spcPct val="0"/>
                </a:spcAft>
                <a:defRPr/>
              </a:pPr>
              <a:t>‹#›</a:t>
            </a:fld>
            <a:endParaRPr lang="en-US">
              <a:solidFill>
                <a:srgbClr val="000000"/>
              </a:solidFill>
              <a:latin typeface="Arial" charset="0"/>
            </a:endParaRPr>
          </a:p>
        </p:txBody>
      </p:sp>
    </p:spTree>
    <p:extLst>
      <p:ext uri="{BB962C8B-B14F-4D97-AF65-F5344CB8AC3E}">
        <p14:creationId xmlns:p14="http://schemas.microsoft.com/office/powerpoint/2010/main" val="1527793421"/>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Full Bleed Photo ">
    <p:spTree>
      <p:nvGrpSpPr>
        <p:cNvPr id="1" name=""/>
        <p:cNvGrpSpPr/>
        <p:nvPr/>
      </p:nvGrpSpPr>
      <p:grpSpPr>
        <a:xfrm>
          <a:off x="0" y="0"/>
          <a:ext cx="0" cy="0"/>
          <a:chOff x="0" y="0"/>
          <a:chExt cx="0" cy="0"/>
        </a:xfrm>
      </p:grpSpPr>
      <p:sp>
        <p:nvSpPr>
          <p:cNvPr id="4" name="Picture Placeholder 2"/>
          <p:cNvSpPr>
            <a:spLocks noGrp="1" noChangeAspect="1"/>
          </p:cNvSpPr>
          <p:nvPr>
            <p:ph type="pic" idx="13"/>
          </p:nvPr>
        </p:nvSpPr>
        <p:spPr>
          <a:xfrm>
            <a:off x="0" y="0"/>
            <a:ext cx="12192000" cy="6861175"/>
          </a:xfrm>
          <a:prstGeom prst="rect">
            <a:avLst/>
          </a:prstGeom>
          <a:solidFill>
            <a:schemeClr val="bg2">
              <a:lumMod val="75000"/>
            </a:schemeClr>
          </a:solidFill>
          <a:ln>
            <a:noFill/>
          </a:ln>
        </p:spPr>
        <p:txBody>
          <a:bodyPr anchor="t">
            <a:normAutofit/>
          </a:bodyPr>
          <a:lstStyle>
            <a:lvl1pPr marL="0" indent="0" algn="ctr">
              <a:buNone/>
              <a:defRPr sz="1200" b="0" i="0">
                <a:solidFill>
                  <a:schemeClr val="bg1"/>
                </a:solidFill>
                <a:latin typeface="Arial" charset="0"/>
                <a:ea typeface="Arial" charset="0"/>
                <a:cs typeface="Arial" charset="0"/>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a:t>Click icon to add picture</a:t>
            </a:r>
            <a:endParaRPr lang="en-US" dirty="0"/>
          </a:p>
        </p:txBody>
      </p:sp>
      <p:sp>
        <p:nvSpPr>
          <p:cNvPr id="5" name="Slide Number Placeholder 4"/>
          <p:cNvSpPr>
            <a:spLocks noGrp="1"/>
          </p:cNvSpPr>
          <p:nvPr>
            <p:ph type="sldNum" sz="quarter" idx="12"/>
          </p:nvPr>
        </p:nvSpPr>
        <p:spPr>
          <a:xfrm>
            <a:off x="11304231" y="6374108"/>
            <a:ext cx="688760" cy="365125"/>
          </a:xfrm>
          <a:prstGeom prst="rect">
            <a:avLst/>
          </a:prstGeom>
        </p:spPr>
        <p:txBody>
          <a:bodyPr/>
          <a:lstStyle/>
          <a:p>
            <a:pPr fontAlgn="base">
              <a:spcBef>
                <a:spcPct val="0"/>
              </a:spcBef>
              <a:spcAft>
                <a:spcPct val="0"/>
              </a:spcAft>
              <a:defRPr/>
            </a:pPr>
            <a:fld id="{E6EB4A85-1637-4988-8878-7996243D39E4}" type="slidenum">
              <a:rPr lang="en-US" smtClean="0">
                <a:solidFill>
                  <a:srgbClr val="000000"/>
                </a:solidFill>
                <a:latin typeface="Arial" charset="0"/>
              </a:rPr>
              <a:pPr fontAlgn="base">
                <a:spcBef>
                  <a:spcPct val="0"/>
                </a:spcBef>
                <a:spcAft>
                  <a:spcPct val="0"/>
                </a:spcAft>
                <a:defRPr/>
              </a:pPr>
              <a:t>‹#›</a:t>
            </a:fld>
            <a:endParaRPr lang="en-US">
              <a:solidFill>
                <a:srgbClr val="000000"/>
              </a:solidFill>
              <a:latin typeface="Arial" charset="0"/>
            </a:endParaRPr>
          </a:p>
        </p:txBody>
      </p:sp>
      <p:sp>
        <p:nvSpPr>
          <p:cNvPr id="6" name="Title 1"/>
          <p:cNvSpPr>
            <a:spLocks noGrp="1"/>
          </p:cNvSpPr>
          <p:nvPr>
            <p:ph type="title"/>
          </p:nvPr>
        </p:nvSpPr>
        <p:spPr>
          <a:xfrm>
            <a:off x="471256" y="301848"/>
            <a:ext cx="10515600" cy="909454"/>
          </a:xfrm>
        </p:spPr>
        <p:txBody>
          <a:bodyPr/>
          <a:lstStyle/>
          <a:p>
            <a:r>
              <a:rPr lang="en-US"/>
              <a:t>Click to edit Master title style</a:t>
            </a:r>
            <a:endParaRPr lang="en-US" dirty="0"/>
          </a:p>
        </p:txBody>
      </p:sp>
    </p:spTree>
    <p:extLst>
      <p:ext uri="{BB962C8B-B14F-4D97-AF65-F5344CB8AC3E}">
        <p14:creationId xmlns:p14="http://schemas.microsoft.com/office/powerpoint/2010/main" val="2344556396"/>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Slide Number Placeholder 5"/>
          <p:cNvSpPr txBox="1">
            <a:spLocks/>
          </p:cNvSpPr>
          <p:nvPr userDrawn="1"/>
        </p:nvSpPr>
        <p:spPr>
          <a:xfrm>
            <a:off x="11301984" y="6373368"/>
            <a:ext cx="68876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a:solidFill>
                  <a:schemeClr val="bg1">
                    <a:lumMod val="50000"/>
                  </a:schemeClr>
                </a:solidFill>
                <a:latin typeface="Open Sans"/>
                <a:ea typeface="Segoe UI" panose="020B0502040204020203" pitchFamily="34" charset="0"/>
                <a:cs typeface="Open San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346883-6A69-4D5F-8D25-8A703C831FE6}" type="slidenum">
              <a:rPr lang="en-US" smtClean="0"/>
              <a:pPr/>
              <a:t>‹#›</a:t>
            </a:fld>
            <a:endParaRPr lang="en-US" dirty="0"/>
          </a:p>
        </p:txBody>
      </p:sp>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9" name="Straight Connector 8"/>
          <p:cNvCxnSpPr/>
          <p:nvPr/>
        </p:nvCxnSpPr>
        <p:spPr>
          <a:xfrm>
            <a:off x="11425131" y="6383045"/>
            <a:ext cx="0" cy="325158"/>
          </a:xfrm>
          <a:prstGeom prst="line">
            <a:avLst/>
          </a:prstGeom>
          <a:ln w="1270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0" y="6795856"/>
            <a:ext cx="12192000" cy="7102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07036745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hdr="0"/>
  <p:txStyles>
    <p:titleStyle>
      <a:lvl1pPr algn="l" defTabSz="914400" rtl="0" eaLnBrk="1" latinLnBrk="0" hangingPunct="1">
        <a:lnSpc>
          <a:spcPct val="90000"/>
        </a:lnSpc>
        <a:spcBef>
          <a:spcPct val="0"/>
        </a:spcBef>
        <a:buNone/>
        <a:defRPr sz="3200" b="1" kern="1200">
          <a:solidFill>
            <a:srgbClr val="006369"/>
          </a:solidFill>
          <a:latin typeface="Segoe UI Light" panose="020B0502040204020203" pitchFamily="34" charset="0"/>
          <a:ea typeface="+mj-ea"/>
          <a:cs typeface="+mj-cs"/>
        </a:defRPr>
      </a:lvl1pPr>
    </p:titleStyle>
    <p:bodyStyle>
      <a:lvl1pPr marL="228600" indent="-228600" algn="l" defTabSz="914400" rtl="0" eaLnBrk="1" latinLnBrk="0" hangingPunct="1">
        <a:lnSpc>
          <a:spcPct val="90000"/>
        </a:lnSpc>
        <a:spcBef>
          <a:spcPts val="600"/>
        </a:spcBef>
        <a:buFont typeface="Arial" panose="020B0604020202020204" pitchFamily="34" charset="0"/>
        <a:buChar char="•"/>
        <a:defRPr sz="24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1pPr>
      <a:lvl2pPr marL="685800" indent="-228600" algn="l" defTabSz="914400" rtl="0" eaLnBrk="1" latinLnBrk="0" hangingPunct="1">
        <a:lnSpc>
          <a:spcPct val="90000"/>
        </a:lnSpc>
        <a:spcBef>
          <a:spcPts val="600"/>
        </a:spcBef>
        <a:buFont typeface="Arial" panose="020B0604020202020204" pitchFamily="34" charset="0"/>
        <a:buChar char="•"/>
        <a:defRPr sz="22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2pPr>
      <a:lvl3pPr marL="1143000" indent="-228600" algn="l" defTabSz="914400" rtl="0" eaLnBrk="1" latinLnBrk="0" hangingPunct="1">
        <a:lnSpc>
          <a:spcPct val="90000"/>
        </a:lnSpc>
        <a:spcBef>
          <a:spcPts val="600"/>
        </a:spcBef>
        <a:buFont typeface="Arial" panose="020B0604020202020204" pitchFamily="34" charset="0"/>
        <a:buChar char="•"/>
        <a:defRPr sz="20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3pPr>
      <a:lvl4pPr marL="16002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4pPr>
      <a:lvl5pPr marL="2057400" indent="-228600" algn="l" defTabSz="914400" rtl="0" eaLnBrk="1" latinLnBrk="0" hangingPunct="1">
        <a:lnSpc>
          <a:spcPct val="90000"/>
        </a:lnSpc>
        <a:spcBef>
          <a:spcPts val="600"/>
        </a:spcBef>
        <a:buFont typeface="Arial" panose="020B0604020202020204" pitchFamily="34" charset="0"/>
        <a:buChar char="•"/>
        <a:defRPr sz="1800" kern="1200">
          <a:solidFill>
            <a:srgbClr val="000000"/>
          </a:solidFill>
          <a:latin typeface="Segoe UI" panose="020B0502040204020203" pitchFamily="34" charset="0"/>
          <a:ea typeface="Segoe UI" panose="020B0502040204020203" pitchFamily="34" charset="0"/>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hyperlink" Target="https://edisonintl.sharepoint.com/teams/HR1/hrentl/Technical%20Training/TD_Projects/TD_PLT_ODI/03%20%20Source/ODI%20Tailboard%20Form%20for%20CMS.pdf#search=odi%20self%20tailboard"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8" Type="http://schemas.openxmlformats.org/officeDocument/2006/relationships/image" Target="../media/image18.emf"/><Relationship Id="rId13" Type="http://schemas.openxmlformats.org/officeDocument/2006/relationships/image" Target="../media/image23.emf"/><Relationship Id="rId3" Type="http://schemas.openxmlformats.org/officeDocument/2006/relationships/image" Target="../media/image13.emf"/><Relationship Id="rId7" Type="http://schemas.openxmlformats.org/officeDocument/2006/relationships/image" Target="../media/image17.emf"/><Relationship Id="rId12" Type="http://schemas.openxmlformats.org/officeDocument/2006/relationships/image" Target="../media/image22.emf"/><Relationship Id="rId17" Type="http://schemas.openxmlformats.org/officeDocument/2006/relationships/image" Target="../media/image27.emf"/><Relationship Id="rId2" Type="http://schemas.openxmlformats.org/officeDocument/2006/relationships/notesSlide" Target="../notesSlides/notesSlide16.xml"/><Relationship Id="rId16" Type="http://schemas.openxmlformats.org/officeDocument/2006/relationships/image" Target="../media/image26.emf"/><Relationship Id="rId1" Type="http://schemas.openxmlformats.org/officeDocument/2006/relationships/slideLayout" Target="../slideLayouts/slideLayout6.xml"/><Relationship Id="rId6" Type="http://schemas.openxmlformats.org/officeDocument/2006/relationships/image" Target="../media/image16.emf"/><Relationship Id="rId11" Type="http://schemas.openxmlformats.org/officeDocument/2006/relationships/image" Target="../media/image21.emf"/><Relationship Id="rId5" Type="http://schemas.openxmlformats.org/officeDocument/2006/relationships/image" Target="../media/image15.emf"/><Relationship Id="rId15" Type="http://schemas.openxmlformats.org/officeDocument/2006/relationships/image" Target="../media/image25.emf"/><Relationship Id="rId10" Type="http://schemas.openxmlformats.org/officeDocument/2006/relationships/image" Target="../media/image20.emf"/><Relationship Id="rId4" Type="http://schemas.openxmlformats.org/officeDocument/2006/relationships/image" Target="../media/image14.emf"/><Relationship Id="rId9" Type="http://schemas.openxmlformats.org/officeDocument/2006/relationships/image" Target="../media/image19.emf"/><Relationship Id="rId14" Type="http://schemas.openxmlformats.org/officeDocument/2006/relationships/image" Target="../media/image24.emf"/></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mtClean="0"/>
              <a:t>New Electrical System Inspectors (ESI)</a:t>
            </a:r>
          </a:p>
          <a:p>
            <a:r>
              <a:rPr lang="en-US" smtClean="0"/>
              <a:t>Module 2: ODI Safety</a:t>
            </a:r>
            <a:endParaRPr lang="en-US" dirty="0"/>
          </a:p>
        </p:txBody>
      </p:sp>
      <p:sp>
        <p:nvSpPr>
          <p:cNvPr id="2" name="Title 1"/>
          <p:cNvSpPr>
            <a:spLocks noGrp="1"/>
          </p:cNvSpPr>
          <p:nvPr>
            <p:ph type="title"/>
          </p:nvPr>
        </p:nvSpPr>
        <p:spPr/>
        <p:txBody>
          <a:bodyPr/>
          <a:lstStyle/>
          <a:p>
            <a:r>
              <a:rPr lang="en-US" smtClean="0"/>
              <a:t>Overhead Detail Inspection (ODI) Training</a:t>
            </a:r>
            <a:endParaRPr lang="en-US" dirty="0"/>
          </a:p>
        </p:txBody>
      </p:sp>
    </p:spTree>
    <p:extLst>
      <p:ext uri="{BB962C8B-B14F-4D97-AF65-F5344CB8AC3E}">
        <p14:creationId xmlns:p14="http://schemas.microsoft.com/office/powerpoint/2010/main" val="2095017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3"/>
          <p:cNvSpPr>
            <a:spLocks noGrp="1" noChangeArrowheads="1"/>
          </p:cNvSpPr>
          <p:nvPr>
            <p:ph type="body" sz="half" idx="4294967295"/>
          </p:nvPr>
        </p:nvSpPr>
        <p:spPr>
          <a:xfrm>
            <a:off x="1828800" y="2209800"/>
            <a:ext cx="8534400" cy="535531"/>
          </a:xfrm>
        </p:spPr>
        <p:txBody>
          <a:bodyPr>
            <a:spAutoFit/>
          </a:bodyPr>
          <a:lstStyle/>
          <a:p>
            <a:pPr algn="ctr" eaLnBrk="1" hangingPunct="1">
              <a:lnSpc>
                <a:spcPct val="90000"/>
              </a:lnSpc>
              <a:buFontTx/>
              <a:buNone/>
            </a:pPr>
            <a:r>
              <a:rPr lang="en-US" altLang="en-US" sz="1600" b="1" i="1" dirty="0"/>
              <a:t>	If you have any questions regarding a potentially hazardous condition, </a:t>
            </a:r>
            <a:br>
              <a:rPr lang="en-US" altLang="en-US" sz="1600" b="1" i="1" dirty="0"/>
            </a:br>
            <a:r>
              <a:rPr lang="en-US" altLang="en-US" sz="1600" b="1" i="1" dirty="0"/>
              <a:t>call your Supervisor or Safety Specialist!!!</a:t>
            </a:r>
          </a:p>
        </p:txBody>
      </p:sp>
      <p:pic>
        <p:nvPicPr>
          <p:cNvPr id="25604" name="Picture 9" descr="STOPsc_tag_k_485"/>
          <p:cNvPicPr>
            <a:picLocks noGrp="1" noChangeAspect="1" noChangeArrowheads="1"/>
          </p:cNvPicPr>
          <p:nvPr>
            <p:ph sz="half" idx="4294967295"/>
          </p:nvPr>
        </p:nvPicPr>
        <p:blipFill>
          <a:blip r:embed="rId3" cstate="print">
            <a:extLst>
              <a:ext uri="{28A0092B-C50C-407E-A947-70E740481C1C}">
                <a14:useLocalDpi xmlns:a14="http://schemas.microsoft.com/office/drawing/2010/main" val="0"/>
              </a:ext>
            </a:extLst>
          </a:blip>
          <a:srcRect/>
          <a:stretch>
            <a:fillRect/>
          </a:stretch>
        </p:blipFill>
        <p:spPr>
          <a:xfrm>
            <a:off x="4419600" y="3429000"/>
            <a:ext cx="3352800" cy="2667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06" name="WordArt 4"/>
          <p:cNvSpPr>
            <a:spLocks noChangeArrowheads="1" noChangeShapeType="1" noTextEdit="1"/>
          </p:cNvSpPr>
          <p:nvPr/>
        </p:nvSpPr>
        <p:spPr bwMode="auto">
          <a:xfrm>
            <a:off x="3238500" y="838200"/>
            <a:ext cx="5715000" cy="926757"/>
          </a:xfrm>
          <a:prstGeom prst="rect">
            <a:avLst/>
          </a:prstGeom>
        </p:spPr>
        <p:txBody>
          <a:bodyPr wrap="none" fromWordArt="1">
            <a:prstTxWarp prst="textPlain">
              <a:avLst>
                <a:gd name="adj" fmla="val 50000"/>
              </a:avLst>
            </a:prstTxWarp>
          </a:bodyPr>
          <a:lstStyle/>
          <a:p>
            <a:pPr algn="ctr"/>
            <a:r>
              <a:rPr lang="en-US" sz="4400" kern="10" dirty="0">
                <a:ln w="76200">
                  <a:noFill/>
                  <a:round/>
                  <a:headEnd/>
                  <a:tailEnd/>
                </a:ln>
                <a:solidFill>
                  <a:srgbClr val="C00000"/>
                </a:solidFill>
                <a:latin typeface="Arial Black"/>
              </a:rPr>
              <a:t>S.T.O.P.</a:t>
            </a:r>
          </a:p>
        </p:txBody>
      </p:sp>
    </p:spTree>
    <p:extLst>
      <p:ext uri="{BB962C8B-B14F-4D97-AF65-F5344CB8AC3E}">
        <p14:creationId xmlns:p14="http://schemas.microsoft.com/office/powerpoint/2010/main" val="1485700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ODI Safety (cont.)</a:t>
            </a:r>
          </a:p>
        </p:txBody>
      </p:sp>
      <p:sp>
        <p:nvSpPr>
          <p:cNvPr id="3" name="Content Placeholder 2"/>
          <p:cNvSpPr>
            <a:spLocks noGrp="1"/>
          </p:cNvSpPr>
          <p:nvPr>
            <p:ph idx="1"/>
          </p:nvPr>
        </p:nvSpPr>
        <p:spPr/>
        <p:txBody>
          <a:bodyPr/>
          <a:lstStyle/>
          <a:p>
            <a:r>
              <a:rPr lang="en-US" dirty="0"/>
              <a:t>Ground Wire Conditions:</a:t>
            </a:r>
          </a:p>
          <a:p>
            <a:pPr lvl="1"/>
            <a:r>
              <a:rPr lang="en-US" dirty="0"/>
              <a:t>Ground molding repairs</a:t>
            </a:r>
          </a:p>
          <a:p>
            <a:pPr lvl="1"/>
            <a:r>
              <a:rPr lang="en-US" dirty="0"/>
              <a:t>Cover with 2” U-Groove </a:t>
            </a:r>
          </a:p>
          <a:p>
            <a:pPr lvl="1"/>
            <a:r>
              <a:rPr lang="en-US" dirty="0"/>
              <a:t>Do not make repairs on broken ground wires.  If the:</a:t>
            </a:r>
          </a:p>
          <a:p>
            <a:pPr lvl="2"/>
            <a:r>
              <a:rPr lang="en-US" dirty="0"/>
              <a:t>Wire is broken and the ESI can safely cover it </a:t>
            </a:r>
            <a:r>
              <a:rPr lang="en-US" dirty="0" smtClean="0"/>
              <a:t>– cover it and create </a:t>
            </a:r>
            <a:r>
              <a:rPr lang="en-US" dirty="0"/>
              <a:t>a </a:t>
            </a:r>
            <a:r>
              <a:rPr lang="en-US" dirty="0" err="1"/>
              <a:t>P2</a:t>
            </a:r>
            <a:r>
              <a:rPr lang="en-US" dirty="0"/>
              <a:t> to repair the wire</a:t>
            </a:r>
          </a:p>
          <a:p>
            <a:pPr lvl="2"/>
            <a:r>
              <a:rPr lang="en-US" dirty="0"/>
              <a:t>Wire is broken and the ESI cannot safely cover </a:t>
            </a:r>
            <a:r>
              <a:rPr lang="en-US" dirty="0" smtClean="0"/>
              <a:t>it – contact your </a:t>
            </a:r>
            <a:r>
              <a:rPr lang="en-US" dirty="0"/>
              <a:t>supervisor and report a </a:t>
            </a:r>
            <a:r>
              <a:rPr lang="en-US" dirty="0" err="1"/>
              <a:t>P1</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2860283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ODI Safety (cont.)</a:t>
            </a:r>
          </a:p>
        </p:txBody>
      </p:sp>
      <p:pic>
        <p:nvPicPr>
          <p:cNvPr id="6" name="Picture 8" descr="MVC-009S"/>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905000" y="1447800"/>
            <a:ext cx="8382000" cy="4876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Oval 10"/>
          <p:cNvSpPr>
            <a:spLocks noChangeArrowheads="1"/>
          </p:cNvSpPr>
          <p:nvPr/>
        </p:nvSpPr>
        <p:spPr bwMode="auto">
          <a:xfrm>
            <a:off x="2379023" y="3505200"/>
            <a:ext cx="1143000" cy="10668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endParaRPr lang="en-US" altLang="en-US"/>
          </a:p>
        </p:txBody>
      </p:sp>
    </p:spTree>
    <p:extLst>
      <p:ext uri="{BB962C8B-B14F-4D97-AF65-F5344CB8AC3E}">
        <p14:creationId xmlns:p14="http://schemas.microsoft.com/office/powerpoint/2010/main" val="30342118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Self-Tailboard </a:t>
            </a:r>
          </a:p>
        </p:txBody>
      </p:sp>
      <p:sp>
        <p:nvSpPr>
          <p:cNvPr id="3" name="Content Placeholder 2"/>
          <p:cNvSpPr>
            <a:spLocks noGrp="1"/>
          </p:cNvSpPr>
          <p:nvPr>
            <p:ph sz="half" idx="1"/>
          </p:nvPr>
        </p:nvSpPr>
        <p:spPr/>
        <p:txBody>
          <a:bodyPr/>
          <a:lstStyle/>
          <a:p>
            <a:r>
              <a:rPr lang="en-US" dirty="0"/>
              <a:t>You should always:</a:t>
            </a:r>
          </a:p>
          <a:p>
            <a:pPr lvl="1"/>
            <a:r>
              <a:rPr lang="en-US" dirty="0"/>
              <a:t>Perform a self-tailboard</a:t>
            </a:r>
          </a:p>
          <a:p>
            <a:pPr lvl="1"/>
            <a:r>
              <a:rPr lang="en-US" dirty="0"/>
              <a:t>Identify tasks and hazards </a:t>
            </a:r>
          </a:p>
          <a:p>
            <a:pPr lvl="1"/>
            <a:r>
              <a:rPr lang="en-US" dirty="0"/>
              <a:t>Overcome hazards </a:t>
            </a:r>
          </a:p>
          <a:p>
            <a:pPr lvl="1"/>
            <a:r>
              <a:rPr lang="en-US" dirty="0"/>
              <a:t>Repeat as necessary </a:t>
            </a:r>
          </a:p>
          <a:p>
            <a:endParaRPr lang="en-US" dirty="0"/>
          </a:p>
        </p:txBody>
      </p:sp>
      <p:pic>
        <p:nvPicPr>
          <p:cNvPr id="5" name="Picture 4"/>
          <p:cNvPicPr>
            <a:picLocks noChangeAspect="1"/>
          </p:cNvPicPr>
          <p:nvPr/>
        </p:nvPicPr>
        <p:blipFill>
          <a:blip r:embed="rId3"/>
          <a:stretch>
            <a:fillRect/>
          </a:stretch>
        </p:blipFill>
        <p:spPr>
          <a:xfrm>
            <a:off x="6248400" y="685800"/>
            <a:ext cx="4399921" cy="6047217"/>
          </a:xfrm>
          <a:prstGeom prst="rect">
            <a:avLst/>
          </a:prstGeom>
        </p:spPr>
      </p:pic>
      <p:sp>
        <p:nvSpPr>
          <p:cNvPr id="8" name="TextBox 7"/>
          <p:cNvSpPr txBox="1"/>
          <p:nvPr/>
        </p:nvSpPr>
        <p:spPr>
          <a:xfrm>
            <a:off x="838200" y="5776853"/>
            <a:ext cx="3669055" cy="400110"/>
          </a:xfrm>
          <a:prstGeom prst="rect">
            <a:avLst/>
          </a:prstGeom>
          <a:noFill/>
        </p:spPr>
        <p:txBody>
          <a:bodyPr wrap="square" rtlCol="0">
            <a:spAutoFit/>
          </a:bodyPr>
          <a:lstStyle/>
          <a:p>
            <a:r>
              <a:rPr lang="en-US" sz="2000" dirty="0" smtClean="0">
                <a:solidFill>
                  <a:schemeClr val="tx1">
                    <a:lumMod val="65000"/>
                    <a:lumOff val="35000"/>
                  </a:schemeClr>
                </a:solidFill>
                <a:hlinkClick r:id="rId4"/>
              </a:rPr>
              <a:t>ODI Self-Tailboard Checklist</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915169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ESI Self-Tailboard for iPad</a:t>
            </a:r>
          </a:p>
        </p:txBody>
      </p:sp>
      <p:pic>
        <p:nvPicPr>
          <p:cNvPr id="6" name="Picture 5"/>
          <p:cNvPicPr>
            <a:picLocks noChangeAspect="1"/>
          </p:cNvPicPr>
          <p:nvPr/>
        </p:nvPicPr>
        <p:blipFill rotWithShape="1">
          <a:blip r:embed="rId3"/>
          <a:srcRect b="7778"/>
          <a:stretch/>
        </p:blipFill>
        <p:spPr>
          <a:xfrm>
            <a:off x="2133601" y="1342207"/>
            <a:ext cx="7772400" cy="5372919"/>
          </a:xfrm>
          <a:prstGeom prst="rect">
            <a:avLst/>
          </a:prstGeom>
        </p:spPr>
      </p:pic>
    </p:spTree>
    <p:extLst>
      <p:ext uri="{BB962C8B-B14F-4D97-AF65-F5344CB8AC3E}">
        <p14:creationId xmlns:p14="http://schemas.microsoft.com/office/powerpoint/2010/main" val="3215118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6073" y="2057400"/>
            <a:ext cx="3089672" cy="4119563"/>
          </a:xfrm>
          <a:prstGeom prst="rect">
            <a:avLst/>
          </a:prstGeom>
        </p:spPr>
      </p:pic>
      <p:sp>
        <p:nvSpPr>
          <p:cNvPr id="2" name="Title 1"/>
          <p:cNvSpPr>
            <a:spLocks noGrp="1"/>
          </p:cNvSpPr>
          <p:nvPr>
            <p:ph type="title"/>
          </p:nvPr>
        </p:nvSpPr>
        <p:spPr/>
        <p:txBody>
          <a:bodyPr/>
          <a:lstStyle/>
          <a:p>
            <a:r>
              <a:rPr lang="en-US"/>
              <a:t>Personal Protective Equipment (PPE)</a:t>
            </a:r>
            <a:endParaRPr lang="en-US" dirty="0"/>
          </a:p>
        </p:txBody>
      </p:sp>
      <p:sp>
        <p:nvSpPr>
          <p:cNvPr id="3" name="Content Placeholder 2"/>
          <p:cNvSpPr>
            <a:spLocks noGrp="1"/>
          </p:cNvSpPr>
          <p:nvPr>
            <p:ph sz="half" idx="1"/>
          </p:nvPr>
        </p:nvSpPr>
        <p:spPr/>
        <p:txBody>
          <a:bodyPr/>
          <a:lstStyle/>
          <a:p>
            <a:r>
              <a:rPr lang="en-US" dirty="0"/>
              <a:t>Requirements:</a:t>
            </a:r>
          </a:p>
          <a:p>
            <a:pPr lvl="1"/>
            <a:r>
              <a:rPr lang="en-US" dirty="0"/>
              <a:t>Wear a garment with full length sleeves, no short pants</a:t>
            </a:r>
          </a:p>
          <a:p>
            <a:pPr lvl="1"/>
            <a:r>
              <a:rPr lang="en-US" dirty="0"/>
              <a:t>Wear approved head protection </a:t>
            </a:r>
          </a:p>
          <a:p>
            <a:pPr lvl="1"/>
            <a:r>
              <a:rPr lang="en-US" dirty="0"/>
              <a:t>Wear suitable gloves with cuffs</a:t>
            </a:r>
          </a:p>
          <a:p>
            <a:pPr lvl="1"/>
            <a:r>
              <a:rPr lang="en-US" dirty="0"/>
              <a:t>Wear approved warning vests</a:t>
            </a:r>
          </a:p>
          <a:p>
            <a:pPr lvl="1"/>
            <a:r>
              <a:rPr lang="en-US" dirty="0"/>
              <a:t>Wear work shoes  </a:t>
            </a:r>
          </a:p>
          <a:p>
            <a:pPr lvl="1"/>
            <a:r>
              <a:rPr lang="en-US" dirty="0"/>
              <a:t>Wear safety glasses</a:t>
            </a:r>
          </a:p>
        </p:txBody>
      </p:sp>
      <p:pic>
        <p:nvPicPr>
          <p:cNvPr id="4" name="Content Placeholder 3"/>
          <p:cNvPicPr>
            <a:picLocks noGrp="1" noChangeAspect="1"/>
          </p:cNvPicPr>
          <p:nvPr>
            <p:ph sz="half" idx="2"/>
          </p:nvPr>
        </p:nvPicPr>
        <p:blipFill rotWithShape="1">
          <a:blip r:embed="rId4" cstate="print">
            <a:extLst>
              <a:ext uri="{28A0092B-C50C-407E-A947-70E740481C1C}">
                <a14:useLocalDpi xmlns:a14="http://schemas.microsoft.com/office/drawing/2010/main" val="0"/>
              </a:ext>
            </a:extLst>
          </a:blip>
          <a:srcRect t="5326"/>
          <a:stretch/>
        </p:blipFill>
        <p:spPr>
          <a:xfrm>
            <a:off x="6477000" y="2057400"/>
            <a:ext cx="3263503" cy="4119562"/>
          </a:xfrm>
        </p:spPr>
      </p:pic>
    </p:spTree>
    <p:extLst>
      <p:ext uri="{BB962C8B-B14F-4D97-AF65-F5344CB8AC3E}">
        <p14:creationId xmlns:p14="http://schemas.microsoft.com/office/powerpoint/2010/main" val="3580539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PPE – AR/FR Clothing</a:t>
            </a:r>
          </a:p>
        </p:txBody>
      </p:sp>
      <p:grpSp>
        <p:nvGrpSpPr>
          <p:cNvPr id="27" name="Group 26"/>
          <p:cNvGrpSpPr/>
          <p:nvPr/>
        </p:nvGrpSpPr>
        <p:grpSpPr>
          <a:xfrm>
            <a:off x="838200" y="1471522"/>
            <a:ext cx="10515600" cy="5213342"/>
            <a:chOff x="838200" y="1471522"/>
            <a:chExt cx="10515600" cy="5213342"/>
          </a:xfrm>
        </p:grpSpPr>
        <p:sp>
          <p:nvSpPr>
            <p:cNvPr id="4" name="TextBox 3"/>
            <p:cNvSpPr txBox="1"/>
            <p:nvPr/>
          </p:nvSpPr>
          <p:spPr>
            <a:xfrm>
              <a:off x="838200" y="1471522"/>
              <a:ext cx="4304726" cy="707886"/>
            </a:xfrm>
            <a:prstGeom prst="rect">
              <a:avLst/>
            </a:prstGeom>
            <a:noFill/>
          </p:spPr>
          <p:txBody>
            <a:bodyPr wrap="square" rtlCol="0">
              <a:spAutoFit/>
            </a:bodyPr>
            <a:lstStyle/>
            <a:p>
              <a:r>
                <a:rPr lang="en-US" sz="2000" b="1" dirty="0"/>
                <a:t>Any</a:t>
              </a:r>
              <a:r>
                <a:rPr lang="en-US" sz="2000" dirty="0"/>
                <a:t> hi-vis shirt in the company approved program…</a:t>
              </a:r>
            </a:p>
          </p:txBody>
        </p:sp>
        <p:sp>
          <p:nvSpPr>
            <p:cNvPr id="6" name="TextBox 5"/>
            <p:cNvSpPr txBox="1"/>
            <p:nvPr/>
          </p:nvSpPr>
          <p:spPr>
            <a:xfrm>
              <a:off x="7160911" y="1471522"/>
              <a:ext cx="4192889" cy="707886"/>
            </a:xfrm>
            <a:prstGeom prst="rect">
              <a:avLst/>
            </a:prstGeom>
            <a:noFill/>
          </p:spPr>
          <p:txBody>
            <a:bodyPr wrap="square" rtlCol="0">
              <a:spAutoFit/>
            </a:bodyPr>
            <a:lstStyle/>
            <a:p>
              <a:r>
                <a:rPr lang="en-US" sz="2000" b="1" dirty="0"/>
                <a:t>Plus</a:t>
              </a:r>
              <a:r>
                <a:rPr lang="en-US" sz="2000" dirty="0"/>
                <a:t> any pair of pants in the company approved program…</a:t>
              </a:r>
            </a:p>
          </p:txBody>
        </p:sp>
        <p:grpSp>
          <p:nvGrpSpPr>
            <p:cNvPr id="26" name="Group 25"/>
            <p:cNvGrpSpPr/>
            <p:nvPr/>
          </p:nvGrpSpPr>
          <p:grpSpPr>
            <a:xfrm>
              <a:off x="838200" y="2335726"/>
              <a:ext cx="4304091" cy="4262220"/>
              <a:chOff x="1721540" y="2176939"/>
              <a:chExt cx="4304091" cy="4262220"/>
            </a:xfrm>
          </p:grpSpPr>
          <p:pic>
            <p:nvPicPr>
              <p:cNvPr id="7" name="Picture 6"/>
              <p:cNvPicPr>
                <a:picLocks noChangeAspect="1"/>
              </p:cNvPicPr>
              <p:nvPr/>
            </p:nvPicPr>
            <p:blipFill>
              <a:blip r:embed="rId3"/>
              <a:stretch>
                <a:fillRect/>
              </a:stretch>
            </p:blipFill>
            <p:spPr>
              <a:xfrm>
                <a:off x="1721540" y="2189911"/>
                <a:ext cx="1233995" cy="1371600"/>
              </a:xfrm>
              <a:prstGeom prst="rect">
                <a:avLst/>
              </a:prstGeom>
            </p:spPr>
          </p:pic>
          <p:pic>
            <p:nvPicPr>
              <p:cNvPr id="8" name="Picture 7"/>
              <p:cNvPicPr>
                <a:picLocks noChangeAspect="1"/>
              </p:cNvPicPr>
              <p:nvPr/>
            </p:nvPicPr>
            <p:blipFill>
              <a:blip r:embed="rId4"/>
              <a:stretch>
                <a:fillRect/>
              </a:stretch>
            </p:blipFill>
            <p:spPr>
              <a:xfrm>
                <a:off x="4662478" y="3827257"/>
                <a:ext cx="1363153" cy="1005840"/>
              </a:xfrm>
              <a:prstGeom prst="rect">
                <a:avLst/>
              </a:prstGeom>
            </p:spPr>
          </p:pic>
          <p:pic>
            <p:nvPicPr>
              <p:cNvPr id="9" name="Picture 8"/>
              <p:cNvPicPr>
                <a:picLocks noChangeAspect="1"/>
              </p:cNvPicPr>
              <p:nvPr/>
            </p:nvPicPr>
            <p:blipFill>
              <a:blip r:embed="rId5"/>
              <a:stretch>
                <a:fillRect/>
              </a:stretch>
            </p:blipFill>
            <p:spPr>
              <a:xfrm>
                <a:off x="4857389" y="2176939"/>
                <a:ext cx="1168242" cy="1371600"/>
              </a:xfrm>
              <a:prstGeom prst="rect">
                <a:avLst/>
              </a:prstGeom>
            </p:spPr>
          </p:pic>
          <p:pic>
            <p:nvPicPr>
              <p:cNvPr id="10" name="Picture 9"/>
              <p:cNvPicPr>
                <a:picLocks noChangeAspect="1"/>
              </p:cNvPicPr>
              <p:nvPr/>
            </p:nvPicPr>
            <p:blipFill>
              <a:blip r:embed="rId6"/>
              <a:stretch>
                <a:fillRect/>
              </a:stretch>
            </p:blipFill>
            <p:spPr>
              <a:xfrm>
                <a:off x="1721540" y="3665862"/>
                <a:ext cx="1230074" cy="1371600"/>
              </a:xfrm>
              <a:prstGeom prst="rect">
                <a:avLst/>
              </a:prstGeom>
            </p:spPr>
          </p:pic>
          <p:pic>
            <p:nvPicPr>
              <p:cNvPr id="11" name="Picture 10"/>
              <p:cNvPicPr>
                <a:picLocks noChangeAspect="1"/>
              </p:cNvPicPr>
              <p:nvPr/>
            </p:nvPicPr>
            <p:blipFill>
              <a:blip r:embed="rId7"/>
              <a:stretch>
                <a:fillRect/>
              </a:stretch>
            </p:blipFill>
            <p:spPr>
              <a:xfrm>
                <a:off x="3388952" y="2184960"/>
                <a:ext cx="1035021" cy="1371600"/>
              </a:xfrm>
              <a:prstGeom prst="rect">
                <a:avLst/>
              </a:prstGeom>
            </p:spPr>
          </p:pic>
          <p:pic>
            <p:nvPicPr>
              <p:cNvPr id="12" name="Picture 11"/>
              <p:cNvPicPr>
                <a:picLocks noChangeAspect="1"/>
              </p:cNvPicPr>
              <p:nvPr/>
            </p:nvPicPr>
            <p:blipFill>
              <a:blip r:embed="rId8"/>
              <a:stretch>
                <a:fillRect/>
              </a:stretch>
            </p:blipFill>
            <p:spPr>
              <a:xfrm>
                <a:off x="3272197" y="3671414"/>
                <a:ext cx="1069699" cy="1371600"/>
              </a:xfrm>
              <a:prstGeom prst="rect">
                <a:avLst/>
              </a:prstGeom>
            </p:spPr>
          </p:pic>
          <p:pic>
            <p:nvPicPr>
              <p:cNvPr id="13" name="Picture 12"/>
              <p:cNvPicPr>
                <a:picLocks noChangeAspect="1"/>
              </p:cNvPicPr>
              <p:nvPr/>
            </p:nvPicPr>
            <p:blipFill>
              <a:blip r:embed="rId9"/>
              <a:stretch>
                <a:fillRect/>
              </a:stretch>
            </p:blipFill>
            <p:spPr>
              <a:xfrm>
                <a:off x="1721540" y="5250439"/>
                <a:ext cx="1317620" cy="1188720"/>
              </a:xfrm>
              <a:prstGeom prst="rect">
                <a:avLst/>
              </a:prstGeom>
            </p:spPr>
          </p:pic>
        </p:grpSp>
        <p:grpSp>
          <p:nvGrpSpPr>
            <p:cNvPr id="25" name="Group 24"/>
            <p:cNvGrpSpPr/>
            <p:nvPr/>
          </p:nvGrpSpPr>
          <p:grpSpPr>
            <a:xfrm>
              <a:off x="7160911" y="2351837"/>
              <a:ext cx="4192889" cy="3005807"/>
              <a:chOff x="6277570" y="1880166"/>
              <a:chExt cx="4192889" cy="3005807"/>
            </a:xfrm>
          </p:grpSpPr>
          <p:pic>
            <p:nvPicPr>
              <p:cNvPr id="14" name="Picture 13"/>
              <p:cNvPicPr>
                <a:picLocks noChangeAspect="1"/>
              </p:cNvPicPr>
              <p:nvPr/>
            </p:nvPicPr>
            <p:blipFill>
              <a:blip r:embed="rId10"/>
              <a:stretch>
                <a:fillRect/>
              </a:stretch>
            </p:blipFill>
            <p:spPr>
              <a:xfrm>
                <a:off x="8262084" y="3514373"/>
                <a:ext cx="643846" cy="1371600"/>
              </a:xfrm>
              <a:prstGeom prst="rect">
                <a:avLst/>
              </a:prstGeom>
            </p:spPr>
          </p:pic>
          <p:pic>
            <p:nvPicPr>
              <p:cNvPr id="15" name="Picture 14"/>
              <p:cNvPicPr>
                <a:picLocks noChangeAspect="1"/>
              </p:cNvPicPr>
              <p:nvPr/>
            </p:nvPicPr>
            <p:blipFill>
              <a:blip r:embed="rId11"/>
              <a:stretch>
                <a:fillRect/>
              </a:stretch>
            </p:blipFill>
            <p:spPr>
              <a:xfrm>
                <a:off x="6277570" y="1880166"/>
                <a:ext cx="1146232" cy="1371600"/>
              </a:xfrm>
              <a:prstGeom prst="rect">
                <a:avLst/>
              </a:prstGeom>
            </p:spPr>
          </p:pic>
          <p:pic>
            <p:nvPicPr>
              <p:cNvPr id="16" name="Picture 15"/>
              <p:cNvPicPr>
                <a:picLocks noChangeAspect="1"/>
              </p:cNvPicPr>
              <p:nvPr/>
            </p:nvPicPr>
            <p:blipFill>
              <a:blip r:embed="rId12"/>
              <a:stretch>
                <a:fillRect/>
              </a:stretch>
            </p:blipFill>
            <p:spPr>
              <a:xfrm>
                <a:off x="7775069" y="1880166"/>
                <a:ext cx="705165" cy="1371600"/>
              </a:xfrm>
              <a:prstGeom prst="rect">
                <a:avLst/>
              </a:prstGeom>
            </p:spPr>
          </p:pic>
          <p:pic>
            <p:nvPicPr>
              <p:cNvPr id="17" name="Picture 16"/>
              <p:cNvPicPr>
                <a:picLocks noChangeAspect="1"/>
              </p:cNvPicPr>
              <p:nvPr/>
            </p:nvPicPr>
            <p:blipFill>
              <a:blip r:embed="rId13"/>
              <a:stretch>
                <a:fillRect/>
              </a:stretch>
            </p:blipFill>
            <p:spPr>
              <a:xfrm>
                <a:off x="9393695" y="3514373"/>
                <a:ext cx="1076764" cy="1371600"/>
              </a:xfrm>
              <a:prstGeom prst="rect">
                <a:avLst/>
              </a:prstGeom>
            </p:spPr>
          </p:pic>
          <p:pic>
            <p:nvPicPr>
              <p:cNvPr id="18" name="Picture 17"/>
              <p:cNvPicPr>
                <a:picLocks noChangeAspect="1"/>
              </p:cNvPicPr>
              <p:nvPr/>
            </p:nvPicPr>
            <p:blipFill>
              <a:blip r:embed="rId14"/>
              <a:stretch>
                <a:fillRect/>
              </a:stretch>
            </p:blipFill>
            <p:spPr>
              <a:xfrm>
                <a:off x="9734635" y="1881046"/>
                <a:ext cx="735824" cy="1371600"/>
              </a:xfrm>
              <a:prstGeom prst="rect">
                <a:avLst/>
              </a:prstGeom>
            </p:spPr>
          </p:pic>
          <p:pic>
            <p:nvPicPr>
              <p:cNvPr id="19" name="Picture 18"/>
              <p:cNvPicPr>
                <a:picLocks noChangeAspect="1"/>
              </p:cNvPicPr>
              <p:nvPr/>
            </p:nvPicPr>
            <p:blipFill>
              <a:blip r:embed="rId15"/>
              <a:stretch>
                <a:fillRect/>
              </a:stretch>
            </p:blipFill>
            <p:spPr>
              <a:xfrm>
                <a:off x="8831501" y="1880166"/>
                <a:ext cx="551868" cy="1371600"/>
              </a:xfrm>
              <a:prstGeom prst="rect">
                <a:avLst/>
              </a:prstGeom>
            </p:spPr>
          </p:pic>
          <p:pic>
            <p:nvPicPr>
              <p:cNvPr id="20" name="Picture 19"/>
              <p:cNvPicPr>
                <a:picLocks noChangeAspect="1"/>
              </p:cNvPicPr>
              <p:nvPr/>
            </p:nvPicPr>
            <p:blipFill>
              <a:blip r:embed="rId16"/>
              <a:stretch>
                <a:fillRect/>
              </a:stretch>
            </p:blipFill>
            <p:spPr>
              <a:xfrm>
                <a:off x="6946517" y="3514373"/>
                <a:ext cx="827802" cy="1371600"/>
              </a:xfrm>
              <a:prstGeom prst="rect">
                <a:avLst/>
              </a:prstGeom>
            </p:spPr>
          </p:pic>
        </p:grpSp>
        <p:sp>
          <p:nvSpPr>
            <p:cNvPr id="21" name="Cross 20"/>
            <p:cNvSpPr/>
            <p:nvPr/>
          </p:nvSpPr>
          <p:spPr>
            <a:xfrm>
              <a:off x="5844877" y="3395972"/>
              <a:ext cx="502246" cy="486330"/>
            </a:xfrm>
            <a:prstGeom prst="plus">
              <a:avLst>
                <a:gd name="adj" fmla="val 41904"/>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5412110" y="5791802"/>
              <a:ext cx="1070414" cy="646331"/>
            </a:xfrm>
            <a:prstGeom prst="rect">
              <a:avLst/>
            </a:prstGeom>
            <a:noFill/>
          </p:spPr>
          <p:txBody>
            <a:bodyPr wrap="square" rtlCol="0">
              <a:spAutoFit/>
            </a:bodyPr>
            <a:lstStyle/>
            <a:p>
              <a:r>
                <a:rPr lang="en-US" sz="3600" dirty="0"/>
                <a:t>Or…</a:t>
              </a:r>
            </a:p>
          </p:txBody>
        </p:sp>
        <p:pic>
          <p:nvPicPr>
            <p:cNvPr id="23" name="Picture 22"/>
            <p:cNvPicPr>
              <a:picLocks noChangeAspect="1"/>
            </p:cNvPicPr>
            <p:nvPr/>
          </p:nvPicPr>
          <p:blipFill>
            <a:blip r:embed="rId17"/>
            <a:stretch>
              <a:fillRect/>
            </a:stretch>
          </p:blipFill>
          <p:spPr>
            <a:xfrm>
              <a:off x="6527122" y="4490304"/>
              <a:ext cx="1143209" cy="2194560"/>
            </a:xfrm>
            <a:prstGeom prst="rect">
              <a:avLst/>
            </a:prstGeom>
          </p:spPr>
        </p:pic>
        <p:sp>
          <p:nvSpPr>
            <p:cNvPr id="24" name="TextBox 23"/>
            <p:cNvSpPr txBox="1"/>
            <p:nvPr/>
          </p:nvSpPr>
          <p:spPr>
            <a:xfrm>
              <a:off x="7835271" y="5794727"/>
              <a:ext cx="3403854" cy="646331"/>
            </a:xfrm>
            <a:prstGeom prst="rect">
              <a:avLst/>
            </a:prstGeom>
            <a:noFill/>
          </p:spPr>
          <p:txBody>
            <a:bodyPr wrap="square" rtlCol="0">
              <a:spAutoFit/>
            </a:bodyPr>
            <a:lstStyle/>
            <a:p>
              <a:r>
                <a:rPr lang="en-US" dirty="0"/>
                <a:t>Benchmark and Tecgen coveralls can be worn alone</a:t>
              </a:r>
            </a:p>
          </p:txBody>
        </p:sp>
      </p:grpSp>
    </p:spTree>
    <p:extLst>
      <p:ext uri="{BB962C8B-B14F-4D97-AF65-F5344CB8AC3E}">
        <p14:creationId xmlns:p14="http://schemas.microsoft.com/office/powerpoint/2010/main" val="34454135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 &amp; Maintenance of PPE</a:t>
            </a:r>
          </a:p>
        </p:txBody>
      </p:sp>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371" t="9830" r="882" b="289"/>
          <a:stretch/>
        </p:blipFill>
        <p:spPr>
          <a:xfrm>
            <a:off x="1641279" y="1645920"/>
            <a:ext cx="8909443" cy="5091110"/>
          </a:xfrm>
          <a:prstGeom prst="rect">
            <a:avLst/>
          </a:prstGeom>
        </p:spPr>
      </p:pic>
    </p:spTree>
    <p:extLst>
      <p:ext uri="{BB962C8B-B14F-4D97-AF65-F5344CB8AC3E}">
        <p14:creationId xmlns:p14="http://schemas.microsoft.com/office/powerpoint/2010/main" val="8891894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Driving</a:t>
            </a:r>
          </a:p>
        </p:txBody>
      </p:sp>
      <p:sp>
        <p:nvSpPr>
          <p:cNvPr id="6" name="Content Placeholder 5"/>
          <p:cNvSpPr>
            <a:spLocks noGrp="1"/>
          </p:cNvSpPr>
          <p:nvPr>
            <p:ph idx="1"/>
          </p:nvPr>
        </p:nvSpPr>
        <p:spPr/>
        <p:txBody>
          <a:bodyPr/>
          <a:lstStyle/>
          <a:p>
            <a:r>
              <a:rPr lang="en-US" dirty="0"/>
              <a:t>Knowledge and compliance with laws – APM P15</a:t>
            </a:r>
          </a:p>
          <a:p>
            <a:pPr lvl="1"/>
            <a:r>
              <a:rPr lang="en-US" dirty="0"/>
              <a:t>State vehicle codes </a:t>
            </a:r>
          </a:p>
          <a:p>
            <a:pPr lvl="1"/>
            <a:r>
              <a:rPr lang="en-US" dirty="0"/>
              <a:t>Local traffic rules</a:t>
            </a:r>
          </a:p>
          <a:p>
            <a:pPr lvl="1"/>
            <a:r>
              <a:rPr lang="en-US" dirty="0"/>
              <a:t>Traffic control signs </a:t>
            </a:r>
          </a:p>
          <a:p>
            <a:pPr lvl="1"/>
            <a:r>
              <a:rPr lang="en-US" dirty="0"/>
              <a:t>Posted speed limits </a:t>
            </a:r>
          </a:p>
          <a:p>
            <a:pPr lvl="1"/>
            <a:r>
              <a:rPr lang="en-US" dirty="0"/>
              <a:t>Parking restrictions </a:t>
            </a:r>
          </a:p>
          <a:p>
            <a:pPr lvl="1"/>
            <a:r>
              <a:rPr lang="en-US" dirty="0"/>
              <a:t>Company rules and regulations</a:t>
            </a:r>
          </a:p>
        </p:txBody>
      </p:sp>
    </p:spTree>
    <p:extLst>
      <p:ext uri="{BB962C8B-B14F-4D97-AF65-F5344CB8AC3E}">
        <p14:creationId xmlns:p14="http://schemas.microsoft.com/office/powerpoint/2010/main" val="13695095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Driving (cont.)</a:t>
            </a:r>
          </a:p>
        </p:txBody>
      </p:sp>
      <p:sp>
        <p:nvSpPr>
          <p:cNvPr id="3" name="Content Placeholder 2"/>
          <p:cNvSpPr>
            <a:spLocks noGrp="1"/>
          </p:cNvSpPr>
          <p:nvPr>
            <p:ph idx="1"/>
          </p:nvPr>
        </p:nvSpPr>
        <p:spPr/>
        <p:txBody>
          <a:bodyPr/>
          <a:lstStyle/>
          <a:p>
            <a:r>
              <a:rPr lang="en-US" dirty="0"/>
              <a:t>License Requirements – APM P15</a:t>
            </a:r>
          </a:p>
          <a:p>
            <a:pPr lvl="1"/>
            <a:r>
              <a:rPr lang="en-US" dirty="0"/>
              <a:t>Valid driver’s license </a:t>
            </a:r>
          </a:p>
          <a:p>
            <a:pPr lvl="1"/>
            <a:r>
              <a:rPr lang="en-US" dirty="0"/>
              <a:t>Driver’s license status</a:t>
            </a:r>
          </a:p>
          <a:p>
            <a:pPr lvl="1"/>
            <a:r>
              <a:rPr lang="en-US" dirty="0"/>
              <a:t>Defective vehicle</a:t>
            </a:r>
          </a:p>
          <a:p>
            <a:pPr lvl="1"/>
            <a:r>
              <a:rPr lang="en-US" dirty="0"/>
              <a:t>Portable electronic </a:t>
            </a:r>
            <a:r>
              <a:rPr lang="en-US" dirty="0" smtClean="0"/>
              <a:t>devices</a:t>
            </a:r>
            <a:endParaRPr lang="en-US" dirty="0"/>
          </a:p>
          <a:p>
            <a:r>
              <a:rPr lang="en-US" dirty="0"/>
              <a:t>Parking – APM Rule 123</a:t>
            </a:r>
          </a:p>
          <a:p>
            <a:pPr lvl="1"/>
            <a:r>
              <a:rPr lang="en-US" dirty="0"/>
              <a:t>Sharp tools</a:t>
            </a:r>
          </a:p>
          <a:p>
            <a:pPr lvl="1"/>
            <a:r>
              <a:rPr lang="en-US" dirty="0"/>
              <a:t>Secured loads and riders</a:t>
            </a:r>
          </a:p>
          <a:p>
            <a:pPr lvl="1"/>
            <a:r>
              <a:rPr lang="en-US" dirty="0"/>
              <a:t>Rider must be seated</a:t>
            </a:r>
          </a:p>
          <a:p>
            <a:pPr lvl="1"/>
            <a:r>
              <a:rPr lang="en-US" dirty="0"/>
              <a:t>Restraint devices</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1345581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Welcome &amp; Introductions</a:t>
            </a:r>
          </a:p>
        </p:txBody>
      </p:sp>
      <p:pic>
        <p:nvPicPr>
          <p:cNvPr id="5" name="Content Placeholder 4"/>
          <p:cNvPicPr>
            <a:picLocks noGrp="1" noChangeAspect="1"/>
          </p:cNvPicPr>
          <p:nvPr>
            <p:ph idx="1"/>
          </p:nvPr>
        </p:nvPicPr>
        <p:blipFill>
          <a:blip r:embed="rId3"/>
          <a:stretch>
            <a:fillRect/>
          </a:stretch>
        </p:blipFill>
        <p:spPr>
          <a:xfrm>
            <a:off x="3770174" y="2297314"/>
            <a:ext cx="4651651" cy="3407959"/>
          </a:xfrm>
          <a:prstGeom prst="rect">
            <a:avLst/>
          </a:prstGeom>
        </p:spPr>
      </p:pic>
    </p:spTree>
    <p:extLst>
      <p:ext uri="{BB962C8B-B14F-4D97-AF65-F5344CB8AC3E}">
        <p14:creationId xmlns:p14="http://schemas.microsoft.com/office/powerpoint/2010/main" val="8175454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Driving (cont.)</a:t>
            </a:r>
          </a:p>
        </p:txBody>
      </p:sp>
      <p:sp>
        <p:nvSpPr>
          <p:cNvPr id="3" name="Content Placeholder 2"/>
          <p:cNvSpPr>
            <a:spLocks noGrp="1"/>
          </p:cNvSpPr>
          <p:nvPr>
            <p:ph idx="1"/>
          </p:nvPr>
        </p:nvSpPr>
        <p:spPr/>
        <p:txBody>
          <a:bodyPr/>
          <a:lstStyle/>
          <a:p>
            <a:r>
              <a:rPr lang="en-US"/>
              <a:t>Parking – APM Rule 124</a:t>
            </a:r>
          </a:p>
          <a:p>
            <a:pPr lvl="1"/>
            <a:r>
              <a:rPr lang="en-US"/>
              <a:t>Parking regulations</a:t>
            </a:r>
          </a:p>
          <a:p>
            <a:pPr lvl="1"/>
            <a:r>
              <a:rPr lang="en-US"/>
              <a:t>Construction signs and cones</a:t>
            </a:r>
          </a:p>
          <a:p>
            <a:pPr lvl="1"/>
            <a:r>
              <a:rPr lang="en-US"/>
              <a:t>Safe parking</a:t>
            </a:r>
          </a:p>
          <a:p>
            <a:endParaRPr lang="en-US" dirty="0"/>
          </a:p>
        </p:txBody>
      </p:sp>
    </p:spTree>
    <p:extLst>
      <p:ext uri="{BB962C8B-B14F-4D97-AF65-F5344CB8AC3E}">
        <p14:creationId xmlns:p14="http://schemas.microsoft.com/office/powerpoint/2010/main" val="827796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Environment, Health, &amp; Safety (EHS)</a:t>
            </a:r>
            <a:endParaRPr lang="en-US" dirty="0"/>
          </a:p>
        </p:txBody>
      </p:sp>
      <p:sp>
        <p:nvSpPr>
          <p:cNvPr id="3" name="Content Placeholder 2"/>
          <p:cNvSpPr>
            <a:spLocks noGrp="1"/>
          </p:cNvSpPr>
          <p:nvPr>
            <p:ph idx="1"/>
          </p:nvPr>
        </p:nvSpPr>
        <p:spPr/>
        <p:txBody>
          <a:bodyPr/>
          <a:lstStyle/>
          <a:p>
            <a:r>
              <a:rPr lang="en-US" smtClean="0"/>
              <a:t>Examples:</a:t>
            </a:r>
          </a:p>
          <a:p>
            <a:pPr lvl="1"/>
            <a:r>
              <a:rPr lang="en-US" smtClean="0"/>
              <a:t>Leaving the engine idling for long periods of time (i.e., environment concern) </a:t>
            </a:r>
          </a:p>
          <a:p>
            <a:pPr lvl="1"/>
            <a:r>
              <a:rPr lang="en-US" smtClean="0"/>
              <a:t>Parking a hot truck on dead, long grass (i.e., environment and safety concerns)</a:t>
            </a:r>
          </a:p>
          <a:p>
            <a:r>
              <a:rPr lang="en-US" smtClean="0"/>
              <a:t>Potential risks:</a:t>
            </a:r>
          </a:p>
          <a:p>
            <a:pPr lvl="1"/>
            <a:r>
              <a:rPr lang="en-US" smtClean="0"/>
              <a:t>Oil release </a:t>
            </a:r>
          </a:p>
          <a:p>
            <a:pPr lvl="1"/>
            <a:r>
              <a:rPr lang="en-US" smtClean="0"/>
              <a:t>Oil leak </a:t>
            </a:r>
          </a:p>
          <a:p>
            <a:pPr lvl="1"/>
            <a:r>
              <a:rPr lang="en-US" smtClean="0"/>
              <a:t>Oil spill</a:t>
            </a:r>
            <a:endParaRPr lang="en-US" dirty="0"/>
          </a:p>
        </p:txBody>
      </p:sp>
    </p:spTree>
    <p:extLst>
      <p:ext uri="{BB962C8B-B14F-4D97-AF65-F5344CB8AC3E}">
        <p14:creationId xmlns:p14="http://schemas.microsoft.com/office/powerpoint/2010/main" val="16701651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Wrap Up</a:t>
            </a:r>
            <a:endParaRPr lang="en-US" dirty="0"/>
          </a:p>
        </p:txBody>
      </p:sp>
      <p:sp>
        <p:nvSpPr>
          <p:cNvPr id="3" name="Content Placeholder 2"/>
          <p:cNvSpPr>
            <a:spLocks noGrp="1"/>
          </p:cNvSpPr>
          <p:nvPr>
            <p:ph idx="1"/>
          </p:nvPr>
        </p:nvSpPr>
        <p:spPr>
          <a:xfrm>
            <a:off x="838199" y="1825625"/>
            <a:ext cx="10853057" cy="4351338"/>
          </a:xfrm>
        </p:spPr>
        <p:txBody>
          <a:bodyPr/>
          <a:lstStyle/>
          <a:p>
            <a:r>
              <a:rPr lang="en-US" dirty="0"/>
              <a:t>Explain the requirements of ODI safety for ESIs </a:t>
            </a:r>
          </a:p>
          <a:p>
            <a:r>
              <a:rPr lang="en-US" dirty="0"/>
              <a:t>Explain the requirements of and for the Self-Tailboard </a:t>
            </a:r>
          </a:p>
          <a:p>
            <a:r>
              <a:rPr lang="en-US" dirty="0"/>
              <a:t>Discuss the guidelines for Personal Protective Equipment (PPE)  </a:t>
            </a:r>
          </a:p>
          <a:p>
            <a:r>
              <a:rPr lang="en-US" dirty="0"/>
              <a:t>Discuss the requirements of safe driving and parking</a:t>
            </a:r>
          </a:p>
          <a:p>
            <a:r>
              <a:rPr lang="en-US" dirty="0"/>
              <a:t>Describe Environment, Health, &amp; Safety (EHS) incidents</a:t>
            </a:r>
          </a:p>
        </p:txBody>
      </p:sp>
    </p:spTree>
    <p:extLst>
      <p:ext uri="{BB962C8B-B14F-4D97-AF65-F5344CB8AC3E}">
        <p14:creationId xmlns:p14="http://schemas.microsoft.com/office/powerpoint/2010/main" val="3453847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Check Your Knowledge</a:t>
            </a:r>
          </a:p>
        </p:txBody>
      </p:sp>
      <p:sp>
        <p:nvSpPr>
          <p:cNvPr id="5" name="Content Placeholder 4"/>
          <p:cNvSpPr>
            <a:spLocks noGrp="1"/>
          </p:cNvSpPr>
          <p:nvPr>
            <p:ph idx="1"/>
          </p:nvPr>
        </p:nvSpPr>
        <p:spPr/>
        <p:txBody>
          <a:bodyPr/>
          <a:lstStyle/>
          <a:p>
            <a:pPr marL="457200" indent="-457200">
              <a:buFont typeface="+mj-lt"/>
              <a:buAutoNum type="arabicPeriod"/>
            </a:pPr>
            <a:r>
              <a:rPr lang="en-US" dirty="0"/>
              <a:t>Explain what a self-tailboard is.</a:t>
            </a:r>
          </a:p>
          <a:p>
            <a:pPr marL="457200" indent="-457200">
              <a:buFont typeface="+mj-lt"/>
              <a:buAutoNum type="arabicPeriod"/>
            </a:pPr>
            <a:r>
              <a:rPr lang="en-US" dirty="0"/>
              <a:t>Name 6 PPE items.</a:t>
            </a:r>
          </a:p>
          <a:p>
            <a:pPr marL="457200" indent="-457200">
              <a:buFont typeface="+mj-lt"/>
              <a:buAutoNum type="arabicPeriod"/>
            </a:pPr>
            <a:r>
              <a:rPr lang="en-US" dirty="0"/>
              <a:t>What is prohibited in the company distracted-driving policy?</a:t>
            </a:r>
          </a:p>
          <a:p>
            <a:pPr marL="457200" indent="-457200">
              <a:buFont typeface="+mj-lt"/>
              <a:buAutoNum type="arabicPeriod"/>
            </a:pPr>
            <a:r>
              <a:rPr lang="en-US" dirty="0">
                <a:solidFill>
                  <a:schemeClr val="tx1"/>
                </a:solidFill>
              </a:rPr>
              <a:t>What actions should an ESI take when he discovers oil on a transformer?</a:t>
            </a:r>
            <a:endParaRPr lang="en-US" dirty="0"/>
          </a:p>
        </p:txBody>
      </p:sp>
    </p:spTree>
    <p:extLst>
      <p:ext uri="{BB962C8B-B14F-4D97-AF65-F5344CB8AC3E}">
        <p14:creationId xmlns:p14="http://schemas.microsoft.com/office/powerpoint/2010/main" val="4139248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End of ODI Safety Module</a:t>
            </a:r>
            <a:endParaRPr lang="en-US" dirty="0"/>
          </a:p>
        </p:txBody>
      </p:sp>
    </p:spTree>
    <p:extLst>
      <p:ext uri="{BB962C8B-B14F-4D97-AF65-F5344CB8AC3E}">
        <p14:creationId xmlns:p14="http://schemas.microsoft.com/office/powerpoint/2010/main" val="505698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Safety First!</a:t>
            </a:r>
            <a:endParaRPr lang="en-US" dirty="0"/>
          </a:p>
        </p:txBody>
      </p:sp>
      <p:sp>
        <p:nvSpPr>
          <p:cNvPr id="5" name="Content Placeholder 4"/>
          <p:cNvSpPr>
            <a:spLocks noGrp="1"/>
          </p:cNvSpPr>
          <p:nvPr>
            <p:ph idx="1"/>
          </p:nvPr>
        </p:nvSpPr>
        <p:spPr/>
        <p:txBody>
          <a:bodyPr/>
          <a:lstStyle/>
          <a:p>
            <a:r>
              <a:rPr lang="en-US" smtClean="0"/>
              <a:t>First Aid kit</a:t>
            </a:r>
          </a:p>
          <a:p>
            <a:r>
              <a:rPr lang="en-US" smtClean="0"/>
              <a:t>Volunteers</a:t>
            </a:r>
          </a:p>
          <a:p>
            <a:r>
              <a:rPr lang="en-US" smtClean="0"/>
              <a:t>Earthquake procedures</a:t>
            </a:r>
          </a:p>
          <a:p>
            <a:r>
              <a:rPr lang="en-US" smtClean="0"/>
              <a:t>In case of fire</a:t>
            </a:r>
          </a:p>
          <a:p>
            <a:r>
              <a:rPr lang="en-US" smtClean="0"/>
              <a:t>Emergency exits</a:t>
            </a:r>
          </a:p>
          <a:p>
            <a:r>
              <a:rPr lang="en-US" smtClean="0"/>
              <a:t>Where to gather outside</a:t>
            </a:r>
            <a:endParaRPr lang="en-US" dirty="0"/>
          </a:p>
        </p:txBody>
      </p:sp>
    </p:spTree>
    <p:extLst>
      <p:ext uri="{BB962C8B-B14F-4D97-AF65-F5344CB8AC3E}">
        <p14:creationId xmlns:p14="http://schemas.microsoft.com/office/powerpoint/2010/main" val="31434084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Logistics &amp; Guidelines</a:t>
            </a:r>
            <a:endParaRPr lang="en-US" dirty="0"/>
          </a:p>
        </p:txBody>
      </p:sp>
      <p:sp>
        <p:nvSpPr>
          <p:cNvPr id="3" name="Content Placeholder 2"/>
          <p:cNvSpPr>
            <a:spLocks noGrp="1"/>
          </p:cNvSpPr>
          <p:nvPr>
            <p:ph idx="1"/>
          </p:nvPr>
        </p:nvSpPr>
        <p:spPr/>
        <p:txBody>
          <a:bodyPr/>
          <a:lstStyle/>
          <a:p>
            <a:r>
              <a:rPr lang="en-US" smtClean="0"/>
              <a:t>Cell phones/pagers off or silent</a:t>
            </a:r>
          </a:p>
          <a:p>
            <a:r>
              <a:rPr lang="en-US" smtClean="0"/>
              <a:t>Restroom locations</a:t>
            </a:r>
          </a:p>
          <a:p>
            <a:r>
              <a:rPr lang="en-US" smtClean="0"/>
              <a:t>Scheduled breaks and meals</a:t>
            </a:r>
          </a:p>
          <a:p>
            <a:r>
              <a:rPr lang="en-US" smtClean="0"/>
              <a:t>Length of training</a:t>
            </a:r>
          </a:p>
          <a:p>
            <a:r>
              <a:rPr lang="en-US" smtClean="0"/>
              <a:t>Class rules and guidelines</a:t>
            </a:r>
            <a:endParaRPr lang="en-US" dirty="0"/>
          </a:p>
        </p:txBody>
      </p:sp>
    </p:spTree>
    <p:extLst>
      <p:ext uri="{BB962C8B-B14F-4D97-AF65-F5344CB8AC3E}">
        <p14:creationId xmlns:p14="http://schemas.microsoft.com/office/powerpoint/2010/main" val="4098152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ODI Safety</a:t>
            </a:r>
          </a:p>
        </p:txBody>
      </p:sp>
    </p:spTree>
    <p:extLst>
      <p:ext uri="{BB962C8B-B14F-4D97-AF65-F5344CB8AC3E}">
        <p14:creationId xmlns:p14="http://schemas.microsoft.com/office/powerpoint/2010/main" val="22538900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Learning Objectives</a:t>
            </a:r>
            <a:endParaRPr lang="en-US" dirty="0"/>
          </a:p>
        </p:txBody>
      </p:sp>
      <p:sp>
        <p:nvSpPr>
          <p:cNvPr id="3" name="Content Placeholder 2"/>
          <p:cNvSpPr>
            <a:spLocks noGrp="1"/>
          </p:cNvSpPr>
          <p:nvPr>
            <p:ph idx="1"/>
          </p:nvPr>
        </p:nvSpPr>
        <p:spPr/>
        <p:txBody>
          <a:bodyPr/>
          <a:lstStyle/>
          <a:p>
            <a:r>
              <a:rPr lang="en-US" dirty="0" smtClean="0"/>
              <a:t>At the end of this module, students will be able to:</a:t>
            </a:r>
          </a:p>
          <a:p>
            <a:pPr lvl="1"/>
            <a:r>
              <a:rPr lang="en-US" dirty="0" smtClean="0"/>
              <a:t>Explain the requirements of ODI safety for ESIs </a:t>
            </a:r>
          </a:p>
          <a:p>
            <a:pPr lvl="1"/>
            <a:r>
              <a:rPr lang="en-US" dirty="0" smtClean="0"/>
              <a:t>Explain the requirements of and for the Self-Tailboard </a:t>
            </a:r>
          </a:p>
          <a:p>
            <a:pPr lvl="1"/>
            <a:r>
              <a:rPr lang="en-US" dirty="0" smtClean="0"/>
              <a:t>Discuss the guidelines for Personal Protective Equipment (PPE)  </a:t>
            </a:r>
          </a:p>
          <a:p>
            <a:pPr lvl="1"/>
            <a:r>
              <a:rPr lang="en-US" dirty="0" smtClean="0"/>
              <a:t>Discuss the requirements of safe driving and parking</a:t>
            </a:r>
          </a:p>
          <a:p>
            <a:pPr lvl="1"/>
            <a:r>
              <a:rPr lang="en-US" dirty="0" smtClean="0"/>
              <a:t>Describe Environment, Health, &amp; Safety (EHS) incidents</a:t>
            </a:r>
          </a:p>
          <a:p>
            <a:pPr lvl="1"/>
            <a:endParaRPr lang="en-US" dirty="0" smtClean="0"/>
          </a:p>
          <a:p>
            <a:endParaRPr lang="en-US" dirty="0" smtClean="0"/>
          </a:p>
          <a:p>
            <a:endParaRPr lang="en-US" dirty="0" smtClean="0"/>
          </a:p>
          <a:p>
            <a:pPr marL="457200" lvl="1" indent="0">
              <a:buNone/>
            </a:pPr>
            <a:r>
              <a:rPr lang="en-US" dirty="0" smtClean="0"/>
              <a:t>NOTE: Please see the Accident Prevention Manual (APM) on the website</a:t>
            </a:r>
            <a:endParaRPr lang="en-US" dirty="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8625931" y="457724"/>
            <a:ext cx="1903900" cy="1000686"/>
          </a:xfrm>
          <a:prstGeom prst="rect">
            <a:avLst/>
          </a:prstGeom>
          <a:effectLst>
            <a:softEdge rad="63500"/>
          </a:effectLst>
        </p:spPr>
      </p:pic>
    </p:spTree>
    <p:extLst>
      <p:ext uri="{BB962C8B-B14F-4D97-AF65-F5344CB8AC3E}">
        <p14:creationId xmlns:p14="http://schemas.microsoft.com/office/powerpoint/2010/main" val="3757749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Module Overview</a:t>
            </a:r>
          </a:p>
        </p:txBody>
      </p:sp>
      <p:sp>
        <p:nvSpPr>
          <p:cNvPr id="3" name="Content Placeholder 2"/>
          <p:cNvSpPr>
            <a:spLocks noGrp="1"/>
          </p:cNvSpPr>
          <p:nvPr>
            <p:ph idx="1"/>
          </p:nvPr>
        </p:nvSpPr>
        <p:spPr/>
        <p:txBody>
          <a:bodyPr/>
          <a:lstStyle/>
          <a:p>
            <a:r>
              <a:rPr lang="en-US" dirty="0"/>
              <a:t>ODI Safety</a:t>
            </a:r>
          </a:p>
          <a:p>
            <a:r>
              <a:rPr lang="en-US" dirty="0"/>
              <a:t>Self-Tailboard</a:t>
            </a:r>
          </a:p>
          <a:p>
            <a:r>
              <a:rPr lang="en-US" dirty="0"/>
              <a:t>Personal Protective Equipment (PPE)  </a:t>
            </a:r>
          </a:p>
          <a:p>
            <a:r>
              <a:rPr lang="en-US" dirty="0"/>
              <a:t>Driving and Parking Rules </a:t>
            </a:r>
          </a:p>
          <a:p>
            <a:r>
              <a:rPr lang="en-US" dirty="0"/>
              <a:t>Environment, Health, &amp; Safety (EHS)</a:t>
            </a:r>
          </a:p>
        </p:txBody>
      </p:sp>
    </p:spTree>
    <p:extLst>
      <p:ext uri="{BB962C8B-B14F-4D97-AF65-F5344CB8AC3E}">
        <p14:creationId xmlns:p14="http://schemas.microsoft.com/office/powerpoint/2010/main" val="2733569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ODI Safety</a:t>
            </a:r>
          </a:p>
        </p:txBody>
      </p:sp>
      <p:sp>
        <p:nvSpPr>
          <p:cNvPr id="3" name="Content Placeholder 2"/>
          <p:cNvSpPr>
            <a:spLocks noGrp="1"/>
          </p:cNvSpPr>
          <p:nvPr>
            <p:ph idx="1"/>
          </p:nvPr>
        </p:nvSpPr>
        <p:spPr/>
        <p:txBody>
          <a:bodyPr/>
          <a:lstStyle/>
          <a:p>
            <a:r>
              <a:rPr lang="en-US" dirty="0"/>
              <a:t>Driving safely</a:t>
            </a:r>
          </a:p>
          <a:p>
            <a:r>
              <a:rPr lang="en-US" dirty="0"/>
              <a:t>Performing a self-tailboard when necessary </a:t>
            </a:r>
          </a:p>
          <a:p>
            <a:r>
              <a:rPr lang="en-US" dirty="0"/>
              <a:t>Wearing your Personal Protective Equipment (PPE) when in the field </a:t>
            </a:r>
          </a:p>
          <a:p>
            <a:r>
              <a:rPr lang="en-US" dirty="0"/>
              <a:t>Being aware of hazards to the public</a:t>
            </a:r>
          </a:p>
          <a:p>
            <a:r>
              <a:rPr lang="en-US" dirty="0"/>
              <a:t>Not placing yourself in “series” with ground-wire conductors</a:t>
            </a:r>
          </a:p>
        </p:txBody>
      </p:sp>
    </p:spTree>
    <p:extLst>
      <p:ext uri="{BB962C8B-B14F-4D97-AF65-F5344CB8AC3E}">
        <p14:creationId xmlns:p14="http://schemas.microsoft.com/office/powerpoint/2010/main" val="1750431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ODI Safety (cont.)</a:t>
            </a:r>
          </a:p>
        </p:txBody>
      </p:sp>
      <p:pic>
        <p:nvPicPr>
          <p:cNvPr id="18" name="Content Placeholder 17"/>
          <p:cNvPicPr>
            <a:picLocks noGrp="1" noChangeAspect="1"/>
          </p:cNvPicPr>
          <p:nvPr>
            <p:ph sz="half" idx="2"/>
          </p:nvPr>
        </p:nvPicPr>
        <p:blipFill>
          <a:blip r:embed="rId3"/>
          <a:stretch>
            <a:fillRect/>
          </a:stretch>
        </p:blipFill>
        <p:spPr>
          <a:xfrm>
            <a:off x="6745049" y="2260735"/>
            <a:ext cx="4035902" cy="3481118"/>
          </a:xfrm>
          <a:prstGeom prst="rect">
            <a:avLst/>
          </a:prstGeom>
        </p:spPr>
      </p:pic>
      <p:sp>
        <p:nvSpPr>
          <p:cNvPr id="8" name="Text Box 13"/>
          <p:cNvSpPr txBox="1">
            <a:spLocks noChangeArrowheads="1"/>
          </p:cNvSpPr>
          <p:nvPr/>
        </p:nvSpPr>
        <p:spPr bwMode="auto">
          <a:xfrm>
            <a:off x="1714500" y="5761464"/>
            <a:ext cx="3429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1" hangingPunct="1">
              <a:spcBef>
                <a:spcPct val="50000"/>
              </a:spcBef>
            </a:pPr>
            <a:r>
              <a:rPr lang="en-US" altLang="en-US" b="1" dirty="0">
                <a:solidFill>
                  <a:srgbClr val="C00000"/>
                </a:solidFill>
                <a:latin typeface="+mn-lt"/>
              </a:rPr>
              <a:t>S.T.O.P.  </a:t>
            </a:r>
            <a:br>
              <a:rPr lang="en-US" altLang="en-US" b="1" dirty="0">
                <a:solidFill>
                  <a:srgbClr val="C00000"/>
                </a:solidFill>
                <a:latin typeface="+mn-lt"/>
              </a:rPr>
            </a:br>
            <a:r>
              <a:rPr lang="en-US" altLang="en-US" b="1" dirty="0">
                <a:solidFill>
                  <a:srgbClr val="C00000"/>
                </a:solidFill>
                <a:latin typeface="+mn-lt"/>
              </a:rPr>
              <a:t>Call for Assistance</a:t>
            </a:r>
          </a:p>
        </p:txBody>
      </p:sp>
      <p:sp>
        <p:nvSpPr>
          <p:cNvPr id="11" name="TextBox 10"/>
          <p:cNvSpPr txBox="1"/>
          <p:nvPr/>
        </p:nvSpPr>
        <p:spPr>
          <a:xfrm>
            <a:off x="4285260" y="1715516"/>
            <a:ext cx="3621479" cy="400110"/>
          </a:xfrm>
          <a:prstGeom prst="rect">
            <a:avLst/>
          </a:prstGeom>
          <a:noFill/>
        </p:spPr>
        <p:txBody>
          <a:bodyPr wrap="square" rtlCol="0">
            <a:spAutoFit/>
          </a:bodyPr>
          <a:lstStyle/>
          <a:p>
            <a:pPr algn="ctr"/>
            <a:r>
              <a:rPr lang="en-US" sz="2000" dirty="0"/>
              <a:t>Series Examples</a:t>
            </a:r>
          </a:p>
        </p:txBody>
      </p:sp>
      <p:sp>
        <p:nvSpPr>
          <p:cNvPr id="13" name="Text Box 13"/>
          <p:cNvSpPr txBox="1">
            <a:spLocks noChangeArrowheads="1"/>
          </p:cNvSpPr>
          <p:nvPr/>
        </p:nvSpPr>
        <p:spPr bwMode="auto">
          <a:xfrm>
            <a:off x="7048500" y="5761464"/>
            <a:ext cx="3429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1" hangingPunct="1">
              <a:spcBef>
                <a:spcPct val="50000"/>
              </a:spcBef>
            </a:pPr>
            <a:r>
              <a:rPr lang="en-US" altLang="en-US" b="1" dirty="0">
                <a:solidFill>
                  <a:srgbClr val="C00000"/>
                </a:solidFill>
                <a:latin typeface="+mn-lt"/>
              </a:rPr>
              <a:t>S.T.O.P.  </a:t>
            </a:r>
            <a:br>
              <a:rPr lang="en-US" altLang="en-US" b="1" dirty="0">
                <a:solidFill>
                  <a:srgbClr val="C00000"/>
                </a:solidFill>
                <a:latin typeface="+mn-lt"/>
              </a:rPr>
            </a:br>
            <a:r>
              <a:rPr lang="en-US" altLang="en-US" b="1" dirty="0">
                <a:solidFill>
                  <a:srgbClr val="C00000"/>
                </a:solidFill>
                <a:latin typeface="+mn-lt"/>
              </a:rPr>
              <a:t>Extremely Dangerous</a:t>
            </a:r>
          </a:p>
        </p:txBody>
      </p:sp>
      <p:pic>
        <p:nvPicPr>
          <p:cNvPr id="20" name="Content Placeholder 19"/>
          <p:cNvPicPr>
            <a:picLocks noGrp="1" noChangeAspect="1"/>
          </p:cNvPicPr>
          <p:nvPr>
            <p:ph sz="half" idx="1"/>
          </p:nvPr>
        </p:nvPicPr>
        <p:blipFill>
          <a:blip r:embed="rId4"/>
          <a:stretch>
            <a:fillRect/>
          </a:stretch>
        </p:blipFill>
        <p:spPr>
          <a:xfrm>
            <a:off x="1408001" y="2248542"/>
            <a:ext cx="4041998" cy="3505504"/>
          </a:xfrm>
          <a:prstGeom prst="rect">
            <a:avLst/>
          </a:prstGeom>
        </p:spPr>
      </p:pic>
    </p:spTree>
    <p:extLst>
      <p:ext uri="{BB962C8B-B14F-4D97-AF65-F5344CB8AC3E}">
        <p14:creationId xmlns:p14="http://schemas.microsoft.com/office/powerpoint/2010/main" val="2197507114"/>
      </p:ext>
    </p:extLst>
  </p:cSld>
  <p:clrMapOvr>
    <a:masterClrMapping/>
  </p:clrMapOvr>
</p:sld>
</file>

<file path=ppt/theme/theme1.xml><?xml version="1.0" encoding="utf-8"?>
<a:theme xmlns:a="http://schemas.openxmlformats.org/drawingml/2006/main" name="Theme_T&amp;D_PPTDesign">
  <a:themeElements>
    <a:clrScheme name="Custom 1">
      <a:dk1>
        <a:srgbClr val="000000"/>
      </a:dk1>
      <a:lt1>
        <a:sysClr val="window" lastClr="FFFFFF"/>
      </a:lt1>
      <a:dk2>
        <a:srgbClr val="FED141"/>
      </a:dk2>
      <a:lt2>
        <a:srgbClr val="B1B3B3"/>
      </a:lt2>
      <a:accent1>
        <a:srgbClr val="00A9E0"/>
      </a:accent1>
      <a:accent2>
        <a:srgbClr val="3CDBC0"/>
      </a:accent2>
      <a:accent3>
        <a:srgbClr val="658D1B"/>
      </a:accent3>
      <a:accent4>
        <a:srgbClr val="722257"/>
      </a:accent4>
      <a:accent5>
        <a:srgbClr val="F0B323"/>
      </a:accent5>
      <a:accent6>
        <a:srgbClr val="D2D755"/>
      </a:accent6>
      <a:hlink>
        <a:srgbClr val="0563C1"/>
      </a:hlink>
      <a:folHlink>
        <a:srgbClr val="FF0000"/>
      </a:folHlink>
    </a:clrScheme>
    <a:fontScheme name="Segoe UI">
      <a:majorFont>
        <a:latin typeface="Segoe UI"/>
        <a:ea typeface=""/>
        <a:cs typeface=""/>
      </a:majorFont>
      <a:minorFont>
        <a:latin typeface="Segoe U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_T&amp;D_PPTDesign" id="{48C3847E-36C7-4605-9845-A5967312A25A}" vid="{49254DBF-146A-409B-9749-8F67B60484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87e4302-86cf-4944-a309-ab111957c492">
      <UserInfo>
        <DisplayName/>
        <AccountId xsi:nil="true"/>
        <AccountType/>
      </UserInfo>
    </SharedWithUsers>
    <fi7y xmlns="470f3cb9-6190-467f-98b3-13287c8881c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3BDCAA064B24A498CFD3DF224C73A0E" ma:contentTypeVersion="7" ma:contentTypeDescription="Create a new document." ma:contentTypeScope="" ma:versionID="76e8f06a99eee6bf361b61571d2ab681">
  <xsd:schema xmlns:xsd="http://www.w3.org/2001/XMLSchema" xmlns:xs="http://www.w3.org/2001/XMLSchema" xmlns:p="http://schemas.microsoft.com/office/2006/metadata/properties" xmlns:ns2="470f3cb9-6190-467f-98b3-13287c8881c8" xmlns:ns3="287e4302-86cf-4944-a309-ab111957c492" targetNamespace="http://schemas.microsoft.com/office/2006/metadata/properties" ma:root="true" ma:fieldsID="99812758fcad5f90009c75bb3d0ceb16" ns2:_="" ns3:_="">
    <xsd:import namespace="470f3cb9-6190-467f-98b3-13287c8881c8"/>
    <xsd:import namespace="287e4302-86cf-4944-a309-ab111957c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fi7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0f3cb9-6190-467f-98b3-13287c8881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fi7y" ma:index="14" nillable="true" ma:displayName="Number" ma:internalName="fi7y">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87e4302-86cf-4944-a309-ab111957c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C9B993F-1756-4A77-B19E-2CA59E83500F}">
  <ds:schemaRefs>
    <ds:schemaRef ds:uri="http://www.w3.org/XML/1998/namespace"/>
    <ds:schemaRef ds:uri="http://schemas.microsoft.com/office/2006/documentManagement/types"/>
    <ds:schemaRef ds:uri="e45da448-bf9c-43e8-8676-7e88d583ded9"/>
    <ds:schemaRef ds:uri="4322eebd-698e-40ce-bdb1-eddec9f2aa4d"/>
    <ds:schemaRef ds:uri="http://purl.org/dc/terms/"/>
    <ds:schemaRef ds:uri="http://purl.org/dc/elements/1.1/"/>
    <ds:schemaRef ds:uri="http://purl.org/dc/dcmitype/"/>
    <ds:schemaRef ds:uri="456953c6-33af-4e07-972f-532cc91f388b"/>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A9BEA31F-D7C6-444D-A8CF-D1B8D7047B38}"/>
</file>

<file path=customXml/itemProps3.xml><?xml version="1.0" encoding="utf-8"?>
<ds:datastoreItem xmlns:ds="http://schemas.openxmlformats.org/officeDocument/2006/customXml" ds:itemID="{2F396C11-599A-4C2D-B038-396673169DF7}">
  <ds:schemaRefs>
    <ds:schemaRef ds:uri="http://schemas.microsoft.com/sharepoint/v3/contenttype/forms"/>
  </ds:schemaRefs>
</ds:datastoreItem>
</file>

<file path=customXml/itemProps4.xml><?xml version="1.0" encoding="utf-8"?>
<ds:datastoreItem xmlns:ds="http://schemas.openxmlformats.org/officeDocument/2006/customXml" ds:itemID="{EF7B1697-5207-4EAF-997E-63BDB69831A2}"/>
</file>

<file path=docProps/app.xml><?xml version="1.0" encoding="utf-8"?>
<Properties xmlns="http://schemas.openxmlformats.org/officeDocument/2006/extended-properties" xmlns:vt="http://schemas.openxmlformats.org/officeDocument/2006/docPropsVTypes">
  <Template>Theme_T&amp;D_PPTDesign</Template>
  <TotalTime>15891</TotalTime>
  <Words>911</Words>
  <Application>Microsoft Office PowerPoint</Application>
  <PresentationFormat>Widescreen</PresentationFormat>
  <Paragraphs>382</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Arial Black</vt:lpstr>
      <vt:lpstr>Calibri</vt:lpstr>
      <vt:lpstr>Open Sans</vt:lpstr>
      <vt:lpstr>Segoe UI</vt:lpstr>
      <vt:lpstr>Segoe UI Light</vt:lpstr>
      <vt:lpstr>Theme_T&amp;D_PPTDesign</vt:lpstr>
      <vt:lpstr>Overhead Detail Inspection (ODI) Training</vt:lpstr>
      <vt:lpstr>Welcome &amp; Introductions</vt:lpstr>
      <vt:lpstr>Safety First!</vt:lpstr>
      <vt:lpstr>Logistics &amp; Guidelines</vt:lpstr>
      <vt:lpstr>ODI Safety</vt:lpstr>
      <vt:lpstr>Learning Objectives</vt:lpstr>
      <vt:lpstr>Module Overview</vt:lpstr>
      <vt:lpstr>ODI Safety</vt:lpstr>
      <vt:lpstr>ODI Safety (cont.)</vt:lpstr>
      <vt:lpstr>PowerPoint Presentation</vt:lpstr>
      <vt:lpstr>ODI Safety (cont.)</vt:lpstr>
      <vt:lpstr>ODI Safety (cont.)</vt:lpstr>
      <vt:lpstr>Self-Tailboard </vt:lpstr>
      <vt:lpstr>ESI Self-Tailboard for iPad</vt:lpstr>
      <vt:lpstr>Personal Protective Equipment (PPE)</vt:lpstr>
      <vt:lpstr>PPE – AR/FR Clothing</vt:lpstr>
      <vt:lpstr>Care &amp; Maintenance of PPE</vt:lpstr>
      <vt:lpstr>Driving</vt:lpstr>
      <vt:lpstr>Driving (cont.)</vt:lpstr>
      <vt:lpstr>Driving (cont.)</vt:lpstr>
      <vt:lpstr>Environment, Health, &amp; Safety (EHS)</vt:lpstr>
      <vt:lpstr>Module Wrap Up</vt:lpstr>
      <vt:lpstr>Check Your Knowledge</vt:lpstr>
      <vt:lpstr>End of ODI Safety Module</vt:lpstr>
    </vt:vector>
  </TitlesOfParts>
  <Company>Southern California Edison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02_ODI Safety_New Inspector Training</dc:title>
  <dc:creator>Standard Configuration;George, Marsha Ellen</dc:creator>
  <cp:keywords/>
  <cp:lastModifiedBy>Mary Anne Schad</cp:lastModifiedBy>
  <cp:revision>821</cp:revision>
  <cp:lastPrinted>2012-12-21T23:35:40Z</cp:lastPrinted>
  <dcterms:created xsi:type="dcterms:W3CDTF">2012-09-17T21:25:10Z</dcterms:created>
  <dcterms:modified xsi:type="dcterms:W3CDTF">2019-12-14T01:02:00Z</dcterms:modified>
  <cp:contentStatus>(6) Complete</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0x01010093BDCAA064B24A498CFD3DF224C73A0E</vt:lpwstr>
  </property>
  <property fmtid="{D5CDD505-2E9C-101B-9397-08002B2CF9AE}" pid="3" name="SCEDocumentType">
    <vt:lpwstr>6;#Reference Document|9acbe064-480e-464c-8c5a-e66312fce4d0</vt:lpwstr>
  </property>
  <property fmtid="{D5CDD505-2E9C-101B-9397-08002B2CF9AE}" pid="4" name="SCE Handling Classifications">
    <vt:lpwstr>2;#FERC SOC|30fe3395-6548-46f9-8f65-142900e30b52</vt:lpwstr>
  </property>
  <property fmtid="{D5CDD505-2E9C-101B-9397-08002B2CF9AE}" pid="5" name="SCE Access Classification">
    <vt:lpwstr>5;#Internal|0f615b6b-96b2-4de4-8805-5eb688dc7257</vt:lpwstr>
  </property>
  <property fmtid="{D5CDD505-2E9C-101B-9397-08002B2CF9AE}" pid="6" name="SCE Reference Materials">
    <vt:lpwstr>4;#Reference|d5d6855c-40cf-4fde-b486-dbdb7551d2bd</vt:lpwstr>
  </property>
  <property fmtid="{D5CDD505-2E9C-101B-9397-08002B2CF9AE}" pid="7" name="SCE Owner">
    <vt:lpwstr>3;#Transmission ＆ Distribution|189d5c17-6cae-4a6d-a986-13e6a6a54d3e</vt:lpwstr>
  </property>
  <property fmtid="{D5CDD505-2E9C-101B-9397-08002B2CF9AE}" pid="8" name="TaxKeyword">
    <vt:lpwstr/>
  </property>
  <property fmtid="{D5CDD505-2E9C-101B-9397-08002B2CF9AE}" pid="9" name="Order">
    <vt:r8>44000</vt:r8>
  </property>
  <property fmtid="{D5CDD505-2E9C-101B-9397-08002B2CF9AE}" pid="10" name="xd_Signature">
    <vt:bool>false</vt:bool>
  </property>
  <property fmtid="{D5CDD505-2E9C-101B-9397-08002B2CF9AE}" pid="11" name="xd_ProgID">
    <vt:lpwstr/>
  </property>
  <property fmtid="{D5CDD505-2E9C-101B-9397-08002B2CF9AE}" pid="12" name="_SourceUrl">
    <vt:lpwstr/>
  </property>
  <property fmtid="{D5CDD505-2E9C-101B-9397-08002B2CF9AE}" pid="13" name="_SharedFileIndex">
    <vt:lpwstr/>
  </property>
  <property fmtid="{D5CDD505-2E9C-101B-9397-08002B2CF9AE}" pid="14" name="ComplianceAssetId">
    <vt:lpwstr/>
  </property>
  <property fmtid="{D5CDD505-2E9C-101B-9397-08002B2CF9AE}" pid="15" name="TemplateUrl">
    <vt:lpwstr/>
  </property>
  <property fmtid="{D5CDD505-2E9C-101B-9397-08002B2CF9AE}" pid="16" name="_dlc_DocIdItemGuid">
    <vt:lpwstr>02aac10d-c681-4332-85ec-ac5b4979b47e</vt:lpwstr>
  </property>
  <property fmtid="{D5CDD505-2E9C-101B-9397-08002B2CF9AE}" pid="17" name="_docset_NoMedatataSyncRequired">
    <vt:lpwstr>False</vt:lpwstr>
  </property>
  <property fmtid="{D5CDD505-2E9C-101B-9397-08002B2CF9AE}" pid="18" name="Review Status">
    <vt:lpwstr>https://edisonintl.sharepoint.com/teams/rcms365/_layouts/15/wrkstat.aspx?List=21149cbb-4f61-4bd7-8a64-8d38b2a0e31c&amp;WorkflowInstanceName=e01747e2-3109-4937-9987-2c91c7df47cf, Completed</vt:lpwstr>
  </property>
  <property fmtid="{D5CDD505-2E9C-101B-9397-08002B2CF9AE}" pid="19" name="Reassignment">
    <vt:lpwstr>, </vt:lpwstr>
  </property>
  <property fmtid="{D5CDD505-2E9C-101B-9397-08002B2CF9AE}" pid="20" name="Start Security WF">
    <vt:lpwstr>, </vt:lpwstr>
  </property>
  <property fmtid="{D5CDD505-2E9C-101B-9397-08002B2CF9AE}" pid="22" name="Data Request Set Name1">
    <vt:lpwstr>CalAdvocates-SCE-2021WMP-09</vt:lpwstr>
  </property>
  <property fmtid="{D5CDD505-2E9C-101B-9397-08002B2CF9AE}" pid="23" name="Manual Handling">
    <vt:lpwstr>https://edisonintl.sharepoint.com/teams/rcms365/_layouts/15/wrkstat.aspx?List=d1269d0e-3d21-492c-95ee-c4f1a377396e&amp;WorkflowInstanceName=a55c6be7-bfce-4793-b571-8be042bdb52f, Completed</vt:lpwstr>
  </property>
  <property fmtid="{D5CDD505-2E9C-101B-9397-08002B2CF9AE}" pid="26" name="Test WF">
    <vt:lpwstr>, </vt:lpwstr>
  </property>
  <property fmtid="{D5CDD505-2E9C-101B-9397-08002B2CF9AE}" pid="27" name="Document Review Status">
    <vt:lpwstr>Pending for Case Admin</vt:lpwstr>
  </property>
  <property fmtid="{D5CDD505-2E9C-101B-9397-08002B2CF9AE}" pid="28" name="Modified Date">
    <vt:filetime>2021-03-09T08:00:00Z</vt:filetime>
  </property>
</Properties>
</file>