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5"/>
  </p:sldMasterIdLst>
  <p:notesMasterIdLst>
    <p:notesMasterId r:id="rId38"/>
  </p:notesMasterIdLst>
  <p:handoutMasterIdLst>
    <p:handoutMasterId r:id="rId39"/>
  </p:handoutMasterIdLst>
  <p:sldIdLst>
    <p:sldId id="823" r:id="rId6"/>
    <p:sldId id="981" r:id="rId7"/>
    <p:sldId id="982" r:id="rId8"/>
    <p:sldId id="983" r:id="rId9"/>
    <p:sldId id="985" r:id="rId10"/>
    <p:sldId id="984" r:id="rId11"/>
    <p:sldId id="849" r:id="rId12"/>
    <p:sldId id="576" r:id="rId13"/>
    <p:sldId id="975" r:id="rId14"/>
    <p:sldId id="976" r:id="rId15"/>
    <p:sldId id="574" r:id="rId16"/>
    <p:sldId id="977" r:id="rId17"/>
    <p:sldId id="978" r:id="rId18"/>
    <p:sldId id="577" r:id="rId19"/>
    <p:sldId id="580" r:id="rId20"/>
    <p:sldId id="583" r:id="rId21"/>
    <p:sldId id="584" r:id="rId22"/>
    <p:sldId id="585" r:id="rId23"/>
    <p:sldId id="586" r:id="rId24"/>
    <p:sldId id="591" r:id="rId25"/>
    <p:sldId id="988" r:id="rId26"/>
    <p:sldId id="987" r:id="rId27"/>
    <p:sldId id="969" r:id="rId28"/>
    <p:sldId id="970" r:id="rId29"/>
    <p:sldId id="971" r:id="rId30"/>
    <p:sldId id="972" r:id="rId31"/>
    <p:sldId id="973" r:id="rId32"/>
    <p:sldId id="974" r:id="rId33"/>
    <p:sldId id="986" r:id="rId34"/>
    <p:sldId id="653" r:id="rId35"/>
    <p:sldId id="979" r:id="rId36"/>
    <p:sldId id="980"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369"/>
    <a:srgbClr val="9B129E"/>
    <a:srgbClr val="D4ECBA"/>
    <a:srgbClr val="ADDB7B"/>
    <a:srgbClr val="C0FD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979" autoAdjust="0"/>
  </p:normalViewPr>
  <p:slideViewPr>
    <p:cSldViewPr snapToGrid="0">
      <p:cViewPr varScale="1">
        <p:scale>
          <a:sx n="73" d="100"/>
          <a:sy n="73" d="100"/>
        </p:scale>
        <p:origin x="1037" y="67"/>
      </p:cViewPr>
      <p:guideLst>
        <p:guide orient="horz" pos="2160"/>
        <p:guide pos="3840"/>
      </p:guideLst>
    </p:cSldViewPr>
  </p:slideViewPr>
  <p:notesTextViewPr>
    <p:cViewPr>
      <p:scale>
        <a:sx n="1" d="1"/>
        <a:sy n="1" d="1"/>
      </p:scale>
      <p:origin x="0" y="0"/>
    </p:cViewPr>
  </p:notesTextViewPr>
  <p:notesViewPr>
    <p:cSldViewPr snapToGrid="0">
      <p:cViewPr varScale="1">
        <p:scale>
          <a:sx n="65" d="100"/>
          <a:sy n="65" d="100"/>
        </p:scale>
        <p:origin x="3082" y="53"/>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C7ED3290-87F5-7139-809A-ACBB575FEEC9}"/>
    <pc:docChg chg="modSld">
      <pc:chgData name="" userId="" providerId="" clId="Web-{C7ED3290-87F5-7139-809A-ACBB575FEEC9}" dt="2019-11-12T23:47:22.292" v="1" actId="20577"/>
      <pc:docMkLst>
        <pc:docMk/>
      </pc:docMkLst>
      <pc:sldChg chg="modSp">
        <pc:chgData name="" userId="" providerId="" clId="Web-{C7ED3290-87F5-7139-809A-ACBB575FEEC9}" dt="2019-11-12T23:47:22.292" v="0" actId="20577"/>
        <pc:sldMkLst>
          <pc:docMk/>
          <pc:sldMk cId="3834439460" sldId="823"/>
        </pc:sldMkLst>
        <pc:spChg chg="mod">
          <ac:chgData name="" userId="" providerId="" clId="Web-{C7ED3290-87F5-7139-809A-ACBB575FEEC9}" dt="2019-11-12T23:47:22.292" v="0" actId="20577"/>
          <ac:spMkLst>
            <pc:docMk/>
            <pc:sldMk cId="3834439460" sldId="823"/>
            <ac:spMk id="2" creationId="{00000000-0000-0000-0000-000000000000}"/>
          </ac:spMkLst>
        </pc:spChg>
      </pc:sldChg>
    </pc:docChg>
  </pc:docChgLst>
  <pc:docChgLst>
    <pc:chgData name="Mary Anne Schad" userId="S::maryanne.schad@sce.com::b94b3f52-3aa6-41bc-a193-acd2cb623e3e" providerId="AD" clId="Web-{D2AD0921-F677-0C0E-B37C-4A9E5A57CD22}"/>
    <pc:docChg chg="modSld">
      <pc:chgData name="Mary Anne Schad" userId="S::maryanne.schad@sce.com::b94b3f52-3aa6-41bc-a193-acd2cb623e3e" providerId="AD" clId="Web-{D2AD0921-F677-0C0E-B37C-4A9E5A57CD22}" dt="2019-11-20T16:40:51.760" v="4" actId="20577"/>
      <pc:docMkLst>
        <pc:docMk/>
      </pc:docMkLst>
      <pc:sldChg chg="modSp">
        <pc:chgData name="Mary Anne Schad" userId="S::maryanne.schad@sce.com::b94b3f52-3aa6-41bc-a193-acd2cb623e3e" providerId="AD" clId="Web-{D2AD0921-F677-0C0E-B37C-4A9E5A57CD22}" dt="2019-11-20T16:40:45.292" v="2" actId="20577"/>
        <pc:sldMkLst>
          <pc:docMk/>
          <pc:sldMk cId="3834439460" sldId="823"/>
        </pc:sldMkLst>
        <pc:spChg chg="mod">
          <ac:chgData name="Mary Anne Schad" userId="S::maryanne.schad@sce.com::b94b3f52-3aa6-41bc-a193-acd2cb623e3e" providerId="AD" clId="Web-{D2AD0921-F677-0C0E-B37C-4A9E5A57CD22}" dt="2019-11-20T16:40:45.292" v="2" actId="20577"/>
          <ac:spMkLst>
            <pc:docMk/>
            <pc:sldMk cId="3834439460" sldId="823"/>
            <ac:spMk id="3" creationId="{00000000-0000-0000-0000-000000000000}"/>
          </ac:spMkLst>
        </pc:spChg>
      </pc:sldChg>
    </pc:docChg>
  </pc:docChgLst>
  <pc:docChgLst>
    <pc:chgData name="Mary Anne Schad" userId="S::maryanne.schad@sce.com::b94b3f52-3aa6-41bc-a193-acd2cb623e3e" providerId="AD" clId="Web-{C7ED3290-87F5-7139-809A-ACBB575FEEC9}"/>
    <pc:docChg chg="modSld">
      <pc:chgData name="Mary Anne Schad" userId="S::maryanne.schad@sce.com::b94b3f52-3aa6-41bc-a193-acd2cb623e3e" providerId="AD" clId="Web-{C7ED3290-87F5-7139-809A-ACBB575FEEC9}" dt="2019-11-12T23:48:08.448" v="19" actId="20577"/>
      <pc:docMkLst>
        <pc:docMk/>
      </pc:docMkLst>
      <pc:sldChg chg="delSp modSp">
        <pc:chgData name="Mary Anne Schad" userId="S::maryanne.schad@sce.com::b94b3f52-3aa6-41bc-a193-acd2cb623e3e" providerId="AD" clId="Web-{C7ED3290-87F5-7139-809A-ACBB575FEEC9}" dt="2019-11-12T23:48:08.448" v="18" actId="20577"/>
        <pc:sldMkLst>
          <pc:docMk/>
          <pc:sldMk cId="3834439460" sldId="823"/>
        </pc:sldMkLst>
        <pc:spChg chg="mod">
          <ac:chgData name="Mary Anne Schad" userId="S::maryanne.schad@sce.com::b94b3f52-3aa6-41bc-a193-acd2cb623e3e" providerId="AD" clId="Web-{C7ED3290-87F5-7139-809A-ACBB575FEEC9}" dt="2019-11-12T23:47:26.308" v="4" actId="20577"/>
          <ac:spMkLst>
            <pc:docMk/>
            <pc:sldMk cId="3834439460" sldId="823"/>
            <ac:spMk id="2" creationId="{00000000-0000-0000-0000-000000000000}"/>
          </ac:spMkLst>
        </pc:spChg>
        <pc:spChg chg="mod">
          <ac:chgData name="Mary Anne Schad" userId="S::maryanne.schad@sce.com::b94b3f52-3aa6-41bc-a193-acd2cb623e3e" providerId="AD" clId="Web-{C7ED3290-87F5-7139-809A-ACBB575FEEC9}" dt="2019-11-12T23:48:08.448" v="18" actId="20577"/>
          <ac:spMkLst>
            <pc:docMk/>
            <pc:sldMk cId="3834439460" sldId="823"/>
            <ac:spMk id="3" creationId="{00000000-0000-0000-0000-000000000000}"/>
          </ac:spMkLst>
        </pc:spChg>
        <pc:spChg chg="del">
          <ac:chgData name="Mary Anne Schad" userId="S::maryanne.schad@sce.com::b94b3f52-3aa6-41bc-a193-acd2cb623e3e" providerId="AD" clId="Web-{C7ED3290-87F5-7139-809A-ACBB575FEEC9}" dt="2019-11-12T23:47:29.948" v="7"/>
          <ac:spMkLst>
            <pc:docMk/>
            <pc:sldMk cId="3834439460" sldId="823"/>
            <ac:spMk id="4" creationId="{00000000-0000-0000-0000-000000000000}"/>
          </ac:spMkLst>
        </pc:spChg>
      </pc:sldChg>
    </pc:docChg>
  </pc:docChgLst>
  <pc:docChgLst>
    <pc:chgData name="Mary Anne Schad" userId="S::maryanne.schad@sce.com::b94b3f52-3aa6-41bc-a193-acd2cb623e3e" providerId="AD" clId="Web-{3F541BA7-7A14-505B-7415-DD3D0CEF58CA}"/>
    <pc:docChg chg="modSld">
      <pc:chgData name="Mary Anne Schad" userId="S::maryanne.schad@sce.com::b94b3f52-3aa6-41bc-a193-acd2cb623e3e" providerId="AD" clId="Web-{3F541BA7-7A14-505B-7415-DD3D0CEF58CA}" dt="2019-11-25T03:07:28.705" v="39"/>
      <pc:docMkLst>
        <pc:docMk/>
      </pc:docMkLst>
      <pc:sldChg chg="modNotes">
        <pc:chgData name="Mary Anne Schad" userId="S::maryanne.schad@sce.com::b94b3f52-3aa6-41bc-a193-acd2cb623e3e" providerId="AD" clId="Web-{3F541BA7-7A14-505B-7415-DD3D0CEF58CA}" dt="2019-11-25T03:07:28.705" v="39"/>
        <pc:sldMkLst>
          <pc:docMk/>
          <pc:sldMk cId="3834439460" sldId="823"/>
        </pc:sldMkLst>
      </pc:sldChg>
    </pc:docChg>
  </pc:docChgLst>
  <pc:docChgLst>
    <pc:chgData name="Ryan Stevenson" userId="556caa0b-2848-41ce-8590-3f533074abcb" providerId="ADAL" clId="{5BC27960-8664-40BE-A6C7-945D69F282F8}"/>
    <pc:docChg chg="modSld sldOrd">
      <pc:chgData name="Ryan Stevenson" userId="556caa0b-2848-41ce-8590-3f533074abcb" providerId="ADAL" clId="{5BC27960-8664-40BE-A6C7-945D69F282F8}" dt="2021-03-10T01:00:31.817" v="1"/>
      <pc:docMkLst>
        <pc:docMk/>
      </pc:docMkLst>
      <pc:sldChg chg="ord">
        <pc:chgData name="Ryan Stevenson" userId="556caa0b-2848-41ce-8590-3f533074abcb" providerId="ADAL" clId="{5BC27960-8664-40BE-A6C7-945D69F282F8}" dt="2021-03-10T01:00:31.817" v="1"/>
        <pc:sldMkLst>
          <pc:docMk/>
          <pc:sldMk cId="1522017636" sldId="849"/>
        </pc:sldMkLst>
      </pc:sldChg>
    </pc:docChg>
  </pc:docChgLst>
  <pc:docChgLst>
    <pc:chgData clId="Web-{D2AD0921-F677-0C0E-B37C-4A9E5A57CD22}"/>
    <pc:docChg chg="modSld">
      <pc:chgData name="" userId="" providerId="" clId="Web-{D2AD0921-F677-0C0E-B37C-4A9E5A57CD22}" dt="2019-11-20T16:40:39.010" v="1" actId="20577"/>
      <pc:docMkLst>
        <pc:docMk/>
      </pc:docMkLst>
      <pc:sldChg chg="modSp">
        <pc:chgData name="" userId="" providerId="" clId="Web-{D2AD0921-F677-0C0E-B37C-4A9E5A57CD22}" dt="2019-11-20T16:40:39.010" v="0" actId="20577"/>
        <pc:sldMkLst>
          <pc:docMk/>
          <pc:sldMk cId="3834439460" sldId="823"/>
        </pc:sldMkLst>
        <pc:spChg chg="mod">
          <ac:chgData name="" userId="" providerId="" clId="Web-{D2AD0921-F677-0C0E-B37C-4A9E5A57CD22}" dt="2019-11-20T16:40:39.010" v="0" actId="20577"/>
          <ac:spMkLst>
            <pc:docMk/>
            <pc:sldMk cId="3834439460" sldId="823"/>
            <ac:spMk id="3" creationId="{00000000-0000-0000-0000-000000000000}"/>
          </ac:spMkLst>
        </pc:spChg>
      </pc:sldChg>
    </pc:docChg>
  </pc:docChgLst>
  <pc:docChgLst>
    <pc:chgData name="Mary Anne Schad" userId="S::maryanne.schad@sce.com::b94b3f52-3aa6-41bc-a193-acd2cb623e3e" providerId="AD" clId="Web-{2D395838-C5EA-D48E-B565-782264EECCDF}"/>
    <pc:docChg chg="addSld modSld">
      <pc:chgData name="Mary Anne Schad" userId="S::maryanne.schad@sce.com::b94b3f52-3aa6-41bc-a193-acd2cb623e3e" providerId="AD" clId="Web-{2D395838-C5EA-D48E-B565-782264EECCDF}" dt="2019-12-05T23:50:34.929" v="75"/>
      <pc:docMkLst>
        <pc:docMk/>
      </pc:docMkLst>
      <pc:sldChg chg="modSp">
        <pc:chgData name="Mary Anne Schad" userId="S::maryanne.schad@sce.com::b94b3f52-3aa6-41bc-a193-acd2cb623e3e" providerId="AD" clId="Web-{2D395838-C5EA-D48E-B565-782264EECCDF}" dt="2019-12-05T23:45:30.267" v="41" actId="20577"/>
        <pc:sldMkLst>
          <pc:docMk/>
          <pc:sldMk cId="2932391622" sldId="576"/>
        </pc:sldMkLst>
        <pc:spChg chg="mod">
          <ac:chgData name="Mary Anne Schad" userId="S::maryanne.schad@sce.com::b94b3f52-3aa6-41bc-a193-acd2cb623e3e" providerId="AD" clId="Web-{2D395838-C5EA-D48E-B565-782264EECCDF}" dt="2019-12-05T23:45:30.267" v="41" actId="20577"/>
          <ac:spMkLst>
            <pc:docMk/>
            <pc:sldMk cId="2932391622" sldId="576"/>
            <ac:spMk id="2" creationId="{00000000-0000-0000-0000-000000000000}"/>
          </ac:spMkLst>
        </pc:spChg>
      </pc:sldChg>
      <pc:sldChg chg="modNotes">
        <pc:chgData name="Mary Anne Schad" userId="S::maryanne.schad@sce.com::b94b3f52-3aa6-41bc-a193-acd2cb623e3e" providerId="AD" clId="Web-{2D395838-C5EA-D48E-B565-782264EECCDF}" dt="2019-12-05T23:21:35.971" v="2"/>
        <pc:sldMkLst>
          <pc:docMk/>
          <pc:sldMk cId="4240107367" sldId="583"/>
        </pc:sldMkLst>
      </pc:sldChg>
      <pc:sldChg chg="addSp delSp modSp modNotes">
        <pc:chgData name="Mary Anne Schad" userId="S::maryanne.schad@sce.com::b94b3f52-3aa6-41bc-a193-acd2cb623e3e" providerId="AD" clId="Web-{2D395838-C5EA-D48E-B565-782264EECCDF}" dt="2019-12-05T23:50:34.929" v="75"/>
        <pc:sldMkLst>
          <pc:docMk/>
          <pc:sldMk cId="2292398786" sldId="591"/>
        </pc:sldMkLst>
        <pc:spChg chg="mod">
          <ac:chgData name="Mary Anne Schad" userId="S::maryanne.schad@sce.com::b94b3f52-3aa6-41bc-a193-acd2cb623e3e" providerId="AD" clId="Web-{2D395838-C5EA-D48E-B565-782264EECCDF}" dt="2019-12-05T23:29:12.757" v="7" actId="20577"/>
          <ac:spMkLst>
            <pc:docMk/>
            <pc:sldMk cId="2292398786" sldId="591"/>
            <ac:spMk id="2" creationId="{00000000-0000-0000-0000-000000000000}"/>
          </ac:spMkLst>
        </pc:spChg>
        <pc:spChg chg="mod">
          <ac:chgData name="Mary Anne Schad" userId="S::maryanne.schad@sce.com::b94b3f52-3aa6-41bc-a193-acd2cb623e3e" providerId="AD" clId="Web-{2D395838-C5EA-D48E-B565-782264EECCDF}" dt="2019-12-05T23:49:20.879" v="72" actId="20577"/>
          <ac:spMkLst>
            <pc:docMk/>
            <pc:sldMk cId="2292398786" sldId="591"/>
            <ac:spMk id="4" creationId="{00000000-0000-0000-0000-000000000000}"/>
          </ac:spMkLst>
        </pc:spChg>
        <pc:picChg chg="add del mod">
          <ac:chgData name="Mary Anne Schad" userId="S::maryanne.schad@sce.com::b94b3f52-3aa6-41bc-a193-acd2cb623e3e" providerId="AD" clId="Web-{2D395838-C5EA-D48E-B565-782264EECCDF}" dt="2019-12-05T23:50:34.929" v="75"/>
          <ac:picMkLst>
            <pc:docMk/>
            <pc:sldMk cId="2292398786" sldId="591"/>
            <ac:picMk id="3" creationId="{98FD5C1D-358D-4B01-8B1A-EDDD8A0CA24D}"/>
          </ac:picMkLst>
        </pc:picChg>
      </pc:sldChg>
      <pc:sldChg chg="modSp">
        <pc:chgData name="Mary Anne Schad" userId="S::maryanne.schad@sce.com::b94b3f52-3aa6-41bc-a193-acd2cb623e3e" providerId="AD" clId="Web-{2D395838-C5EA-D48E-B565-782264EECCDF}" dt="2019-12-05T23:45:26.236" v="38" actId="20577"/>
        <pc:sldMkLst>
          <pc:docMk/>
          <pc:sldMk cId="3754017978" sldId="975"/>
        </pc:sldMkLst>
        <pc:spChg chg="mod">
          <ac:chgData name="Mary Anne Schad" userId="S::maryanne.schad@sce.com::b94b3f52-3aa6-41bc-a193-acd2cb623e3e" providerId="AD" clId="Web-{2D395838-C5EA-D48E-B565-782264EECCDF}" dt="2019-12-05T23:45:26.236" v="38" actId="20577"/>
          <ac:spMkLst>
            <pc:docMk/>
            <pc:sldMk cId="3754017978" sldId="975"/>
            <ac:spMk id="2" creationId="{00000000-0000-0000-0000-000000000000}"/>
          </ac:spMkLst>
        </pc:spChg>
      </pc:sldChg>
      <pc:sldChg chg="modSp add replId modNotes">
        <pc:chgData name="Mary Anne Schad" userId="S::maryanne.schad@sce.com::b94b3f52-3aa6-41bc-a193-acd2cb623e3e" providerId="AD" clId="Web-{2D395838-C5EA-D48E-B565-782264EECCDF}" dt="2019-12-05T23:43:05.203" v="25"/>
        <pc:sldMkLst>
          <pc:docMk/>
          <pc:sldMk cId="3401732097" sldId="987"/>
        </pc:sldMkLst>
        <pc:spChg chg="mod">
          <ac:chgData name="Mary Anne Schad" userId="S::maryanne.schad@sce.com::b94b3f52-3aa6-41bc-a193-acd2cb623e3e" providerId="AD" clId="Web-{2D395838-C5EA-D48E-B565-782264EECCDF}" dt="2019-12-05T23:42:56.312" v="21" actId="20577"/>
          <ac:spMkLst>
            <pc:docMk/>
            <pc:sldMk cId="3401732097" sldId="987"/>
            <ac:spMk id="2" creationId="{00000000-0000-0000-0000-000000000000}"/>
          </ac:spMkLst>
        </pc:spChg>
        <pc:spChg chg="mod">
          <ac:chgData name="Mary Anne Schad" userId="S::maryanne.schad@sce.com::b94b3f52-3aa6-41bc-a193-acd2cb623e3e" providerId="AD" clId="Web-{2D395838-C5EA-D48E-B565-782264EECCDF}" dt="2019-12-05T23:41:14.014" v="14" actId="20577"/>
          <ac:spMkLst>
            <pc:docMk/>
            <pc:sldMk cId="3401732097" sldId="987"/>
            <ac:spMk id="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2"/>
          <p:cNvSpPr>
            <a:spLocks noGrp="1"/>
          </p:cNvSpPr>
          <p:nvPr>
            <p:ph type="ftr" sz="quarter" idx="2"/>
          </p:nvPr>
        </p:nvSpPr>
        <p:spPr>
          <a:xfrm>
            <a:off x="0" y="8662274"/>
            <a:ext cx="3169920" cy="481726"/>
          </a:xfrm>
          <a:prstGeom prst="rect">
            <a:avLst/>
          </a:prstGeom>
        </p:spPr>
        <p:txBody>
          <a:bodyPr vert="horz" lIns="96657" tIns="48328" rIns="96657" bIns="48328" rtlCol="0" anchor="b"/>
          <a:lstStyle>
            <a:lvl1pPr algn="l">
              <a:defRPr sz="1300"/>
            </a:lvl1pPr>
          </a:lstStyle>
          <a:p>
            <a:pPr marL="234950"/>
            <a:r>
              <a:rPr lang="en-US" sz="1000" dirty="0">
                <a:latin typeface="Segoe UI" panose="020B0502040204020203" pitchFamily="34" charset="0"/>
                <a:ea typeface="Segoe UI" panose="020B0502040204020203" pitchFamily="34" charset="0"/>
                <a:cs typeface="Segoe UI" panose="020B0502040204020203" pitchFamily="34" charset="0"/>
              </a:rPr>
              <a:t>Module 5: Clearances</a:t>
            </a:r>
          </a:p>
        </p:txBody>
      </p:sp>
      <p:sp>
        <p:nvSpPr>
          <p:cNvPr id="7" name="Header Placeholder 3"/>
          <p:cNvSpPr>
            <a:spLocks noGrp="1"/>
          </p:cNvSpPr>
          <p:nvPr>
            <p:ph type="hdr" sz="quarter"/>
          </p:nvPr>
        </p:nvSpPr>
        <p:spPr>
          <a:xfrm>
            <a:off x="0" y="1"/>
            <a:ext cx="6781800" cy="481727"/>
          </a:xfrm>
          <a:prstGeom prst="rect">
            <a:avLst/>
          </a:prstGeom>
        </p:spPr>
        <p:txBody>
          <a:bodyPr vert="horz" lIns="96657" tIns="48328" rIns="96657" bIns="48328" rtlCol="0"/>
          <a:lstStyle>
            <a:lvl1pPr algn="l">
              <a:defRPr sz="1300"/>
            </a:lvl1pPr>
          </a:lstStyle>
          <a:p>
            <a:endParaRPr lang="en-US" sz="1000" dirty="0">
              <a:latin typeface="Segoe UI" panose="020B0502040204020203" pitchFamily="34" charset="0"/>
              <a:ea typeface="Segoe UI" panose="020B0502040204020203" pitchFamily="34" charset="0"/>
              <a:cs typeface="Segoe UI" panose="020B0502040204020203" pitchFamily="34" charset="0"/>
            </a:endParaRPr>
          </a:p>
          <a:p>
            <a:pPr marL="234950"/>
            <a:r>
              <a:rPr lang="en-US" sz="1000" dirty="0">
                <a:latin typeface="Segoe UI" panose="020B0502040204020203" pitchFamily="34" charset="0"/>
                <a:ea typeface="Segoe UI" panose="020B0502040204020203" pitchFamily="34" charset="0"/>
                <a:cs typeface="Segoe UI" panose="020B0502040204020203" pitchFamily="34" charset="0"/>
              </a:rPr>
              <a:t>ODIs for New ESIs					Student Guide</a:t>
            </a:r>
          </a:p>
        </p:txBody>
      </p:sp>
      <p:sp>
        <p:nvSpPr>
          <p:cNvPr id="8" name="Slide Number Placeholder 4"/>
          <p:cNvSpPr>
            <a:spLocks noGrp="1"/>
          </p:cNvSpPr>
          <p:nvPr>
            <p:ph type="sldNum" sz="quarter" idx="3"/>
          </p:nvPr>
        </p:nvSpPr>
        <p:spPr>
          <a:xfrm>
            <a:off x="3886200" y="8685213"/>
            <a:ext cx="2971800" cy="458787"/>
          </a:xfrm>
          <a:prstGeom prst="rect">
            <a:avLst/>
          </a:prstGeom>
        </p:spPr>
        <p:txBody>
          <a:bodyPr vert="horz" lIns="91440" tIns="45720" rIns="91440" bIns="45720" rtlCol="0" anchor="b"/>
          <a:lstStyle>
            <a:lvl1pPr algn="r">
              <a:defRPr sz="1200"/>
            </a:lvl1pPr>
          </a:lstStyle>
          <a:p>
            <a:pPr algn="l">
              <a:tabLst>
                <a:tab pos="2400300" algn="l"/>
              </a:tabLst>
            </a:pPr>
            <a:r>
              <a:rPr lang="en-US" sz="1000" dirty="0">
                <a:latin typeface="Segoe UI" panose="020B0502040204020203" pitchFamily="34" charset="0"/>
                <a:ea typeface="Segoe UI" panose="020B0502040204020203" pitchFamily="34" charset="0"/>
                <a:cs typeface="Segoe UI" panose="020B0502040204020203" pitchFamily="34" charset="0"/>
              </a:rPr>
              <a:t>		</a:t>
            </a:r>
            <a:fld id="{73306434-9A3A-47B7-9105-B8A0982B4F49}" type="slidenum">
              <a:rPr lang="en-US" sz="1000" smtClean="0">
                <a:latin typeface="Segoe UI" panose="020B0502040204020203" pitchFamily="34" charset="0"/>
                <a:ea typeface="Segoe UI" panose="020B0502040204020203" pitchFamily="34" charset="0"/>
                <a:cs typeface="Segoe UI" panose="020B0502040204020203" pitchFamily="34" charset="0"/>
              </a:rPr>
              <a:pPr algn="l">
                <a:tabLst>
                  <a:tab pos="2400300" algn="l"/>
                </a:tabLst>
              </a:pPr>
              <a:t>‹#›</a:t>
            </a:fld>
            <a:endParaRPr lang="en-US" sz="1000" dirty="0">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100118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000"/>
            </a:lvl1pPr>
          </a:lstStyle>
          <a:p>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78862"/>
            <a:ext cx="3038475" cy="465138"/>
          </a:xfrm>
          <a:prstGeom prst="rect">
            <a:avLst/>
          </a:prstGeom>
        </p:spPr>
        <p:txBody>
          <a:bodyPr vert="horz" lIns="91440" tIns="45720" rIns="91440" bIns="45720" rtlCol="0" anchor="b"/>
          <a:lstStyle>
            <a:lvl1pPr algn="l">
              <a:defRPr sz="1000"/>
            </a:lvl1pPr>
          </a:lstStyle>
          <a:p>
            <a:endParaRPr lang="en-US" dirty="0"/>
          </a:p>
        </p:txBody>
      </p:sp>
      <p:sp>
        <p:nvSpPr>
          <p:cNvPr id="7" name="Slide Number Placeholder 6"/>
          <p:cNvSpPr>
            <a:spLocks noGrp="1"/>
          </p:cNvSpPr>
          <p:nvPr>
            <p:ph type="sldNum" sz="quarter" idx="5"/>
          </p:nvPr>
        </p:nvSpPr>
        <p:spPr>
          <a:xfrm>
            <a:off x="3819525" y="8678862"/>
            <a:ext cx="3038475" cy="465138"/>
          </a:xfrm>
          <a:prstGeom prst="rect">
            <a:avLst/>
          </a:prstGeom>
        </p:spPr>
        <p:txBody>
          <a:bodyPr vert="horz" lIns="91440" tIns="45720" rIns="91440" bIns="45720" rtlCol="0" anchor="b"/>
          <a:lstStyle>
            <a:lvl1pPr algn="r">
              <a:defRPr sz="1000"/>
            </a:lvl1pPr>
          </a:lstStyle>
          <a:p>
            <a:fld id="{4E093B74-D561-4EE2-A724-E485BD1310EF}" type="slidenum">
              <a:rPr lang="en-US" smtClean="0"/>
              <a:pPr/>
              <a:t>‹#›</a:t>
            </a:fld>
            <a:endParaRPr lang="en-US"/>
          </a:p>
        </p:txBody>
      </p:sp>
    </p:spTree>
    <p:extLst>
      <p:ext uri="{BB962C8B-B14F-4D97-AF65-F5344CB8AC3E}">
        <p14:creationId xmlns:p14="http://schemas.microsoft.com/office/powerpoint/2010/main" val="3889493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defTabSz="931863" eaLnBrk="0" hangingPunct="0">
              <a:defRPr>
                <a:solidFill>
                  <a:schemeClr val="tx1"/>
                </a:solidFill>
                <a:latin typeface="Arial" charset="0"/>
              </a:defRPr>
            </a:lvl1pPr>
            <a:lvl2pPr marL="742950" indent="-285750" defTabSz="931863" eaLnBrk="0" hangingPunct="0">
              <a:defRPr>
                <a:solidFill>
                  <a:schemeClr val="tx1"/>
                </a:solidFill>
                <a:latin typeface="Arial" charset="0"/>
              </a:defRPr>
            </a:lvl2pPr>
            <a:lvl3pPr marL="1143000" indent="-228600" defTabSz="931863" eaLnBrk="0" hangingPunct="0">
              <a:defRPr>
                <a:solidFill>
                  <a:schemeClr val="tx1"/>
                </a:solidFill>
                <a:latin typeface="Arial" charset="0"/>
              </a:defRPr>
            </a:lvl3pPr>
            <a:lvl4pPr marL="1600200" indent="-228600" defTabSz="931863" eaLnBrk="0" hangingPunct="0">
              <a:defRPr>
                <a:solidFill>
                  <a:schemeClr val="tx1"/>
                </a:solidFill>
                <a:latin typeface="Arial" charset="0"/>
              </a:defRPr>
            </a:lvl4pPr>
            <a:lvl5pPr marL="2057400" indent="-228600" defTabSz="931863" eaLnBrk="0" hangingPunct="0">
              <a:defRPr>
                <a:solidFill>
                  <a:schemeClr val="tx1"/>
                </a:solidFill>
                <a:latin typeface="Arial" charset="0"/>
              </a:defRPr>
            </a:lvl5pPr>
            <a:lvl6pPr marL="2514600" indent="-228600" defTabSz="931863" eaLnBrk="0" fontAlgn="base" hangingPunct="0">
              <a:spcBef>
                <a:spcPct val="0"/>
              </a:spcBef>
              <a:spcAft>
                <a:spcPct val="0"/>
              </a:spcAft>
              <a:defRPr>
                <a:solidFill>
                  <a:schemeClr val="tx1"/>
                </a:solidFill>
                <a:latin typeface="Arial" charset="0"/>
              </a:defRPr>
            </a:lvl6pPr>
            <a:lvl7pPr marL="2971800" indent="-228600" defTabSz="931863" eaLnBrk="0" fontAlgn="base" hangingPunct="0">
              <a:spcBef>
                <a:spcPct val="0"/>
              </a:spcBef>
              <a:spcAft>
                <a:spcPct val="0"/>
              </a:spcAft>
              <a:defRPr>
                <a:solidFill>
                  <a:schemeClr val="tx1"/>
                </a:solidFill>
                <a:latin typeface="Arial" charset="0"/>
              </a:defRPr>
            </a:lvl7pPr>
            <a:lvl8pPr marL="3429000" indent="-228600" defTabSz="931863" eaLnBrk="0" fontAlgn="base" hangingPunct="0">
              <a:spcBef>
                <a:spcPct val="0"/>
              </a:spcBef>
              <a:spcAft>
                <a:spcPct val="0"/>
              </a:spcAft>
              <a:defRPr>
                <a:solidFill>
                  <a:schemeClr val="tx1"/>
                </a:solidFill>
                <a:latin typeface="Arial" charset="0"/>
              </a:defRPr>
            </a:lvl8pPr>
            <a:lvl9pPr marL="3886200" indent="-228600" defTabSz="931863" eaLnBrk="0" fontAlgn="base" hangingPunct="0">
              <a:spcBef>
                <a:spcPct val="0"/>
              </a:spcBef>
              <a:spcAft>
                <a:spcPct val="0"/>
              </a:spcAft>
              <a:defRPr>
                <a:solidFill>
                  <a:schemeClr val="tx1"/>
                </a:solidFill>
                <a:latin typeface="Arial" charset="0"/>
              </a:defRPr>
            </a:lvl9pPr>
          </a:lstStyle>
          <a:p>
            <a:pPr eaLnBrk="1" hangingPunct="1"/>
            <a:fld id="{EC524AB3-73A1-4AF9-8EC7-1D90CBB2487D}" type="slidenum">
              <a:rPr lang="en-US"/>
              <a:pPr eaLnBrk="1" hangingPunct="1"/>
              <a:t>1</a:t>
            </a:fld>
            <a:endParaRPr lang="en-US"/>
          </a:p>
        </p:txBody>
      </p:sp>
      <p:sp>
        <p:nvSpPr>
          <p:cNvPr id="10243" name="Rectangle 2"/>
          <p:cNvSpPr>
            <a:spLocks noGrp="1" noRot="1" noChangeAspect="1" noChangeArrowheads="1" noTextEdit="1"/>
          </p:cNvSpPr>
          <p:nvPr>
            <p:ph type="sldImg"/>
          </p:nvPr>
        </p:nvSpPr>
        <p:spPr>
          <a:xfrm>
            <a:off x="-368300" y="228600"/>
            <a:ext cx="4775200" cy="2686050"/>
          </a:xfrm>
          <a:ln/>
        </p:spPr>
      </p:sp>
      <p:sp>
        <p:nvSpPr>
          <p:cNvPr id="5" name="Notes Placeholder 1"/>
          <p:cNvSpPr>
            <a:spLocks noGrp="1"/>
          </p:cNvSpPr>
          <p:nvPr>
            <p:ph type="body" sz="quarter" idx="3"/>
          </p:nvPr>
        </p:nvSpPr>
        <p:spPr>
          <a:xfrm>
            <a:off x="533400" y="3200400"/>
            <a:ext cx="5775325" cy="5486400"/>
          </a:xfrm>
        </p:spPr>
        <p:txBody>
          <a:bodyPr/>
          <a:lstStyle/>
          <a:p>
            <a:pPr>
              <a:lnSpc>
                <a:spcPct val="150000"/>
              </a:lnSpc>
              <a:defRPr/>
            </a:pPr>
            <a:r>
              <a:rPr lang="en-US" dirty="0"/>
              <a:t>The instructor notes for this course are divided into four sections, as is applicable:</a:t>
            </a:r>
          </a:p>
          <a:p>
            <a:pPr marL="171450" lvl="0" indent="-171450">
              <a:lnSpc>
                <a:spcPct val="150000"/>
              </a:lnSpc>
              <a:spcBef>
                <a:spcPts val="306"/>
              </a:spcBef>
              <a:spcAft>
                <a:spcPts val="306"/>
              </a:spcAft>
              <a:buFont typeface="Arial,Sans-Serif"/>
              <a:buChar char="•"/>
              <a:defRPr/>
            </a:pPr>
            <a:r>
              <a:rPr lang="en-US" b="1" dirty="0"/>
              <a:t>References</a:t>
            </a:r>
            <a:r>
              <a:rPr lang="en-US" dirty="0"/>
              <a:t>: Provides resource information about the source of the course content</a:t>
            </a:r>
          </a:p>
          <a:p>
            <a:pPr marL="171450" lvl="0" indent="-171450">
              <a:lnSpc>
                <a:spcPct val="150000"/>
              </a:lnSpc>
              <a:buFont typeface="Arial,Sans-Serif"/>
              <a:buChar char="•"/>
              <a:defRPr/>
            </a:pPr>
            <a:r>
              <a:rPr lang="en-US" b="1" dirty="0"/>
              <a:t>Purpose:</a:t>
            </a:r>
            <a:r>
              <a:rPr lang="en-US" dirty="0"/>
              <a:t> To explain the approach and intention of each slide</a:t>
            </a:r>
          </a:p>
          <a:p>
            <a:pPr marL="171450" lvl="0" indent="-171450">
              <a:lnSpc>
                <a:spcPct val="150000"/>
              </a:lnSpc>
              <a:buFont typeface="Arial,Sans-Serif"/>
              <a:buChar char="•"/>
              <a:defRPr/>
            </a:pPr>
            <a:r>
              <a:rPr lang="en-US" b="1" dirty="0"/>
              <a:t>Delivery:</a:t>
            </a:r>
            <a:r>
              <a:rPr lang="en-US" dirty="0"/>
              <a:t> To provide information and content to discuss with the group</a:t>
            </a:r>
          </a:p>
          <a:p>
            <a:pPr marL="457200" lvl="1" indent="0">
              <a:lnSpc>
                <a:spcPct val="150000"/>
              </a:lnSpc>
              <a:buFont typeface="Arial,Sans-Serif"/>
              <a:buNone/>
              <a:defRPr/>
            </a:pPr>
            <a:r>
              <a:rPr lang="en-US" dirty="0"/>
              <a:t>(Note: Some slides will not have specific delivery information.  In this case, just present the contents of the slide.)</a:t>
            </a:r>
          </a:p>
          <a:p>
            <a:pPr marL="171450" lvl="0" indent="-171450">
              <a:lnSpc>
                <a:spcPct val="150000"/>
              </a:lnSpc>
              <a:buFont typeface="Arial,Sans-Serif"/>
              <a:buChar char="•"/>
              <a:defRPr/>
            </a:pPr>
            <a:r>
              <a:rPr lang="en-US" b="1" dirty="0"/>
              <a:t>Checks:</a:t>
            </a:r>
            <a:r>
              <a:rPr lang="en-US" dirty="0"/>
              <a:t> This section references the slide and uses as a type of asterisk.  Its purpose is to remind the instructor to make the practical application of the course content to another program (e.g., Safety, Error Prevention, Rules That Will Keep You Alive, SCE Values &amp; Goals, etc.) </a:t>
            </a:r>
          </a:p>
          <a:p>
            <a:pPr>
              <a:lnSpc>
                <a:spcPct val="150000"/>
              </a:lnSpc>
              <a:defRPr/>
            </a:pPr>
            <a:r>
              <a:rPr lang="en-US" dirty="0"/>
              <a:t>------------------------------------------------</a:t>
            </a:r>
          </a:p>
          <a:p>
            <a:pPr>
              <a:lnSpc>
                <a:spcPct val="150000"/>
              </a:lnSpc>
              <a:defRPr/>
            </a:pPr>
            <a:r>
              <a:rPr lang="en-US" dirty="0"/>
              <a:t>For this slide:</a:t>
            </a:r>
          </a:p>
          <a:p>
            <a:pPr defTabSz="1610076">
              <a:defRPr/>
            </a:pPr>
            <a:r>
              <a:rPr lang="en-US" b="1" dirty="0"/>
              <a:t>References:</a:t>
            </a:r>
            <a:r>
              <a:rPr lang="en-US" dirty="0"/>
              <a:t> </a:t>
            </a:r>
          </a:p>
          <a:p>
            <a:pPr marL="171450" marR="0" lvl="0" indent="-171450" algn="l" defTabSz="161007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solidFill>
                  <a:schemeClr val="tx1"/>
                </a:solidFill>
              </a:rPr>
              <a:t>General Order (G.O.) 95</a:t>
            </a:r>
          </a:p>
          <a:p>
            <a:pPr marL="171450" indent="-171450" defTabSz="1610076">
              <a:buFont typeface="Arial" panose="020B0604020202020204" pitchFamily="34" charset="0"/>
              <a:buChar char="•"/>
              <a:defRPr/>
            </a:pPr>
            <a:r>
              <a:rPr lang="en-US" dirty="0">
                <a:cs typeface="Calibri"/>
              </a:rPr>
              <a:t>Distribution Inspection and Maintenance Program (DIMP)</a:t>
            </a:r>
            <a:r>
              <a:rPr lang="en-US" baseline="0" dirty="0">
                <a:cs typeface="Calibri"/>
              </a:rPr>
              <a:t> manual</a:t>
            </a:r>
          </a:p>
          <a:p>
            <a:pPr marL="171450" marR="0" lvl="0" indent="-171450" algn="l" defTabSz="161007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Distribution Vegetation Management Plan (DVMP)</a:t>
            </a:r>
          </a:p>
          <a:p>
            <a:pPr defTabSz="1610076">
              <a:defRPr/>
            </a:pPr>
            <a:r>
              <a:rPr lang="en-US" b="1" dirty="0"/>
              <a:t>Purpose: </a:t>
            </a:r>
            <a:r>
              <a:rPr lang="en-US" dirty="0"/>
              <a:t>Clearances regarding ODIs</a:t>
            </a:r>
          </a:p>
          <a:p>
            <a:pPr>
              <a:defRPr/>
            </a:pPr>
            <a:r>
              <a:rPr lang="en-US" b="1" dirty="0"/>
              <a:t>Delivery:</a:t>
            </a:r>
            <a:endParaRPr lang="en-US" dirty="0">
              <a:cs typeface="Calibri"/>
            </a:endParaRPr>
          </a:p>
          <a:p>
            <a:pPr marL="171450" indent="-171450">
              <a:buFont typeface="Arial,Sans-Serif"/>
              <a:buChar char="•"/>
              <a:defRPr/>
            </a:pPr>
            <a:r>
              <a:rPr lang="en-US" dirty="0"/>
              <a:t>Module 5 duration:</a:t>
            </a:r>
            <a:r>
              <a:rPr lang="en-US" b="1" dirty="0"/>
              <a:t> </a:t>
            </a:r>
            <a:r>
              <a:rPr lang="en-US" dirty="0"/>
              <a:t>45 minutes</a:t>
            </a:r>
            <a:endParaRPr lang="en-US" dirty="0">
              <a:cs typeface="Calibri"/>
            </a:endParaRPr>
          </a:p>
          <a:p>
            <a:pPr marL="171450" indent="-171450">
              <a:buFont typeface="Arial,Sans-Serif"/>
              <a:buChar char="•"/>
              <a:defRPr/>
            </a:pPr>
            <a:r>
              <a:rPr lang="en-US" dirty="0"/>
              <a:t>Instructor-led training</a:t>
            </a:r>
          </a:p>
        </p:txBody>
      </p:sp>
      <p:sp>
        <p:nvSpPr>
          <p:cNvPr id="6" name="TextBox 5"/>
          <p:cNvSpPr txBox="1"/>
          <p:nvPr/>
        </p:nvSpPr>
        <p:spPr>
          <a:xfrm>
            <a:off x="4038600"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32198298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5600" y="76200"/>
            <a:ext cx="5283200" cy="2971800"/>
          </a:xfrm>
        </p:spPr>
      </p:sp>
      <p:sp>
        <p:nvSpPr>
          <p:cNvPr id="4" name="Slide Number Placeholder 3"/>
          <p:cNvSpPr>
            <a:spLocks noGrp="1"/>
          </p:cNvSpPr>
          <p:nvPr>
            <p:ph type="sldNum" sz="quarter" idx="10"/>
          </p:nvPr>
        </p:nvSpPr>
        <p:spPr/>
        <p:txBody>
          <a:bodyPr/>
          <a:lstStyle/>
          <a:p>
            <a:fld id="{4E093B74-D561-4EE2-A724-E485BD1310EF}" type="slidenum">
              <a:rPr lang="en-US" smtClean="0"/>
              <a:t>10</a:t>
            </a:fld>
            <a:endParaRPr lang="en-US"/>
          </a:p>
        </p:txBody>
      </p:sp>
      <p:sp>
        <p:nvSpPr>
          <p:cNvPr id="5" name="Notes Placeholder 1"/>
          <p:cNvSpPr>
            <a:spLocks noGrp="1"/>
          </p:cNvSpPr>
          <p:nvPr>
            <p:ph type="body" sz="quarter" idx="3"/>
          </p:nvPr>
        </p:nvSpPr>
        <p:spPr>
          <a:xfrm>
            <a:off x="533400" y="3200400"/>
            <a:ext cx="5775325" cy="5486400"/>
          </a:xfrm>
        </p:spPr>
        <p:txBody>
          <a:bodyPr/>
          <a:lstStyle/>
          <a:p>
            <a:r>
              <a:rPr lang="en-US" b="1" dirty="0"/>
              <a:t>Reference: </a:t>
            </a:r>
            <a:r>
              <a:rPr lang="en-US" sz="1200" dirty="0"/>
              <a:t>G.O. 95 – Rule 37 – Table 1 (c</a:t>
            </a:r>
            <a:r>
              <a:rPr lang="en-US" dirty="0"/>
              <a:t>ases 1-5, page G-6)</a:t>
            </a:r>
            <a:endParaRPr lang="en-US" b="1" dirty="0"/>
          </a:p>
          <a:p>
            <a:r>
              <a:rPr lang="en-US" b="1" dirty="0"/>
              <a:t>Purpose: </a:t>
            </a:r>
            <a:r>
              <a:rPr lang="en-US" b="0" dirty="0"/>
              <a:t>Discuss primary clearances</a:t>
            </a:r>
            <a:endParaRPr lang="en-US" dirty="0"/>
          </a:p>
          <a:p>
            <a:r>
              <a:rPr lang="en-US" b="1" dirty="0"/>
              <a:t>Delivery</a:t>
            </a:r>
            <a:r>
              <a:rPr lang="en-US" b="1" u="none" dirty="0"/>
              <a:t>:</a:t>
            </a:r>
            <a:r>
              <a:rPr lang="en-US" dirty="0"/>
              <a:t> Same as slide</a:t>
            </a:r>
            <a:endParaRPr lang="en-US" b="1" u="sng" dirty="0"/>
          </a:p>
        </p:txBody>
      </p:sp>
      <p:sp>
        <p:nvSpPr>
          <p:cNvPr id="6" name="TextBox 5"/>
          <p:cNvSpPr txBox="1"/>
          <p:nvPr/>
        </p:nvSpPr>
        <p:spPr>
          <a:xfrm>
            <a:off x="4495800" y="685800"/>
            <a:ext cx="22860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5106034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8000" y="152400"/>
            <a:ext cx="5283200" cy="2971800"/>
          </a:xfrm>
        </p:spPr>
      </p:sp>
      <p:sp>
        <p:nvSpPr>
          <p:cNvPr id="4" name="Slide Number Placeholder 3"/>
          <p:cNvSpPr>
            <a:spLocks noGrp="1"/>
          </p:cNvSpPr>
          <p:nvPr>
            <p:ph type="sldNum" sz="quarter" idx="10"/>
          </p:nvPr>
        </p:nvSpPr>
        <p:spPr/>
        <p:txBody>
          <a:bodyPr/>
          <a:lstStyle/>
          <a:p>
            <a:fld id="{4E093B74-D561-4EE2-A724-E485BD1310EF}" type="slidenum">
              <a:rPr lang="en-US" smtClean="0"/>
              <a:t>11</a:t>
            </a:fld>
            <a:endParaRPr lang="en-US"/>
          </a:p>
        </p:txBody>
      </p:sp>
      <p:sp>
        <p:nvSpPr>
          <p:cNvPr id="5" name="Notes Placeholder 1"/>
          <p:cNvSpPr>
            <a:spLocks noGrp="1"/>
          </p:cNvSpPr>
          <p:nvPr>
            <p:ph type="body" sz="quarter" idx="3"/>
          </p:nvPr>
        </p:nvSpPr>
        <p:spPr>
          <a:xfrm>
            <a:off x="753035" y="3200400"/>
            <a:ext cx="5775325" cy="54864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 </a:t>
            </a:r>
            <a:r>
              <a:rPr lang="en-US" sz="1200" dirty="0"/>
              <a:t>G.O. 95 – Rule 37 – Table 1 (case 6,</a:t>
            </a:r>
            <a:r>
              <a:rPr lang="en-US" baseline="0" dirty="0"/>
              <a:t> </a:t>
            </a:r>
            <a:r>
              <a:rPr lang="en-US" sz="1200" dirty="0"/>
              <a:t>page </a:t>
            </a:r>
            <a:r>
              <a:rPr lang="en-US" sz="1200" b="0" i="0" u="none" strike="noStrike" kern="1200" baseline="0" dirty="0">
                <a:solidFill>
                  <a:schemeClr val="tx1"/>
                </a:solidFill>
                <a:latin typeface="+mn-lt"/>
                <a:ea typeface="+mn-ea"/>
                <a:cs typeface="+mn-cs"/>
              </a:rPr>
              <a:t>III-24)</a:t>
            </a:r>
            <a:endParaRPr lang="en-US" b="1" dirty="0"/>
          </a:p>
          <a:p>
            <a:r>
              <a:rPr lang="en-US" b="1" dirty="0"/>
              <a:t>Purpose: </a:t>
            </a:r>
            <a:r>
              <a:rPr lang="en-US" b="0" dirty="0"/>
              <a:t>Discuss primary clearances</a:t>
            </a:r>
            <a:endParaRPr lang="en-US" dirty="0"/>
          </a:p>
          <a:p>
            <a:r>
              <a:rPr lang="en-US" b="1" dirty="0"/>
              <a:t>Delivery</a:t>
            </a:r>
            <a:r>
              <a:rPr lang="en-US" b="1" u="none" dirty="0"/>
              <a:t>: </a:t>
            </a:r>
            <a:r>
              <a:rPr lang="en-US" sz="1200" b="0" dirty="0"/>
              <a:t>Identify the description of the construction design and case number (i.e., Vertical clearance above walkable surfaces on buildings, Case 6, a line with the wire or conductor voltage to find the appropriate clearances)</a:t>
            </a:r>
            <a:endParaRPr lang="en-US" b="1" u="sng" dirty="0"/>
          </a:p>
        </p:txBody>
      </p:sp>
      <p:sp>
        <p:nvSpPr>
          <p:cNvPr id="6" name="TextBox 5"/>
          <p:cNvSpPr txBox="1"/>
          <p:nvPr/>
        </p:nvSpPr>
        <p:spPr>
          <a:xfrm>
            <a:off x="4258235"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1406061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8275" y="152400"/>
            <a:ext cx="5010150" cy="2819400"/>
          </a:xfrm>
        </p:spPr>
      </p:sp>
      <p:sp>
        <p:nvSpPr>
          <p:cNvPr id="4" name="Slide Number Placeholder 3"/>
          <p:cNvSpPr>
            <a:spLocks noGrp="1"/>
          </p:cNvSpPr>
          <p:nvPr>
            <p:ph type="sldNum" sz="quarter" idx="10"/>
          </p:nvPr>
        </p:nvSpPr>
        <p:spPr/>
        <p:txBody>
          <a:bodyPr/>
          <a:lstStyle/>
          <a:p>
            <a:fld id="{4E093B74-D561-4EE2-A724-E485BD1310EF}" type="slidenum">
              <a:rPr lang="en-US" smtClean="0"/>
              <a:t>12</a:t>
            </a:fld>
            <a:endParaRPr lang="en-US"/>
          </a:p>
        </p:txBody>
      </p:sp>
      <p:sp>
        <p:nvSpPr>
          <p:cNvPr id="5" name="Notes Placeholder 1"/>
          <p:cNvSpPr>
            <a:spLocks noGrp="1"/>
          </p:cNvSpPr>
          <p:nvPr>
            <p:ph type="body" sz="quarter" idx="3"/>
          </p:nvPr>
        </p:nvSpPr>
        <p:spPr>
          <a:xfrm>
            <a:off x="533400" y="3200400"/>
            <a:ext cx="5775325" cy="54864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 </a:t>
            </a:r>
            <a:r>
              <a:rPr lang="en-US" sz="1200" dirty="0"/>
              <a:t>G.O. 95 – Rule 38 – Table 2</a:t>
            </a:r>
            <a:endParaRPr lang="en-US" b="1" dirty="0"/>
          </a:p>
          <a:p>
            <a:r>
              <a:rPr lang="en-US" b="1" dirty="0"/>
              <a:t>Purpose: </a:t>
            </a:r>
            <a:r>
              <a:rPr lang="en-US" b="0" dirty="0"/>
              <a:t>Discuss primary clearances</a:t>
            </a:r>
            <a:endParaRPr lang="en-US" dirty="0"/>
          </a:p>
          <a:p>
            <a:r>
              <a:rPr lang="en-US" b="1" dirty="0"/>
              <a:t>Delivery</a:t>
            </a:r>
            <a:r>
              <a:rPr lang="en-US" b="1" u="none" dirty="0"/>
              <a:t>:</a:t>
            </a:r>
            <a:endParaRPr lang="en-US" b="1" u="sng" dirty="0"/>
          </a:p>
          <a:p>
            <a:pPr marL="171450" indent="-171450">
              <a:buFont typeface="Arial" panose="020B0604020202020204" pitchFamily="34" charset="0"/>
              <a:buChar char="•"/>
            </a:pPr>
            <a:r>
              <a:rPr lang="en-US" b="0" dirty="0"/>
              <a:t>NOTE:</a:t>
            </a:r>
            <a:r>
              <a:rPr lang="en-US" dirty="0"/>
              <a:t> Currently the ESI’s work does </a:t>
            </a:r>
            <a:r>
              <a:rPr lang="en-US" b="1" u="none" dirty="0"/>
              <a:t>not</a:t>
            </a:r>
            <a:r>
              <a:rPr lang="en-US" dirty="0"/>
              <a:t> involve checking separate communications structures</a:t>
            </a:r>
          </a:p>
          <a:p>
            <a:pPr marL="171450" indent="-171450">
              <a:buFont typeface="Arial" panose="020B0604020202020204" pitchFamily="34" charset="0"/>
              <a:buChar char="•"/>
            </a:pPr>
            <a:r>
              <a:rPr lang="en-US" dirty="0"/>
              <a:t>However, a risk assessment must be completed to identify potential hazards</a:t>
            </a:r>
          </a:p>
        </p:txBody>
      </p:sp>
      <p:sp>
        <p:nvSpPr>
          <p:cNvPr id="6" name="TextBox 5"/>
          <p:cNvSpPr txBox="1"/>
          <p:nvPr/>
        </p:nvSpPr>
        <p:spPr>
          <a:xfrm>
            <a:off x="4267200"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2200852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95300" y="228600"/>
            <a:ext cx="5181600" cy="2914650"/>
          </a:xfrm>
        </p:spPr>
      </p:sp>
      <p:sp>
        <p:nvSpPr>
          <p:cNvPr id="4" name="Slide Number Placeholder 3"/>
          <p:cNvSpPr>
            <a:spLocks noGrp="1"/>
          </p:cNvSpPr>
          <p:nvPr>
            <p:ph type="sldNum" sz="quarter" idx="10"/>
          </p:nvPr>
        </p:nvSpPr>
        <p:spPr/>
        <p:txBody>
          <a:bodyPr/>
          <a:lstStyle/>
          <a:p>
            <a:fld id="{4E093B74-D561-4EE2-A724-E485BD1310EF}" type="slidenum">
              <a:rPr lang="en-US" smtClean="0"/>
              <a:t>13</a:t>
            </a:fld>
            <a:endParaRPr lang="en-US"/>
          </a:p>
        </p:txBody>
      </p:sp>
      <p:sp>
        <p:nvSpPr>
          <p:cNvPr id="5" name="Notes Placeholder 1"/>
          <p:cNvSpPr>
            <a:spLocks noGrp="1"/>
          </p:cNvSpPr>
          <p:nvPr>
            <p:ph type="body" sz="quarter" idx="3"/>
          </p:nvPr>
        </p:nvSpPr>
        <p:spPr>
          <a:xfrm>
            <a:off x="533400" y="3200400"/>
            <a:ext cx="5775325" cy="54864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 </a:t>
            </a:r>
            <a:r>
              <a:rPr lang="en-US" sz="1200" dirty="0"/>
              <a:t>G.O. 95 – Rule 38 – Table 2, page </a:t>
            </a:r>
            <a:r>
              <a:rPr lang="en-US" sz="1200" b="0" i="0" u="none" strike="noStrike" kern="1200" baseline="0" dirty="0">
                <a:solidFill>
                  <a:schemeClr val="tx1"/>
                </a:solidFill>
                <a:latin typeface="+mn-lt"/>
                <a:ea typeface="+mn-ea"/>
                <a:cs typeface="+mn-cs"/>
              </a:rPr>
              <a:t>III-29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Purpose: </a:t>
            </a:r>
            <a:r>
              <a:rPr lang="en-US" b="0" dirty="0"/>
              <a:t>Discuss primary clearances</a:t>
            </a:r>
            <a:endParaRPr lang="en-US" dirty="0"/>
          </a:p>
          <a:p>
            <a:r>
              <a:rPr lang="en-US" b="1" dirty="0"/>
              <a:t>Delivery</a:t>
            </a:r>
            <a:r>
              <a:rPr lang="en-US" b="1" u="none" dirty="0"/>
              <a:t>: </a:t>
            </a:r>
            <a:r>
              <a:rPr lang="en-US" b="0" u="none" dirty="0"/>
              <a:t>Same as slide</a:t>
            </a:r>
            <a:endParaRPr lang="en-US" b="0" u="sng" dirty="0"/>
          </a:p>
        </p:txBody>
      </p:sp>
      <p:sp>
        <p:nvSpPr>
          <p:cNvPr id="6" name="TextBox 5"/>
          <p:cNvSpPr txBox="1"/>
          <p:nvPr/>
        </p:nvSpPr>
        <p:spPr>
          <a:xfrm>
            <a:off x="4038600"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4844688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4E093B74-D561-4EE2-A724-E485BD1310EF}" type="slidenum">
              <a:rPr lang="en-US" smtClean="0"/>
              <a:t>14</a:t>
            </a:fld>
            <a:endParaRPr lang="en-US"/>
          </a:p>
        </p:txBody>
      </p:sp>
      <p:sp>
        <p:nvSpPr>
          <p:cNvPr id="5" name="Notes Placeholder 1"/>
          <p:cNvSpPr>
            <a:spLocks noGrp="1"/>
          </p:cNvSpPr>
          <p:nvPr>
            <p:ph type="body" sz="quarter" idx="3"/>
          </p:nvPr>
        </p:nvSpPr>
        <p:spPr>
          <a:xfrm>
            <a:off x="609600" y="3133164"/>
            <a:ext cx="5775325" cy="54864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 </a:t>
            </a:r>
            <a:r>
              <a:rPr lang="en-US" sz="1200" dirty="0"/>
              <a:t>G.O. 95 – Rule 38 – Table 2 (cases 1-7, page </a:t>
            </a:r>
            <a:r>
              <a:rPr lang="en-US" sz="1200" b="0" i="0" u="none" strike="noStrike" kern="1200" baseline="0" dirty="0">
                <a:solidFill>
                  <a:schemeClr val="tx1"/>
                </a:solidFill>
                <a:latin typeface="+mn-lt"/>
                <a:ea typeface="+mn-ea"/>
                <a:cs typeface="+mn-cs"/>
              </a:rPr>
              <a:t>G-7)</a:t>
            </a:r>
            <a:endParaRPr lang="en-US" b="1" dirty="0"/>
          </a:p>
          <a:p>
            <a:r>
              <a:rPr lang="en-US" b="1" dirty="0"/>
              <a:t>Purpose: </a:t>
            </a:r>
            <a:r>
              <a:rPr lang="en-US" b="0" dirty="0"/>
              <a:t>Discuss primary clearances</a:t>
            </a:r>
            <a:endParaRPr lang="en-US" dirty="0"/>
          </a:p>
          <a:p>
            <a:r>
              <a:rPr lang="en-US" b="1" dirty="0"/>
              <a:t>Delivery</a:t>
            </a:r>
            <a:r>
              <a:rPr lang="en-US" b="1" u="none" dirty="0"/>
              <a:t>: </a:t>
            </a:r>
            <a:r>
              <a:rPr lang="en-US" sz="1200" b="0" dirty="0"/>
              <a:t>Minimum vertical clearance applies to the specific location under the span being measured and not for the entire span so men can walk and work</a:t>
            </a:r>
            <a:endParaRPr lang="en-US" b="1" u="sng" dirty="0"/>
          </a:p>
        </p:txBody>
      </p:sp>
      <p:sp>
        <p:nvSpPr>
          <p:cNvPr id="6" name="TextBox 5"/>
          <p:cNvSpPr txBox="1"/>
          <p:nvPr/>
        </p:nvSpPr>
        <p:spPr>
          <a:xfrm>
            <a:off x="4114800" y="618564"/>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343" y="210312"/>
            <a:ext cx="3704539"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52268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90538" y="152400"/>
            <a:ext cx="5146676" cy="2895600"/>
          </a:xfrm>
        </p:spPr>
      </p:sp>
      <p:sp>
        <p:nvSpPr>
          <p:cNvPr id="4" name="Slide Number Placeholder 3"/>
          <p:cNvSpPr>
            <a:spLocks noGrp="1"/>
          </p:cNvSpPr>
          <p:nvPr>
            <p:ph type="sldNum" sz="quarter" idx="10"/>
          </p:nvPr>
        </p:nvSpPr>
        <p:spPr/>
        <p:txBody>
          <a:bodyPr/>
          <a:lstStyle/>
          <a:p>
            <a:fld id="{4E093B74-D561-4EE2-A724-E485BD1310EF}" type="slidenum">
              <a:rPr lang="en-US" smtClean="0"/>
              <a:t>15</a:t>
            </a:fld>
            <a:endParaRPr lang="en-US"/>
          </a:p>
        </p:txBody>
      </p:sp>
      <p:sp>
        <p:nvSpPr>
          <p:cNvPr id="5" name="Notes Placeholder 1"/>
          <p:cNvSpPr>
            <a:spLocks noGrp="1"/>
          </p:cNvSpPr>
          <p:nvPr>
            <p:ph type="body" sz="quarter" idx="3"/>
          </p:nvPr>
        </p:nvSpPr>
        <p:spPr>
          <a:xfrm>
            <a:off x="533400" y="3200400"/>
            <a:ext cx="5775325" cy="54864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 </a:t>
            </a:r>
            <a:r>
              <a:rPr lang="en-US" sz="1200" dirty="0"/>
              <a:t>G.O. 95 – Rule 38 – Table 2</a:t>
            </a:r>
            <a:r>
              <a:rPr lang="en-US" sz="1200" baseline="0" dirty="0"/>
              <a:t> (cases 3&amp;6,</a:t>
            </a:r>
            <a:r>
              <a:rPr lang="en-US" sz="1200" dirty="0"/>
              <a:t> page </a:t>
            </a:r>
            <a:r>
              <a:rPr lang="en-US" sz="1200" b="0" i="0" u="none" strike="noStrike" kern="1200" baseline="0" dirty="0">
                <a:solidFill>
                  <a:schemeClr val="tx1"/>
                </a:solidFill>
                <a:latin typeface="+mn-lt"/>
                <a:ea typeface="+mn-ea"/>
                <a:cs typeface="+mn-cs"/>
              </a:rPr>
              <a:t>III-29)</a:t>
            </a:r>
            <a:endParaRPr lang="en-US" b="1" dirty="0"/>
          </a:p>
          <a:p>
            <a:r>
              <a:rPr lang="en-US" b="1" dirty="0"/>
              <a:t>Purpose: </a:t>
            </a:r>
            <a:r>
              <a:rPr lang="en-US" b="0" dirty="0"/>
              <a:t>Discuss primary clearances</a:t>
            </a:r>
            <a:endParaRPr lang="en-US" dirty="0"/>
          </a:p>
          <a:p>
            <a:r>
              <a:rPr lang="en-US" b="1" dirty="0"/>
              <a:t>Delivery</a:t>
            </a:r>
            <a:r>
              <a:rPr lang="en-US" b="1" u="none" dirty="0"/>
              <a:t>: </a:t>
            </a:r>
            <a:r>
              <a:rPr lang="en-US" sz="1200" b="0" dirty="0"/>
              <a:t>Wires with other wires </a:t>
            </a:r>
            <a:endParaRPr lang="en-US" b="1" u="sng" dirty="0"/>
          </a:p>
        </p:txBody>
      </p:sp>
      <p:sp>
        <p:nvSpPr>
          <p:cNvPr id="6" name="TextBox 5"/>
          <p:cNvSpPr txBox="1"/>
          <p:nvPr/>
        </p:nvSpPr>
        <p:spPr>
          <a:xfrm>
            <a:off x="4038600"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21921749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6100" y="152400"/>
            <a:ext cx="5588000" cy="3143250"/>
          </a:xfrm>
        </p:spPr>
      </p:sp>
      <p:sp>
        <p:nvSpPr>
          <p:cNvPr id="4" name="Slide Number Placeholder 3"/>
          <p:cNvSpPr>
            <a:spLocks noGrp="1"/>
          </p:cNvSpPr>
          <p:nvPr>
            <p:ph type="sldNum" sz="quarter" idx="10"/>
          </p:nvPr>
        </p:nvSpPr>
        <p:spPr/>
        <p:txBody>
          <a:bodyPr/>
          <a:lstStyle/>
          <a:p>
            <a:fld id="{4E093B74-D561-4EE2-A724-E485BD1310EF}" type="slidenum">
              <a:rPr lang="en-US" smtClean="0"/>
              <a:t>16</a:t>
            </a:fld>
            <a:endParaRPr lang="en-US"/>
          </a:p>
        </p:txBody>
      </p:sp>
      <p:sp>
        <p:nvSpPr>
          <p:cNvPr id="5" name="Notes Placeholder 1"/>
          <p:cNvSpPr>
            <a:spLocks noGrp="1"/>
          </p:cNvSpPr>
          <p:nvPr>
            <p:ph type="body" sz="quarter" idx="3"/>
          </p:nvPr>
        </p:nvSpPr>
        <p:spPr>
          <a:xfrm>
            <a:off x="533400" y="3352800"/>
            <a:ext cx="5775325" cy="5334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 </a:t>
            </a:r>
            <a:r>
              <a:rPr lang="en-US" sz="1200" dirty="0"/>
              <a:t>G.O. 95 – Rule 38 – Table 2</a:t>
            </a:r>
            <a:endParaRPr lang="en-US" b="1" u="sng" dirty="0"/>
          </a:p>
          <a:p>
            <a:r>
              <a:rPr lang="en-US" b="1" dirty="0"/>
              <a:t>Purpose: </a:t>
            </a:r>
            <a:r>
              <a:rPr lang="en-US" b="0" dirty="0"/>
              <a:t>Discuss primary clearances</a:t>
            </a:r>
            <a:endParaRPr lang="en-US" dirty="0"/>
          </a:p>
          <a:p>
            <a:r>
              <a:rPr lang="en-US" b="1" dirty="0"/>
              <a:t>Delivery</a:t>
            </a:r>
            <a:r>
              <a:rPr lang="en-US" b="1" u="none" dirty="0"/>
              <a:t>: </a:t>
            </a:r>
          </a:p>
          <a:p>
            <a:pPr marL="171450" indent="-171450">
              <a:buFont typeface="Arial" panose="020B0604020202020204" pitchFamily="34" charset="0"/>
              <a:buChar char="•"/>
            </a:pPr>
            <a:r>
              <a:rPr lang="en-US" sz="1200" dirty="0">
                <a:solidFill>
                  <a:srgbClr val="FF0000"/>
                </a:solidFill>
              </a:rPr>
              <a:t>Improper clearances are hazardous to workmen and customers</a:t>
            </a:r>
            <a:r>
              <a:rPr lang="en-US" dirty="0">
                <a:solidFill>
                  <a:srgbClr val="FF0000"/>
                </a:solidFill>
              </a:rPr>
              <a:t>'</a:t>
            </a:r>
            <a:r>
              <a:rPr lang="en-US" sz="1200" dirty="0">
                <a:solidFill>
                  <a:srgbClr val="FF0000"/>
                </a:solidFill>
              </a:rPr>
              <a:t> property</a:t>
            </a:r>
            <a:endParaRPr lang="en-US" sz="1200" b="0" dirty="0">
              <a:solidFill>
                <a:srgbClr val="FF0000"/>
              </a:solidFill>
              <a:cs typeface="Calibri"/>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Utility lineman could make contact with energized conductor or energized conductor can make contact with the other utility's facilities equipment</a:t>
            </a:r>
          </a:p>
        </p:txBody>
      </p:sp>
      <p:sp>
        <p:nvSpPr>
          <p:cNvPr id="6" name="TextBox 5"/>
          <p:cNvSpPr txBox="1"/>
          <p:nvPr/>
        </p:nvSpPr>
        <p:spPr>
          <a:xfrm>
            <a:off x="4419600"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39899894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25475" y="152400"/>
            <a:ext cx="5622925" cy="3163888"/>
          </a:xfrm>
        </p:spPr>
      </p:sp>
      <p:sp>
        <p:nvSpPr>
          <p:cNvPr id="4" name="Slide Number Placeholder 3"/>
          <p:cNvSpPr>
            <a:spLocks noGrp="1"/>
          </p:cNvSpPr>
          <p:nvPr>
            <p:ph type="sldNum" sz="quarter" idx="10"/>
          </p:nvPr>
        </p:nvSpPr>
        <p:spPr/>
        <p:txBody>
          <a:bodyPr/>
          <a:lstStyle/>
          <a:p>
            <a:fld id="{4E093B74-D561-4EE2-A724-E485BD1310EF}" type="slidenum">
              <a:rPr lang="en-US" smtClean="0"/>
              <a:t>17</a:t>
            </a:fld>
            <a:endParaRPr lang="en-US"/>
          </a:p>
        </p:txBody>
      </p:sp>
      <p:sp>
        <p:nvSpPr>
          <p:cNvPr id="5" name="Notes Placeholder 1"/>
          <p:cNvSpPr>
            <a:spLocks noGrp="1"/>
          </p:cNvSpPr>
          <p:nvPr>
            <p:ph type="body" sz="quarter" idx="3"/>
          </p:nvPr>
        </p:nvSpPr>
        <p:spPr>
          <a:xfrm>
            <a:off x="685800" y="3429000"/>
            <a:ext cx="5775325" cy="54864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Reference:</a:t>
            </a:r>
            <a:r>
              <a:rPr lang="en-US" sz="1200" dirty="0"/>
              <a:t> G.O. 95 – Rule 38 – Table 2 (case 15,</a:t>
            </a:r>
            <a:r>
              <a:rPr lang="en-US" sz="1200" baseline="0" dirty="0"/>
              <a:t> page </a:t>
            </a:r>
            <a:r>
              <a:rPr lang="en-US" sz="1200" b="0" i="0" u="none" strike="noStrike" kern="1200" baseline="0" dirty="0">
                <a:solidFill>
                  <a:schemeClr val="tx1"/>
                </a:solidFill>
                <a:latin typeface="+mn-lt"/>
                <a:ea typeface="+mn-ea"/>
                <a:cs typeface="+mn-cs"/>
              </a:rPr>
              <a:t>III-30)</a:t>
            </a:r>
            <a:endParaRPr lang="en-US" sz="1200" dirty="0"/>
          </a:p>
          <a:p>
            <a:r>
              <a:rPr lang="en-US" b="1" dirty="0"/>
              <a:t>Purpose: </a:t>
            </a:r>
            <a:r>
              <a:rPr lang="en-US" b="0" dirty="0"/>
              <a:t>Discuss primary clearances</a:t>
            </a:r>
            <a:endParaRPr lang="en-US" dirty="0"/>
          </a:p>
          <a:p>
            <a:r>
              <a:rPr lang="en-US" b="1" dirty="0"/>
              <a:t>Delivery</a:t>
            </a:r>
            <a:r>
              <a:rPr lang="en-US" b="1" u="none" dirty="0"/>
              <a:t>: </a:t>
            </a:r>
            <a:r>
              <a:rPr lang="en-US" sz="1200" b="0" dirty="0"/>
              <a:t>Dangerous contact between conductors must be prevented</a:t>
            </a:r>
            <a:endParaRPr lang="en-US" b="1" u="sng" dirty="0"/>
          </a:p>
        </p:txBody>
      </p:sp>
      <p:sp>
        <p:nvSpPr>
          <p:cNvPr id="6" name="TextBox 5"/>
          <p:cNvSpPr txBox="1"/>
          <p:nvPr/>
        </p:nvSpPr>
        <p:spPr>
          <a:xfrm>
            <a:off x="4267200"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17151882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47675" y="152400"/>
            <a:ext cx="5416550" cy="3048000"/>
          </a:xfrm>
        </p:spPr>
      </p:sp>
      <p:sp>
        <p:nvSpPr>
          <p:cNvPr id="4" name="Slide Number Placeholder 3"/>
          <p:cNvSpPr>
            <a:spLocks noGrp="1"/>
          </p:cNvSpPr>
          <p:nvPr>
            <p:ph type="sldNum" sz="quarter" idx="10"/>
          </p:nvPr>
        </p:nvSpPr>
        <p:spPr/>
        <p:txBody>
          <a:bodyPr/>
          <a:lstStyle/>
          <a:p>
            <a:fld id="{4E093B74-D561-4EE2-A724-E485BD1310EF}" type="slidenum">
              <a:rPr lang="en-US" smtClean="0"/>
              <a:t>18</a:t>
            </a:fld>
            <a:endParaRPr lang="en-US"/>
          </a:p>
        </p:txBody>
      </p:sp>
      <p:sp>
        <p:nvSpPr>
          <p:cNvPr id="5" name="Notes Placeholder 1"/>
          <p:cNvSpPr>
            <a:spLocks noGrp="1"/>
          </p:cNvSpPr>
          <p:nvPr>
            <p:ph type="body" sz="quarter" idx="3"/>
          </p:nvPr>
        </p:nvSpPr>
        <p:spPr>
          <a:xfrm>
            <a:off x="762000" y="3200400"/>
            <a:ext cx="5775325" cy="54864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 </a:t>
            </a:r>
            <a:r>
              <a:rPr lang="en-US" sz="1200" dirty="0"/>
              <a:t>G.O. 95 – Rule 38 – Table 2 (case 15, page G-12)</a:t>
            </a:r>
            <a:endParaRPr lang="en-US" b="1" u="sng" dirty="0"/>
          </a:p>
          <a:p>
            <a:r>
              <a:rPr lang="en-US" b="1" dirty="0"/>
              <a:t>Purpose: </a:t>
            </a:r>
            <a:r>
              <a:rPr lang="en-US" b="0" dirty="0"/>
              <a:t>Discuss primary clearances</a:t>
            </a:r>
            <a:endParaRPr lang="en-US" dirty="0"/>
          </a:p>
          <a:p>
            <a:r>
              <a:rPr lang="en-US" b="1" dirty="0"/>
              <a:t>Delivery</a:t>
            </a:r>
            <a:r>
              <a:rPr lang="en-US" b="1" u="none" dirty="0"/>
              <a:t>: </a:t>
            </a:r>
            <a:r>
              <a:rPr lang="en-US" sz="1200" b="0" dirty="0"/>
              <a:t>After the vertical clearance issue has been identified: Find out the </a:t>
            </a:r>
            <a:r>
              <a:rPr lang="en-US" sz="1200" b="0" dirty="0" err="1"/>
              <a:t>IkV</a:t>
            </a:r>
            <a:r>
              <a:rPr lang="en-US" sz="1200" b="0" dirty="0"/>
              <a:t> capacity of the circuit by doing a quick search on field device &lt;search by: circuit name&gt;</a:t>
            </a:r>
          </a:p>
        </p:txBody>
      </p:sp>
      <p:sp>
        <p:nvSpPr>
          <p:cNvPr id="6" name="TextBox 5"/>
          <p:cNvSpPr txBox="1"/>
          <p:nvPr/>
        </p:nvSpPr>
        <p:spPr>
          <a:xfrm>
            <a:off x="4267200"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35146015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228600"/>
            <a:ext cx="5283200" cy="2971800"/>
          </a:xfrm>
        </p:spPr>
      </p:sp>
      <p:sp>
        <p:nvSpPr>
          <p:cNvPr id="4" name="Slide Number Placeholder 3"/>
          <p:cNvSpPr>
            <a:spLocks noGrp="1"/>
          </p:cNvSpPr>
          <p:nvPr>
            <p:ph type="sldNum" sz="quarter" idx="10"/>
          </p:nvPr>
        </p:nvSpPr>
        <p:spPr/>
        <p:txBody>
          <a:bodyPr/>
          <a:lstStyle/>
          <a:p>
            <a:fld id="{4E093B74-D561-4EE2-A724-E485BD1310EF}" type="slidenum">
              <a:rPr lang="en-US" smtClean="0"/>
              <a:t>19</a:t>
            </a:fld>
            <a:endParaRPr lang="en-US"/>
          </a:p>
        </p:txBody>
      </p:sp>
      <p:sp>
        <p:nvSpPr>
          <p:cNvPr id="5" name="Notes Placeholder 1"/>
          <p:cNvSpPr>
            <a:spLocks noGrp="1"/>
          </p:cNvSpPr>
          <p:nvPr>
            <p:ph type="body" sz="quarter" idx="3"/>
          </p:nvPr>
        </p:nvSpPr>
        <p:spPr>
          <a:xfrm>
            <a:off x="762000" y="3200400"/>
            <a:ext cx="5775325" cy="54864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Reference: </a:t>
            </a:r>
            <a:r>
              <a:rPr lang="en-US" sz="1200" dirty="0"/>
              <a:t>G.O. 95 – Rule 38 – Table 2-A, page </a:t>
            </a:r>
            <a:r>
              <a:rPr lang="en-US" sz="1200" b="0" i="0" u="none" strike="noStrike" kern="1200" baseline="0" dirty="0">
                <a:solidFill>
                  <a:schemeClr val="tx1"/>
                </a:solidFill>
                <a:latin typeface="+mn-lt"/>
                <a:ea typeface="+mn-ea"/>
                <a:cs typeface="+mn-cs"/>
              </a:rPr>
              <a:t>III-34</a:t>
            </a:r>
            <a:endParaRPr lang="en-US" sz="1200" dirty="0"/>
          </a:p>
          <a:p>
            <a:r>
              <a:rPr lang="en-US" b="1" dirty="0"/>
              <a:t>Purpose: </a:t>
            </a:r>
            <a:r>
              <a:rPr lang="en-US" b="0" dirty="0"/>
              <a:t>Discuss primary clearances</a:t>
            </a:r>
            <a:endParaRPr lang="en-US" dirty="0"/>
          </a:p>
          <a:p>
            <a:r>
              <a:rPr lang="en-US" b="1" dirty="0"/>
              <a:t>Delivery</a:t>
            </a:r>
            <a:r>
              <a:rPr lang="en-US" b="1" u="none" dirty="0"/>
              <a:t>: </a:t>
            </a:r>
            <a:r>
              <a:rPr lang="en-US" dirty="0">
                <a:solidFill>
                  <a:srgbClr val="FF0000"/>
                </a:solidFill>
              </a:rPr>
              <a:t>Minimum clearance for wires from signs mounted on buildings and isolated structures</a:t>
            </a:r>
          </a:p>
        </p:txBody>
      </p:sp>
      <p:sp>
        <p:nvSpPr>
          <p:cNvPr id="6" name="TextBox 5"/>
          <p:cNvSpPr txBox="1"/>
          <p:nvPr/>
        </p:nvSpPr>
        <p:spPr>
          <a:xfrm>
            <a:off x="4267200"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2256416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Purpose</a:t>
            </a:r>
            <a:r>
              <a:rPr lang="en-US" b="1" dirty="0"/>
              <a:t>: </a:t>
            </a:r>
            <a:r>
              <a:rPr lang="en-US" dirty="0"/>
              <a:t>Introductions</a:t>
            </a:r>
            <a:endParaRPr lang="en-US" b="1" dirty="0"/>
          </a:p>
          <a:p>
            <a:r>
              <a:rPr lang="en-US" b="1" dirty="0"/>
              <a:t>Delivery:</a:t>
            </a:r>
            <a:endParaRPr lang="en-US" b="1" dirty="0">
              <a:cs typeface="Calibri"/>
            </a:endParaRPr>
          </a:p>
          <a:p>
            <a:pPr marL="171450" indent="-171450">
              <a:buFont typeface="Arial" panose="020B0604020202020204" pitchFamily="34" charset="0"/>
              <a:buChar char="•"/>
            </a:pPr>
            <a:r>
              <a:rPr lang="en-US" dirty="0"/>
              <a:t>Introduce yourself and ask the students to introduce themselves and their work location</a:t>
            </a:r>
            <a:endParaRPr lang="en-US" dirty="0">
              <a:cs typeface="Calibri"/>
            </a:endParaRPr>
          </a:p>
          <a:p>
            <a:pPr marL="171450" indent="-171450">
              <a:buFont typeface="Arial" panose="020B0604020202020204" pitchFamily="34" charset="0"/>
              <a:buChar char="•"/>
            </a:pPr>
            <a:r>
              <a:rPr lang="en-US" dirty="0"/>
              <a:t>NOTE: Slides 2-4 appear in all of the modules of this course in the event that multiple instructors teach and/or over multiple days.  Feel free to skip these slides as necessary.</a:t>
            </a:r>
            <a:endParaRPr lang="en-US" dirty="0">
              <a:cs typeface="Calibri"/>
            </a:endParaRPr>
          </a:p>
        </p:txBody>
      </p:sp>
      <p:sp>
        <p:nvSpPr>
          <p:cNvPr id="4" name="Slide Number Placeholder 3"/>
          <p:cNvSpPr>
            <a:spLocks noGrp="1"/>
          </p:cNvSpPr>
          <p:nvPr>
            <p:ph type="sldNum" sz="quarter" idx="10"/>
          </p:nvPr>
        </p:nvSpPr>
        <p:spPr/>
        <p:txBody>
          <a:bodyPr/>
          <a:lstStyle/>
          <a:p>
            <a:fld id="{920C8EF3-0A66-43AA-9F5A-CD3BB4A2275F}" type="slidenum">
              <a:rPr lang="en-US" smtClean="0"/>
              <a:t>2</a:t>
            </a:fld>
            <a:endParaRPr lang="en-US"/>
          </a:p>
        </p:txBody>
      </p:sp>
    </p:spTree>
    <p:extLst>
      <p:ext uri="{BB962C8B-B14F-4D97-AF65-F5344CB8AC3E}">
        <p14:creationId xmlns:p14="http://schemas.microsoft.com/office/powerpoint/2010/main" val="32593166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228600"/>
            <a:ext cx="5283200" cy="2971800"/>
          </a:xfrm>
        </p:spPr>
      </p:sp>
      <p:sp>
        <p:nvSpPr>
          <p:cNvPr id="4" name="Slide Number Placeholder 3"/>
          <p:cNvSpPr>
            <a:spLocks noGrp="1"/>
          </p:cNvSpPr>
          <p:nvPr>
            <p:ph type="sldNum" sz="quarter" idx="10"/>
          </p:nvPr>
        </p:nvSpPr>
        <p:spPr/>
        <p:txBody>
          <a:bodyPr/>
          <a:lstStyle/>
          <a:p>
            <a:fld id="{4E093B74-D561-4EE2-A724-E485BD1310EF}" type="slidenum">
              <a:rPr lang="en-US" smtClean="0"/>
              <a:t>20</a:t>
            </a:fld>
            <a:endParaRPr lang="en-US"/>
          </a:p>
        </p:txBody>
      </p:sp>
      <p:sp>
        <p:nvSpPr>
          <p:cNvPr id="5" name="Notes Placeholder 1"/>
          <p:cNvSpPr>
            <a:spLocks noGrp="1"/>
          </p:cNvSpPr>
          <p:nvPr>
            <p:ph type="body" sz="quarter" idx="3"/>
          </p:nvPr>
        </p:nvSpPr>
        <p:spPr>
          <a:xfrm>
            <a:off x="762000" y="3429000"/>
            <a:ext cx="5775325" cy="54864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none" baseline="0" dirty="0"/>
              <a:t>Distribution Vegetation Mgmt. Plan (DVMP), Table 2, page 10</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G.O. 95 – Rule </a:t>
            </a:r>
            <a:r>
              <a:rPr lang="en-US" dirty="0"/>
              <a:t>35 </a:t>
            </a:r>
            <a:r>
              <a:rPr lang="en-US" sz="1200" dirty="0"/>
              <a:t>– Table </a:t>
            </a:r>
            <a:r>
              <a:rPr lang="en-US" dirty="0"/>
              <a:t>1</a:t>
            </a:r>
            <a:endParaRPr lang="en-US" b="0" u="none" dirty="0"/>
          </a:p>
          <a:p>
            <a:r>
              <a:rPr lang="en-US" b="1" dirty="0"/>
              <a:t>Purpose: </a:t>
            </a:r>
            <a:r>
              <a:rPr lang="en-US" b="0" dirty="0"/>
              <a:t>Discuss vegetation clearances</a:t>
            </a:r>
            <a:endParaRPr lang="en-US" dirty="0"/>
          </a:p>
          <a:p>
            <a:r>
              <a:rPr lang="en-US" b="1" dirty="0"/>
              <a:t>Delivery</a:t>
            </a:r>
            <a:r>
              <a:rPr lang="en-US" b="1" u="none" dirty="0"/>
              <a:t>: </a:t>
            </a:r>
            <a:r>
              <a:rPr lang="en-US" b="0" u="none" dirty="0"/>
              <a:t>Review chart</a:t>
            </a:r>
          </a:p>
        </p:txBody>
      </p:sp>
      <p:sp>
        <p:nvSpPr>
          <p:cNvPr id="6" name="TextBox 5"/>
          <p:cNvSpPr txBox="1"/>
          <p:nvPr/>
        </p:nvSpPr>
        <p:spPr>
          <a:xfrm>
            <a:off x="4267200" y="712694"/>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28581104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228600"/>
            <a:ext cx="5283200" cy="2971800"/>
          </a:xfrm>
        </p:spPr>
      </p:sp>
      <p:sp>
        <p:nvSpPr>
          <p:cNvPr id="4" name="Slide Number Placeholder 3"/>
          <p:cNvSpPr>
            <a:spLocks noGrp="1"/>
          </p:cNvSpPr>
          <p:nvPr>
            <p:ph type="sldNum" sz="quarter" idx="10"/>
          </p:nvPr>
        </p:nvSpPr>
        <p:spPr/>
        <p:txBody>
          <a:bodyPr/>
          <a:lstStyle/>
          <a:p>
            <a:fld id="{4E093B74-D561-4EE2-A724-E485BD1310EF}" type="slidenum">
              <a:rPr lang="en-US" smtClean="0"/>
              <a:t>21</a:t>
            </a:fld>
            <a:endParaRPr lang="en-US"/>
          </a:p>
        </p:txBody>
      </p:sp>
      <p:sp>
        <p:nvSpPr>
          <p:cNvPr id="5" name="Notes Placeholder 1"/>
          <p:cNvSpPr>
            <a:spLocks noGrp="1"/>
          </p:cNvSpPr>
          <p:nvPr>
            <p:ph type="body" sz="quarter" idx="3"/>
          </p:nvPr>
        </p:nvSpPr>
        <p:spPr>
          <a:xfrm>
            <a:off x="762000" y="3429000"/>
            <a:ext cx="5775325" cy="54864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none" baseline="0" dirty="0"/>
              <a:t>Distribution Vegetation Mgmt. Plan (DVMP), Table 1, page 9</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G.O. 95 – Rule </a:t>
            </a:r>
            <a:r>
              <a:rPr lang="en-US" dirty="0"/>
              <a:t>35 </a:t>
            </a:r>
            <a:r>
              <a:rPr lang="en-US" sz="1200" dirty="0"/>
              <a:t>– Table </a:t>
            </a:r>
            <a:r>
              <a:rPr lang="en-US" dirty="0"/>
              <a:t>1</a:t>
            </a:r>
            <a:endParaRPr lang="en-US" b="0" u="none" dirty="0"/>
          </a:p>
          <a:p>
            <a:r>
              <a:rPr lang="en-US" b="1" dirty="0"/>
              <a:t>Purpose: </a:t>
            </a:r>
            <a:r>
              <a:rPr lang="en-US" b="0" dirty="0"/>
              <a:t>Discuss vegetation clearances</a:t>
            </a:r>
            <a:endParaRPr lang="en-US" dirty="0"/>
          </a:p>
          <a:p>
            <a:r>
              <a:rPr lang="en-US" b="1" dirty="0"/>
              <a:t>Delivery</a:t>
            </a:r>
            <a:r>
              <a:rPr lang="en-US" b="1" u="none" dirty="0"/>
              <a:t>: </a:t>
            </a:r>
            <a:r>
              <a:rPr lang="en-US" b="0" u="none" dirty="0"/>
              <a:t>Review</a:t>
            </a:r>
            <a:r>
              <a:rPr lang="en-US" b="0" u="none" baseline="0" dirty="0"/>
              <a:t> chart</a:t>
            </a:r>
            <a:endParaRPr lang="en-US" b="0" dirty="0"/>
          </a:p>
        </p:txBody>
      </p:sp>
      <p:sp>
        <p:nvSpPr>
          <p:cNvPr id="6" name="TextBox 5"/>
          <p:cNvSpPr txBox="1"/>
          <p:nvPr/>
        </p:nvSpPr>
        <p:spPr>
          <a:xfrm>
            <a:off x="4267200" y="712694"/>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42602526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228600"/>
            <a:ext cx="5283200" cy="2971800"/>
          </a:xfrm>
        </p:spPr>
      </p:sp>
      <p:sp>
        <p:nvSpPr>
          <p:cNvPr id="4" name="Slide Number Placeholder 3"/>
          <p:cNvSpPr>
            <a:spLocks noGrp="1"/>
          </p:cNvSpPr>
          <p:nvPr>
            <p:ph type="sldNum" sz="quarter" idx="10"/>
          </p:nvPr>
        </p:nvSpPr>
        <p:spPr/>
        <p:txBody>
          <a:bodyPr/>
          <a:lstStyle/>
          <a:p>
            <a:fld id="{4E093B74-D561-4EE2-A724-E485BD1310EF}" type="slidenum">
              <a:rPr lang="en-US" smtClean="0"/>
              <a:t>22</a:t>
            </a:fld>
            <a:endParaRPr lang="en-US"/>
          </a:p>
        </p:txBody>
      </p:sp>
      <p:sp>
        <p:nvSpPr>
          <p:cNvPr id="5" name="Notes Placeholder 1"/>
          <p:cNvSpPr>
            <a:spLocks noGrp="1"/>
          </p:cNvSpPr>
          <p:nvPr>
            <p:ph type="body" sz="quarter" idx="3"/>
          </p:nvPr>
        </p:nvSpPr>
        <p:spPr>
          <a:xfrm>
            <a:off x="762000" y="3429000"/>
            <a:ext cx="5775325" cy="5486400"/>
          </a:xfrm>
        </p:spPr>
        <p:txBody>
          <a:bodyPr/>
          <a:lstStyle/>
          <a:p>
            <a:r>
              <a:rPr lang="en-US" b="1" dirty="0"/>
              <a:t>Reference: </a:t>
            </a:r>
            <a:r>
              <a:rPr lang="en-US" sz="1200" dirty="0"/>
              <a:t>G.O. </a:t>
            </a:r>
            <a:r>
              <a:rPr lang="en-US" dirty="0"/>
              <a:t>165</a:t>
            </a:r>
            <a:endParaRPr lang="en-US" b="1" dirty="0"/>
          </a:p>
          <a:p>
            <a:r>
              <a:rPr lang="en-US" b="1" dirty="0"/>
              <a:t>Purpose: </a:t>
            </a:r>
            <a:r>
              <a:rPr lang="en-US" b="0" dirty="0"/>
              <a:t>Discuss vegetation clearances</a:t>
            </a:r>
            <a:endParaRPr lang="en-US" dirty="0"/>
          </a:p>
          <a:p>
            <a:r>
              <a:rPr lang="en-US" b="1" dirty="0"/>
              <a:t>Delivery</a:t>
            </a:r>
            <a:r>
              <a:rPr lang="en-US" b="1" u="none" dirty="0"/>
              <a:t>:</a:t>
            </a:r>
            <a:r>
              <a:rPr lang="en-US" b="0" u="none" dirty="0"/>
              <a:t> Same as slide</a:t>
            </a:r>
            <a:endParaRPr lang="en-US" b="1" u="sng" dirty="0"/>
          </a:p>
        </p:txBody>
      </p:sp>
      <p:sp>
        <p:nvSpPr>
          <p:cNvPr id="6" name="TextBox 5"/>
          <p:cNvSpPr txBox="1"/>
          <p:nvPr/>
        </p:nvSpPr>
        <p:spPr>
          <a:xfrm>
            <a:off x="4267200" y="712694"/>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530581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Slide Image Placeholder 1"/>
          <p:cNvSpPr>
            <a:spLocks noGrp="1" noRot="1" noChangeAspect="1" noTextEdit="1"/>
          </p:cNvSpPr>
          <p:nvPr>
            <p:ph type="sldImg"/>
          </p:nvPr>
        </p:nvSpPr>
        <p:spPr bwMode="auto">
          <a:xfrm>
            <a:off x="-368300" y="228600"/>
            <a:ext cx="4775200" cy="26860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43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63B9655-AA7D-4DA2-9C79-2C5D269928AC}" type="slidenum">
              <a:rPr lang="en-US"/>
              <a:pPr fontAlgn="base">
                <a:spcBef>
                  <a:spcPct val="0"/>
                </a:spcBef>
                <a:spcAft>
                  <a:spcPct val="0"/>
                </a:spcAft>
                <a:defRPr/>
              </a:pPr>
              <a:t>23</a:t>
            </a:fld>
            <a:endParaRPr lang="en-US"/>
          </a:p>
        </p:txBody>
      </p:sp>
      <p:sp>
        <p:nvSpPr>
          <p:cNvPr id="5" name="Notes Placeholder 1"/>
          <p:cNvSpPr>
            <a:spLocks noGrp="1"/>
          </p:cNvSpPr>
          <p:nvPr>
            <p:ph type="body" sz="quarter" idx="3"/>
          </p:nvPr>
        </p:nvSpPr>
        <p:spPr>
          <a:xfrm>
            <a:off x="533400" y="3200400"/>
            <a:ext cx="5775325" cy="5486400"/>
          </a:xfrm>
        </p:spPr>
        <p:txBody>
          <a:bodyPr/>
          <a:lstStyle/>
          <a:p>
            <a:r>
              <a:rPr lang="en-US" b="1" dirty="0"/>
              <a:t>Purpose: </a:t>
            </a:r>
            <a:r>
              <a:rPr lang="en-US" b="0" dirty="0"/>
              <a:t>Discuss clearances</a:t>
            </a:r>
            <a:endParaRPr lang="en-US" dirty="0"/>
          </a:p>
          <a:p>
            <a:r>
              <a:rPr lang="en-US" b="1" dirty="0"/>
              <a:t>Delivery</a:t>
            </a:r>
            <a:r>
              <a:rPr lang="en-US" b="1" u="none" dirty="0"/>
              <a:t>: </a:t>
            </a:r>
            <a:r>
              <a:rPr lang="en-US" b="0" u="none" dirty="0"/>
              <a:t>Same</a:t>
            </a:r>
            <a:r>
              <a:rPr lang="en-US" b="0" u="none" baseline="0" dirty="0"/>
              <a:t> as slide</a:t>
            </a:r>
            <a:endParaRPr lang="en-US" b="0" u="none" dirty="0"/>
          </a:p>
        </p:txBody>
      </p:sp>
      <p:sp>
        <p:nvSpPr>
          <p:cNvPr id="6" name="TextBox 5"/>
          <p:cNvSpPr txBox="1"/>
          <p:nvPr/>
        </p:nvSpPr>
        <p:spPr>
          <a:xfrm>
            <a:off x="4038600"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33939325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Slide Image Placeholder 1"/>
          <p:cNvSpPr>
            <a:spLocks noGrp="1" noRot="1" noChangeAspect="1" noTextEdit="1"/>
          </p:cNvSpPr>
          <p:nvPr>
            <p:ph type="sldImg"/>
          </p:nvPr>
        </p:nvSpPr>
        <p:spPr bwMode="auto">
          <a:xfrm>
            <a:off x="-414338" y="228600"/>
            <a:ext cx="5146676" cy="28956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53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D68E749-45E5-41DE-BA7E-A84A5CEC5268}" type="slidenum">
              <a:rPr lang="en-US"/>
              <a:pPr fontAlgn="base">
                <a:spcBef>
                  <a:spcPct val="0"/>
                </a:spcBef>
                <a:spcAft>
                  <a:spcPct val="0"/>
                </a:spcAft>
                <a:defRPr/>
              </a:pPr>
              <a:t>24</a:t>
            </a:fld>
            <a:endParaRPr lang="en-US"/>
          </a:p>
        </p:txBody>
      </p:sp>
      <p:sp>
        <p:nvSpPr>
          <p:cNvPr id="5" name="Notes Placeholder 1"/>
          <p:cNvSpPr>
            <a:spLocks noGrp="1"/>
          </p:cNvSpPr>
          <p:nvPr>
            <p:ph type="body" sz="quarter" idx="3"/>
          </p:nvPr>
        </p:nvSpPr>
        <p:spPr>
          <a:xfrm>
            <a:off x="533400" y="3200400"/>
            <a:ext cx="5775325" cy="5486400"/>
          </a:xfrm>
        </p:spPr>
        <p:txBody>
          <a:bodyPr/>
          <a:lstStyle/>
          <a:p>
            <a:r>
              <a:rPr lang="en-US" b="1" dirty="0"/>
              <a:t>Purpose: </a:t>
            </a:r>
            <a:r>
              <a:rPr lang="en-US" b="0" dirty="0"/>
              <a:t>Discuss clearances</a:t>
            </a:r>
            <a:endParaRPr lang="en-US" dirty="0"/>
          </a:p>
          <a:p>
            <a:r>
              <a:rPr lang="en-US" b="1" dirty="0"/>
              <a:t>Delivery</a:t>
            </a:r>
            <a:r>
              <a:rPr lang="en-US" b="1" u="none" dirty="0"/>
              <a:t>: </a:t>
            </a:r>
            <a:r>
              <a:rPr lang="en-US" b="0" u="none" dirty="0"/>
              <a:t>Same</a:t>
            </a:r>
            <a:r>
              <a:rPr lang="en-US" b="0" u="none" baseline="0" dirty="0"/>
              <a:t> as slide</a:t>
            </a:r>
            <a:endParaRPr lang="en-US" b="0" u="none" dirty="0"/>
          </a:p>
        </p:txBody>
      </p:sp>
      <p:sp>
        <p:nvSpPr>
          <p:cNvPr id="6" name="TextBox 5"/>
          <p:cNvSpPr txBox="1"/>
          <p:nvPr/>
        </p:nvSpPr>
        <p:spPr>
          <a:xfrm>
            <a:off x="4038600"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12502274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p:cNvSpPr>
            <a:spLocks noGrp="1" noRot="1" noChangeAspect="1" noChangeArrowheads="1" noTextEdit="1"/>
          </p:cNvSpPr>
          <p:nvPr>
            <p:ph type="sldImg"/>
          </p:nvPr>
        </p:nvSpPr>
        <p:spPr bwMode="auto">
          <a:xfrm>
            <a:off x="-193675" y="304800"/>
            <a:ext cx="4603750" cy="25908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2499" name="Rectangle 3"/>
          <p:cNvSpPr>
            <a:spLocks noGrp="1" noChangeArrowheads="1"/>
          </p:cNvSpPr>
          <p:nvPr>
            <p:ph type="body" idx="1"/>
          </p:nvPr>
        </p:nvSpPr>
        <p:spPr bwMode="auto">
          <a:xfrm>
            <a:off x="1066800" y="3962400"/>
            <a:ext cx="3691819" cy="1828800"/>
          </a:xfr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t>Reference:</a:t>
            </a:r>
            <a:r>
              <a:rPr lang="en-US" b="0" dirty="0"/>
              <a:t> </a:t>
            </a:r>
            <a:r>
              <a:rPr lang="en-US" dirty="0"/>
              <a:t>G.O. 95 – Rule 35 – Table 1 </a:t>
            </a:r>
            <a:endParaRPr lang="en-US" b="1" dirty="0"/>
          </a:p>
          <a:p>
            <a:r>
              <a:rPr lang="en-US" b="1" dirty="0"/>
              <a:t>Purpose: </a:t>
            </a:r>
            <a:r>
              <a:rPr lang="en-US" b="0" dirty="0"/>
              <a:t>Discuss clearances</a:t>
            </a:r>
            <a:endParaRPr lang="en-US" dirty="0"/>
          </a:p>
          <a:p>
            <a:r>
              <a:rPr lang="en-US" b="1" dirty="0"/>
              <a:t>Delivery</a:t>
            </a:r>
            <a:r>
              <a:rPr lang="en-US" b="1" u="none" dirty="0"/>
              <a:t>: </a:t>
            </a:r>
            <a:endParaRPr lang="en-US" b="1" dirty="0"/>
          </a:p>
          <a:p>
            <a:pPr marL="171450" indent="-171450" eaLnBrk="1" hangingPunct="1">
              <a:spcBef>
                <a:spcPct val="0"/>
              </a:spcBef>
              <a:buFont typeface="Arial" panose="020B0604020202020204" pitchFamily="34" charset="0"/>
              <a:buChar char="•"/>
            </a:pPr>
            <a:r>
              <a:rPr lang="en-US" dirty="0"/>
              <a:t>G.O. 95 requires 18” clearance between trees and conductors above 750 volts.  There should be no branches touching the wires</a:t>
            </a:r>
          </a:p>
          <a:p>
            <a:pPr marL="171450" indent="-171450" eaLnBrk="1" hangingPunct="1">
              <a:spcBef>
                <a:spcPct val="0"/>
              </a:spcBef>
              <a:buFont typeface="Arial" panose="020B0604020202020204" pitchFamily="34" charset="0"/>
              <a:buChar char="•"/>
            </a:pPr>
            <a:r>
              <a:rPr lang="en-US" dirty="0"/>
              <a:t>In high fire areas, the clearance is increased to 4’ </a:t>
            </a:r>
            <a:r>
              <a:rPr lang="en-US" b="1" dirty="0"/>
              <a:t>(refer</a:t>
            </a:r>
            <a:r>
              <a:rPr lang="en-US" b="1" baseline="0" dirty="0"/>
              <a:t> back to </a:t>
            </a:r>
            <a:r>
              <a:rPr lang="en-US" b="1" dirty="0"/>
              <a:t>slides 20-21)</a:t>
            </a:r>
          </a:p>
        </p:txBody>
      </p:sp>
      <p:sp>
        <p:nvSpPr>
          <p:cNvPr id="4" name="Notes Placeholder 1"/>
          <p:cNvSpPr txBox="1">
            <a:spLocks/>
          </p:cNvSpPr>
          <p:nvPr/>
        </p:nvSpPr>
        <p:spPr>
          <a:xfrm>
            <a:off x="533400" y="3200400"/>
            <a:ext cx="5775325" cy="5486400"/>
          </a:xfrm>
          <a:prstGeom prst="rect">
            <a:avLst/>
          </a:prstGeom>
        </p:spPr>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US" b="1" u="sng"/>
              <a:t>Instructor Notes</a:t>
            </a:r>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p:txBody>
      </p:sp>
      <p:sp>
        <p:nvSpPr>
          <p:cNvPr id="5" name="TextBox 4"/>
          <p:cNvSpPr txBox="1"/>
          <p:nvPr/>
        </p:nvSpPr>
        <p:spPr>
          <a:xfrm>
            <a:off x="4038600"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14091244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Grp="1" noRot="1" noChangeAspect="1" noChangeArrowheads="1" noTextEdit="1"/>
          </p:cNvSpPr>
          <p:nvPr>
            <p:ph type="sldImg"/>
          </p:nvPr>
        </p:nvSpPr>
        <p:spPr bwMode="auto">
          <a:xfrm>
            <a:off x="-488950" y="228600"/>
            <a:ext cx="5145088" cy="2895600"/>
          </a:xfrm>
          <a:solidFill>
            <a:srgbClr val="FFFFFF"/>
          </a:solidFill>
          <a:ln>
            <a:solidFill>
              <a:srgbClr val="000000"/>
            </a:solidFill>
            <a:miter lim="800000"/>
            <a:headEnd/>
            <a:tailEnd/>
          </a:ln>
        </p:spPr>
      </p:sp>
      <p:sp>
        <p:nvSpPr>
          <p:cNvPr id="363523" name="Rectangle 3"/>
          <p:cNvSpPr>
            <a:spLocks noGrp="1" noChangeArrowheads="1"/>
          </p:cNvSpPr>
          <p:nvPr>
            <p:ph type="body" idx="1"/>
          </p:nvPr>
        </p:nvSpPr>
        <p:spPr bwMode="auto">
          <a:xfrm>
            <a:off x="685800" y="3657600"/>
            <a:ext cx="4724400" cy="1905001"/>
          </a:xfr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t>Purpose: </a:t>
            </a:r>
            <a:r>
              <a:rPr lang="en-US" b="0" dirty="0"/>
              <a:t>Discuss clearances</a:t>
            </a:r>
            <a:endParaRPr lang="en-US" dirty="0"/>
          </a:p>
          <a:p>
            <a:r>
              <a:rPr lang="en-US" b="1" dirty="0"/>
              <a:t>Delivery</a:t>
            </a:r>
            <a:r>
              <a:rPr lang="en-US" b="1" u="none" dirty="0"/>
              <a:t>: </a:t>
            </a:r>
            <a:endParaRPr lang="en-US" b="1" dirty="0"/>
          </a:p>
          <a:p>
            <a:pPr marL="171450" indent="-171450" eaLnBrk="1" hangingPunct="1">
              <a:spcBef>
                <a:spcPct val="0"/>
              </a:spcBef>
              <a:buFont typeface="Arial" panose="020B0604020202020204" pitchFamily="34" charset="0"/>
              <a:buChar char="•"/>
            </a:pPr>
            <a:r>
              <a:rPr lang="en-US" dirty="0"/>
              <a:t>Notice the deflection of the wire due to the tree branches</a:t>
            </a:r>
            <a:r>
              <a:rPr lang="en-US" baseline="0" dirty="0"/>
              <a:t> – </a:t>
            </a:r>
            <a:r>
              <a:rPr lang="en-US" dirty="0"/>
              <a:t>Strain</a:t>
            </a:r>
            <a:r>
              <a:rPr lang="en-US" baseline="0" dirty="0"/>
              <a:t> i</a:t>
            </a:r>
            <a:r>
              <a:rPr lang="en-US" dirty="0"/>
              <a:t>s prevalent</a:t>
            </a:r>
          </a:p>
          <a:p>
            <a:pPr marL="171450" indent="-171450" eaLnBrk="1" hangingPunct="1">
              <a:spcBef>
                <a:spcPct val="0"/>
              </a:spcBef>
              <a:buFont typeface="Arial" panose="020B0604020202020204" pitchFamily="34" charset="0"/>
              <a:buChar char="•"/>
            </a:pPr>
            <a:r>
              <a:rPr lang="en-US" dirty="0"/>
              <a:t>Priority determinant is the amount of strain on the conductor or evidence of abrasion with visible damage</a:t>
            </a:r>
          </a:p>
        </p:txBody>
      </p:sp>
      <p:sp>
        <p:nvSpPr>
          <p:cNvPr id="4" name="Notes Placeholder 1"/>
          <p:cNvSpPr txBox="1">
            <a:spLocks/>
          </p:cNvSpPr>
          <p:nvPr/>
        </p:nvSpPr>
        <p:spPr>
          <a:xfrm>
            <a:off x="533400" y="3200400"/>
            <a:ext cx="5775325" cy="5486400"/>
          </a:xfrm>
          <a:prstGeom prst="rect">
            <a:avLst/>
          </a:prstGeom>
        </p:spPr>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US" b="1" u="sng"/>
              <a:t>Instructor Notes</a:t>
            </a:r>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r>
              <a:rPr lang="en-US" b="1" u="sng"/>
              <a:t>Student Notes</a:t>
            </a:r>
          </a:p>
          <a:p>
            <a:endParaRPr lang="en-US" b="1" u="sng"/>
          </a:p>
          <a:p>
            <a:endParaRPr lang="en-US" b="1" u="sng"/>
          </a:p>
          <a:p>
            <a:endParaRPr lang="en-US" b="1" u="sng"/>
          </a:p>
          <a:p>
            <a:endParaRPr lang="en-US" b="1" u="sng"/>
          </a:p>
        </p:txBody>
      </p:sp>
      <p:sp>
        <p:nvSpPr>
          <p:cNvPr id="5" name="TextBox 4"/>
          <p:cNvSpPr txBox="1"/>
          <p:nvPr/>
        </p:nvSpPr>
        <p:spPr>
          <a:xfrm>
            <a:off x="4038600"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32942319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noRot="1" noChangeAspect="1" noChangeArrowheads="1" noTextEdit="1"/>
          </p:cNvSpPr>
          <p:nvPr>
            <p:ph type="sldImg"/>
          </p:nvPr>
        </p:nvSpPr>
        <p:spPr bwMode="auto">
          <a:xfrm>
            <a:off x="-431800" y="228600"/>
            <a:ext cx="5283200" cy="29718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454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t>Purpose: </a:t>
            </a:r>
            <a:r>
              <a:rPr lang="en-US" b="0" dirty="0"/>
              <a:t>Discuss clearances</a:t>
            </a:r>
            <a:endParaRPr lang="en-US" dirty="0"/>
          </a:p>
          <a:p>
            <a:r>
              <a:rPr lang="en-US" b="1" dirty="0"/>
              <a:t>Delivery</a:t>
            </a:r>
            <a:r>
              <a:rPr lang="en-US" b="1" u="none" dirty="0"/>
              <a:t>: </a:t>
            </a:r>
            <a:endParaRPr lang="en-US" b="1" dirty="0"/>
          </a:p>
          <a:p>
            <a:pPr marL="171450" indent="-171450" fontAlgn="auto">
              <a:spcBef>
                <a:spcPts val="0"/>
              </a:spcBef>
              <a:spcAft>
                <a:spcPts val="0"/>
              </a:spcAft>
              <a:buFont typeface="Arial" panose="020B0604020202020204" pitchFamily="34" charset="0"/>
              <a:buChar char="•"/>
              <a:defRPr/>
            </a:pPr>
            <a:r>
              <a:rPr lang="en-US" sz="1200" dirty="0">
                <a:latin typeface="+mn-lt"/>
              </a:rPr>
              <a:t>Bare open wire with</a:t>
            </a:r>
            <a:r>
              <a:rPr lang="en-US" sz="1200" baseline="0" dirty="0">
                <a:latin typeface="+mn-lt"/>
              </a:rPr>
              <a:t> n</a:t>
            </a:r>
            <a:r>
              <a:rPr lang="en-US" sz="1200" dirty="0">
                <a:latin typeface="+mn-lt"/>
              </a:rPr>
              <a:t>o strain or abrasion.</a:t>
            </a:r>
          </a:p>
          <a:p>
            <a:pPr marL="171450" indent="-171450" eaLnBrk="1" hangingPunct="1">
              <a:spcBef>
                <a:spcPct val="0"/>
              </a:spcBef>
              <a:buFont typeface="Arial" panose="020B0604020202020204" pitchFamily="34" charset="0"/>
              <a:buChar char="•"/>
            </a:pPr>
            <a:r>
              <a:rPr lang="en-US" dirty="0"/>
              <a:t>There is no deflection in these lines.</a:t>
            </a:r>
          </a:p>
          <a:p>
            <a:pPr eaLnBrk="1" hangingPunct="1">
              <a:spcBef>
                <a:spcPct val="0"/>
              </a:spcBef>
            </a:pPr>
            <a:r>
              <a:rPr lang="en-US" b="1" dirty="0"/>
              <a:t>Ask</a:t>
            </a:r>
            <a:r>
              <a:rPr lang="en-US" b="0" dirty="0"/>
              <a:t>:</a:t>
            </a:r>
            <a:endParaRPr lang="en-US" dirty="0"/>
          </a:p>
          <a:p>
            <a:pPr marL="171450" indent="-171450" eaLnBrk="1" hangingPunct="1">
              <a:spcBef>
                <a:spcPct val="0"/>
              </a:spcBef>
              <a:buFont typeface="Arial" panose="020B0604020202020204" pitchFamily="34" charset="0"/>
              <a:buChar char="•"/>
            </a:pPr>
            <a:r>
              <a:rPr lang="en-US" dirty="0"/>
              <a:t>Do you see something else here that might be a problem?  </a:t>
            </a:r>
          </a:p>
          <a:p>
            <a:pPr marL="171450" indent="-171450" eaLnBrk="1" hangingPunct="1">
              <a:spcBef>
                <a:spcPct val="0"/>
              </a:spcBef>
              <a:buFont typeface="Arial" panose="020B0604020202020204" pitchFamily="34" charset="0"/>
              <a:buChar char="•"/>
            </a:pPr>
            <a:r>
              <a:rPr lang="en-US" dirty="0"/>
              <a:t>What would be the determining factor?</a:t>
            </a:r>
          </a:p>
          <a:p>
            <a:pPr marL="171450" indent="-171450" eaLnBrk="1" hangingPunct="1">
              <a:spcBef>
                <a:spcPct val="0"/>
              </a:spcBef>
              <a:buFont typeface="Arial" panose="020B0604020202020204" pitchFamily="34" charset="0"/>
              <a:buChar char="•"/>
            </a:pPr>
            <a:r>
              <a:rPr lang="en-US" dirty="0"/>
              <a:t>Look for: Weatherproofing coming off secondary lines.  If bare rack construction would be a G.O. 95 reportable problem.</a:t>
            </a:r>
          </a:p>
        </p:txBody>
      </p:sp>
      <p:sp>
        <p:nvSpPr>
          <p:cNvPr id="4" name="Notes Placeholder 1"/>
          <p:cNvSpPr txBox="1">
            <a:spLocks/>
          </p:cNvSpPr>
          <p:nvPr/>
        </p:nvSpPr>
        <p:spPr>
          <a:xfrm>
            <a:off x="533400" y="3200400"/>
            <a:ext cx="5775325" cy="5486400"/>
          </a:xfrm>
          <a:prstGeom prst="rect">
            <a:avLst/>
          </a:prstGeom>
        </p:spPr>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US" b="1" u="sng"/>
              <a:t>Instructor Notes</a:t>
            </a:r>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p:txBody>
      </p:sp>
      <p:sp>
        <p:nvSpPr>
          <p:cNvPr id="5" name="TextBox 4"/>
          <p:cNvSpPr txBox="1"/>
          <p:nvPr/>
        </p:nvSpPr>
        <p:spPr>
          <a:xfrm>
            <a:off x="4267200"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23862699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2"/>
          <p:cNvSpPr>
            <a:spLocks noGrp="1" noRot="1" noChangeAspect="1" noChangeArrowheads="1" noTextEdit="1"/>
          </p:cNvSpPr>
          <p:nvPr>
            <p:ph type="sldImg"/>
          </p:nvPr>
        </p:nvSpPr>
        <p:spPr bwMode="auto">
          <a:xfrm>
            <a:off x="-396875" y="228600"/>
            <a:ext cx="5010150" cy="28194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5571" name="Rectangle 3"/>
          <p:cNvSpPr>
            <a:spLocks noGrp="1" noChangeArrowheads="1"/>
          </p:cNvSpPr>
          <p:nvPr>
            <p:ph type="body" idx="1"/>
          </p:nvPr>
        </p:nvSpPr>
        <p:spPr bwMode="auto">
          <a:xfrm>
            <a:off x="701675" y="4416425"/>
            <a:ext cx="5607050" cy="1069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t>Purpose: </a:t>
            </a:r>
            <a:r>
              <a:rPr lang="en-US" b="0" dirty="0"/>
              <a:t>Discuss clearances</a:t>
            </a:r>
            <a:endParaRPr lang="en-US" dirty="0"/>
          </a:p>
          <a:p>
            <a:r>
              <a:rPr lang="en-US" b="1" dirty="0"/>
              <a:t>Delivery</a:t>
            </a:r>
            <a:r>
              <a:rPr lang="en-US" b="1" u="none" dirty="0"/>
              <a:t>: </a:t>
            </a:r>
            <a:r>
              <a:rPr lang="en-US" dirty="0"/>
              <a:t>An indicator that branches are coming in contact with power lines is discolored branches and branches that are drying out or show signs of being burned</a:t>
            </a:r>
          </a:p>
        </p:txBody>
      </p:sp>
      <p:sp>
        <p:nvSpPr>
          <p:cNvPr id="4" name="Notes Placeholder 1"/>
          <p:cNvSpPr txBox="1">
            <a:spLocks/>
          </p:cNvSpPr>
          <p:nvPr/>
        </p:nvSpPr>
        <p:spPr>
          <a:xfrm>
            <a:off x="533400" y="3200400"/>
            <a:ext cx="5775325" cy="5486400"/>
          </a:xfrm>
          <a:prstGeom prst="rect">
            <a:avLst/>
          </a:prstGeom>
        </p:spPr>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US" b="1" u="sng"/>
              <a:t>Instructor Notes</a:t>
            </a:r>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r>
              <a:rPr lang="en-US" b="1" u="sng"/>
              <a:t>Student Notes</a:t>
            </a:r>
          </a:p>
          <a:p>
            <a:endParaRPr lang="en-US" b="1" u="sng"/>
          </a:p>
          <a:p>
            <a:endParaRPr lang="en-US" b="1" u="sng"/>
          </a:p>
          <a:p>
            <a:endParaRPr lang="en-US" b="1" u="sng"/>
          </a:p>
          <a:p>
            <a:endParaRPr lang="en-US" b="1" u="sng"/>
          </a:p>
        </p:txBody>
      </p:sp>
      <p:sp>
        <p:nvSpPr>
          <p:cNvPr id="5" name="TextBox 4"/>
          <p:cNvSpPr txBox="1"/>
          <p:nvPr/>
        </p:nvSpPr>
        <p:spPr>
          <a:xfrm>
            <a:off x="4038600"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16089942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Purpose</a:t>
            </a:r>
            <a:r>
              <a:rPr lang="en-US" b="1" dirty="0"/>
              <a:t>: </a:t>
            </a:r>
            <a:r>
              <a:rPr lang="en-US" b="0" dirty="0"/>
              <a:t>Module</a:t>
            </a:r>
            <a:r>
              <a:rPr lang="en-US" b="0" baseline="0" dirty="0"/>
              <a:t> wrap up</a:t>
            </a:r>
            <a:endParaRPr lang="en-US" dirty="0"/>
          </a:p>
          <a:p>
            <a:r>
              <a:rPr lang="en-US" b="1" dirty="0"/>
              <a:t>Delivery:</a:t>
            </a:r>
            <a:r>
              <a:rPr lang="en-US" b="1" baseline="0" dirty="0"/>
              <a:t> </a:t>
            </a:r>
          </a:p>
          <a:p>
            <a:pPr marL="171450" indent="-171450">
              <a:buFont typeface="Arial" panose="020B0604020202020204" pitchFamily="34" charset="0"/>
              <a:buChar char="•"/>
            </a:pPr>
            <a:r>
              <a:rPr lang="en-US" b="0" baseline="0" dirty="0"/>
              <a:t>Discuss what was covered during the module</a:t>
            </a:r>
          </a:p>
          <a:p>
            <a:pPr marL="171450" indent="-171450">
              <a:buFont typeface="Arial" panose="020B0604020202020204" pitchFamily="34" charset="0"/>
              <a:buChar char="•"/>
            </a:pPr>
            <a:r>
              <a:rPr lang="en-US" b="0" baseline="0" dirty="0"/>
              <a:t>Emphasize critical points and mistakes/issues commonly made in the field</a:t>
            </a:r>
          </a:p>
          <a:p>
            <a:pPr marL="171450" indent="-171450">
              <a:buFont typeface="Arial" panose="020B0604020202020204" pitchFamily="34" charset="0"/>
              <a:buChar char="•"/>
            </a:pPr>
            <a:r>
              <a:rPr lang="en-US" b="0" baseline="0" dirty="0"/>
              <a:t>Ask for follow up questions</a:t>
            </a:r>
          </a:p>
        </p:txBody>
      </p:sp>
      <p:sp>
        <p:nvSpPr>
          <p:cNvPr id="4" name="Slide Number Placeholder 3"/>
          <p:cNvSpPr>
            <a:spLocks noGrp="1"/>
          </p:cNvSpPr>
          <p:nvPr>
            <p:ph type="sldNum" sz="quarter" idx="10"/>
          </p:nvPr>
        </p:nvSpPr>
        <p:spPr/>
        <p:txBody>
          <a:bodyPr/>
          <a:lstStyle/>
          <a:p>
            <a:fld id="{4E093B74-D561-4EE2-A724-E485BD1310EF}" type="slidenum">
              <a:rPr lang="en-US" smtClean="0"/>
              <a:t>29</a:t>
            </a:fld>
            <a:endParaRPr lang="en-US" dirty="0"/>
          </a:p>
        </p:txBody>
      </p:sp>
    </p:spTree>
    <p:extLst>
      <p:ext uri="{BB962C8B-B14F-4D97-AF65-F5344CB8AC3E}">
        <p14:creationId xmlns:p14="http://schemas.microsoft.com/office/powerpoint/2010/main" val="27218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solidFill>
                  <a:schemeClr val="tx1"/>
                </a:solidFill>
              </a:rPr>
              <a:t>Purpose</a:t>
            </a:r>
            <a:r>
              <a:rPr lang="en-US" b="1" dirty="0"/>
              <a:t>: </a:t>
            </a:r>
            <a:r>
              <a:rPr lang="en-US" dirty="0"/>
              <a:t>Safety first</a:t>
            </a:r>
          </a:p>
          <a:p>
            <a:r>
              <a:rPr lang="en-US" b="1" dirty="0"/>
              <a:t>Delivery: </a:t>
            </a:r>
            <a:endParaRPr lang="en-US" b="1" dirty="0">
              <a:cs typeface="Calibri"/>
            </a:endParaRPr>
          </a:p>
          <a:p>
            <a:pPr marL="171450" indent="-171450">
              <a:buFont typeface="Arial" panose="020B0604020202020204" pitchFamily="34" charset="0"/>
              <a:buChar char="•"/>
            </a:pPr>
            <a:r>
              <a:rPr lang="en-US" dirty="0"/>
              <a:t>Review safety procedures</a:t>
            </a:r>
            <a:endParaRPr lang="en-US" b="1" dirty="0">
              <a:cs typeface="Calibri"/>
            </a:endParaRPr>
          </a:p>
          <a:p>
            <a:pPr marL="171450" indent="-171450">
              <a:buFont typeface="Arial" panose="020B0604020202020204" pitchFamily="34" charset="0"/>
              <a:buChar char="•"/>
            </a:pPr>
            <a:r>
              <a:rPr lang="en-US" dirty="0"/>
              <a:t>Understand what to</a:t>
            </a:r>
            <a:r>
              <a:rPr lang="en-US" baseline="0" dirty="0"/>
              <a:t> do in an emergency</a:t>
            </a:r>
            <a:endParaRPr lang="en-US" dirty="0">
              <a:cs typeface="Calibri"/>
            </a:endParaRPr>
          </a:p>
        </p:txBody>
      </p:sp>
      <p:sp>
        <p:nvSpPr>
          <p:cNvPr id="4" name="Slide Number Placeholder 3"/>
          <p:cNvSpPr>
            <a:spLocks noGrp="1"/>
          </p:cNvSpPr>
          <p:nvPr>
            <p:ph type="sldNum" sz="quarter" idx="10"/>
          </p:nvPr>
        </p:nvSpPr>
        <p:spPr/>
        <p:txBody>
          <a:bodyPr/>
          <a:lstStyle/>
          <a:p>
            <a:fld id="{920C8EF3-0A66-43AA-9F5A-CD3BB4A2275F}" type="slidenum">
              <a:rPr lang="en-US" smtClean="0"/>
              <a:t>3</a:t>
            </a:fld>
            <a:endParaRPr lang="en-US"/>
          </a:p>
        </p:txBody>
      </p:sp>
    </p:spTree>
    <p:extLst>
      <p:ext uri="{BB962C8B-B14F-4D97-AF65-F5344CB8AC3E}">
        <p14:creationId xmlns:p14="http://schemas.microsoft.com/office/powerpoint/2010/main" val="7924165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152400"/>
            <a:ext cx="5080000" cy="2857500"/>
          </a:xfrm>
        </p:spPr>
      </p:sp>
      <p:sp>
        <p:nvSpPr>
          <p:cNvPr id="3" name="Notes Placeholder 2"/>
          <p:cNvSpPr>
            <a:spLocks noGrp="1"/>
          </p:cNvSpPr>
          <p:nvPr>
            <p:ph type="body" idx="1"/>
          </p:nvPr>
        </p:nvSpPr>
        <p:spPr>
          <a:xfrm>
            <a:off x="617537" y="3429000"/>
            <a:ext cx="5607050" cy="4183063"/>
          </a:xfrm>
        </p:spPr>
        <p:txBody>
          <a:bodyPr/>
          <a:lstStyle/>
          <a:p>
            <a:r>
              <a:rPr lang="en-US" sz="1400" b="1" dirty="0"/>
              <a:t>Purpose: </a:t>
            </a:r>
            <a:r>
              <a:rPr lang="en-US" sz="1400" dirty="0"/>
              <a:t>Knowledge check</a:t>
            </a:r>
          </a:p>
          <a:p>
            <a:r>
              <a:rPr lang="en-US" sz="1400" b="1" dirty="0"/>
              <a:t>Delivery:</a:t>
            </a:r>
            <a:r>
              <a:rPr lang="en-US" sz="1400" dirty="0"/>
              <a:t> Facilitate a discussion regarding what the answers to these questions are and why</a:t>
            </a:r>
            <a:endParaRPr lang="en-US" sz="1400" dirty="0">
              <a:cs typeface="Calibri"/>
            </a:endParaRPr>
          </a:p>
          <a:p>
            <a:r>
              <a:rPr lang="en-US" sz="1400" b="1" dirty="0"/>
              <a:t>Answers:</a:t>
            </a:r>
          </a:p>
          <a:p>
            <a:pPr marL="342900" indent="-342900">
              <a:spcBef>
                <a:spcPct val="0"/>
              </a:spcBef>
              <a:buFont typeface="+mj-lt"/>
              <a:buAutoNum type="arabicPeriod"/>
            </a:pPr>
            <a:r>
              <a:rPr lang="en-US" sz="1400" dirty="0"/>
              <a:t>a=0’	b=12’	c=17’</a:t>
            </a:r>
          </a:p>
          <a:p>
            <a:pPr marL="342900" indent="-342900">
              <a:spcBef>
                <a:spcPct val="0"/>
              </a:spcBef>
              <a:buFont typeface="+mj-lt"/>
              <a:buAutoNum type="arabicPeriod"/>
            </a:pPr>
            <a:r>
              <a:rPr lang="en-US" sz="1400" dirty="0"/>
              <a:t>a=2’	b=4’	c=6’</a:t>
            </a:r>
          </a:p>
        </p:txBody>
      </p:sp>
      <p:sp>
        <p:nvSpPr>
          <p:cNvPr id="4" name="Slide Number Placeholder 3"/>
          <p:cNvSpPr>
            <a:spLocks noGrp="1"/>
          </p:cNvSpPr>
          <p:nvPr>
            <p:ph type="sldNum" sz="quarter" idx="10"/>
          </p:nvPr>
        </p:nvSpPr>
        <p:spPr/>
        <p:txBody>
          <a:bodyPr/>
          <a:lstStyle/>
          <a:p>
            <a:fld id="{4E093B74-D561-4EE2-A724-E485BD1310EF}" type="slidenum">
              <a:rPr lang="en-US" smtClean="0"/>
              <a:t>30</a:t>
            </a:fld>
            <a:endParaRPr lang="en-US"/>
          </a:p>
        </p:txBody>
      </p:sp>
      <p:sp>
        <p:nvSpPr>
          <p:cNvPr id="5" name="Notes Placeholder 1"/>
          <p:cNvSpPr txBox="1">
            <a:spLocks/>
          </p:cNvSpPr>
          <p:nvPr/>
        </p:nvSpPr>
        <p:spPr>
          <a:xfrm>
            <a:off x="533400" y="3048000"/>
            <a:ext cx="5775325" cy="5638800"/>
          </a:xfrm>
          <a:prstGeom prst="rect">
            <a:avLst/>
          </a:prstGeom>
        </p:spPr>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US" b="1" u="sng"/>
              <a:t>Instructor Notes</a:t>
            </a:r>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p:txBody>
      </p:sp>
      <p:sp>
        <p:nvSpPr>
          <p:cNvPr id="6" name="TextBox 5"/>
          <p:cNvSpPr txBox="1"/>
          <p:nvPr/>
        </p:nvSpPr>
        <p:spPr>
          <a:xfrm>
            <a:off x="4038600"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39865462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152400"/>
            <a:ext cx="5080000" cy="2857500"/>
          </a:xfrm>
        </p:spPr>
      </p:sp>
      <p:sp>
        <p:nvSpPr>
          <p:cNvPr id="3" name="Notes Placeholder 2"/>
          <p:cNvSpPr>
            <a:spLocks noGrp="1"/>
          </p:cNvSpPr>
          <p:nvPr>
            <p:ph type="body" idx="1"/>
          </p:nvPr>
        </p:nvSpPr>
        <p:spPr>
          <a:xfrm>
            <a:off x="617537" y="3429000"/>
            <a:ext cx="5607050" cy="4183063"/>
          </a:xfrm>
        </p:spPr>
        <p:txBody>
          <a:bodyPr/>
          <a:lstStyle/>
          <a:p>
            <a:r>
              <a:rPr lang="en-US" sz="1400" b="1" dirty="0"/>
              <a:t>Purpose: </a:t>
            </a:r>
            <a:r>
              <a:rPr lang="en-US" sz="1400" dirty="0"/>
              <a:t>Knowledge check</a:t>
            </a:r>
          </a:p>
          <a:p>
            <a:r>
              <a:rPr lang="en-US" sz="1400" b="1" dirty="0"/>
              <a:t>Delivery:</a:t>
            </a:r>
            <a:r>
              <a:rPr lang="en-US" sz="1400" dirty="0"/>
              <a:t> Facilitate a discussion regarding what the answers to these questions are and why</a:t>
            </a:r>
            <a:endParaRPr lang="en-US" sz="1400" dirty="0">
              <a:cs typeface="Calibri"/>
            </a:endParaRPr>
          </a:p>
          <a:p>
            <a:r>
              <a:rPr lang="en-US" sz="1400" b="1" dirty="0"/>
              <a:t>Answers:</a:t>
            </a:r>
          </a:p>
          <a:p>
            <a:pPr marL="342900" marR="0" indent="-342900" algn="l" defTabSz="914400" rtl="0" eaLnBrk="1" fontAlgn="auto" latinLnBrk="0" hangingPunct="1">
              <a:lnSpc>
                <a:spcPct val="100000"/>
              </a:lnSpc>
              <a:spcBef>
                <a:spcPts val="0"/>
              </a:spcBef>
              <a:spcAft>
                <a:spcPts val="0"/>
              </a:spcAft>
              <a:buClrTx/>
              <a:buSzTx/>
              <a:buFont typeface="+mj-lt"/>
              <a:buAutoNum type="arabicPeriod" startAt="3"/>
              <a:tabLst/>
              <a:defRPr/>
            </a:pPr>
            <a:r>
              <a:rPr lang="en-US" sz="1400" dirty="0"/>
              <a:t>a=2’	b=3’	c= 8’   </a:t>
            </a:r>
          </a:p>
          <a:p>
            <a:pPr marL="342900" marR="0" indent="-342900" algn="l" defTabSz="914400" rtl="0" eaLnBrk="1" fontAlgn="auto" latinLnBrk="0" hangingPunct="1">
              <a:lnSpc>
                <a:spcPct val="100000"/>
              </a:lnSpc>
              <a:spcBef>
                <a:spcPts val="0"/>
              </a:spcBef>
              <a:spcAft>
                <a:spcPts val="0"/>
              </a:spcAft>
              <a:buClrTx/>
              <a:buSzTx/>
              <a:buFont typeface="+mj-lt"/>
              <a:buAutoNum type="arabicPeriod" startAt="3"/>
              <a:tabLst/>
              <a:defRPr/>
            </a:pPr>
            <a:r>
              <a:rPr lang="en-US" sz="1400" dirty="0"/>
              <a:t>a=18”	b=48” (verified 11/2019)</a:t>
            </a:r>
          </a:p>
        </p:txBody>
      </p:sp>
      <p:sp>
        <p:nvSpPr>
          <p:cNvPr id="4" name="Slide Number Placeholder 3"/>
          <p:cNvSpPr>
            <a:spLocks noGrp="1"/>
          </p:cNvSpPr>
          <p:nvPr>
            <p:ph type="sldNum" sz="quarter" idx="10"/>
          </p:nvPr>
        </p:nvSpPr>
        <p:spPr/>
        <p:txBody>
          <a:bodyPr/>
          <a:lstStyle/>
          <a:p>
            <a:fld id="{4E093B74-D561-4EE2-A724-E485BD1310EF}" type="slidenum">
              <a:rPr lang="en-US" smtClean="0"/>
              <a:t>31</a:t>
            </a:fld>
            <a:endParaRPr lang="en-US"/>
          </a:p>
        </p:txBody>
      </p:sp>
      <p:sp>
        <p:nvSpPr>
          <p:cNvPr id="5" name="Notes Placeholder 1"/>
          <p:cNvSpPr txBox="1">
            <a:spLocks/>
          </p:cNvSpPr>
          <p:nvPr/>
        </p:nvSpPr>
        <p:spPr>
          <a:xfrm>
            <a:off x="533400" y="3048000"/>
            <a:ext cx="5775325" cy="5638800"/>
          </a:xfrm>
          <a:prstGeom prst="rect">
            <a:avLst/>
          </a:prstGeom>
        </p:spPr>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US" b="1" u="sng"/>
              <a:t>Instructor Notes</a:t>
            </a:r>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a:p>
            <a:endParaRPr lang="en-US" b="1" u="sng"/>
          </a:p>
        </p:txBody>
      </p:sp>
      <p:sp>
        <p:nvSpPr>
          <p:cNvPr id="6" name="TextBox 5"/>
          <p:cNvSpPr txBox="1"/>
          <p:nvPr/>
        </p:nvSpPr>
        <p:spPr>
          <a:xfrm>
            <a:off x="4038600"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39865462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093B74-D561-4EE2-A724-E485BD1310EF}" type="slidenum">
              <a:rPr lang="en-US" smtClean="0"/>
              <a:t>32</a:t>
            </a:fld>
            <a:endParaRPr lang="en-US"/>
          </a:p>
        </p:txBody>
      </p:sp>
    </p:spTree>
    <p:extLst>
      <p:ext uri="{BB962C8B-B14F-4D97-AF65-F5344CB8AC3E}">
        <p14:creationId xmlns:p14="http://schemas.microsoft.com/office/powerpoint/2010/main" val="965322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 </a:t>
            </a:r>
            <a:r>
              <a:rPr lang="en-US" dirty="0"/>
              <a:t>Review class rules</a:t>
            </a:r>
          </a:p>
          <a:p>
            <a:r>
              <a:rPr lang="en-US" b="1" dirty="0"/>
              <a:t>Delivery: </a:t>
            </a:r>
            <a:r>
              <a:rPr lang="en-US" dirty="0"/>
              <a:t>Review the</a:t>
            </a:r>
            <a:r>
              <a:rPr lang="en-US" baseline="0" dirty="0"/>
              <a:t> </a:t>
            </a:r>
            <a:r>
              <a:rPr lang="en-US" dirty="0"/>
              <a:t>classroom rules with students</a:t>
            </a:r>
            <a:endParaRPr lang="en-US" dirty="0">
              <a:cs typeface="Calibri"/>
            </a:endParaRPr>
          </a:p>
        </p:txBody>
      </p:sp>
      <p:sp>
        <p:nvSpPr>
          <p:cNvPr id="4" name="Slide Number Placeholder 3"/>
          <p:cNvSpPr>
            <a:spLocks noGrp="1"/>
          </p:cNvSpPr>
          <p:nvPr>
            <p:ph type="sldNum" sz="quarter" idx="10"/>
          </p:nvPr>
        </p:nvSpPr>
        <p:spPr/>
        <p:txBody>
          <a:bodyPr/>
          <a:lstStyle/>
          <a:p>
            <a:fld id="{920C8EF3-0A66-43AA-9F5A-CD3BB4A2275F}" type="slidenum">
              <a:rPr lang="en-US" smtClean="0"/>
              <a:t>4</a:t>
            </a:fld>
            <a:endParaRPr lang="en-US"/>
          </a:p>
        </p:txBody>
      </p:sp>
    </p:spTree>
    <p:extLst>
      <p:ext uri="{BB962C8B-B14F-4D97-AF65-F5344CB8AC3E}">
        <p14:creationId xmlns:p14="http://schemas.microsoft.com/office/powerpoint/2010/main" val="13437947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093B74-D561-4EE2-A724-E485BD1310EF}" type="slidenum">
              <a:rPr lang="en-US" smtClean="0"/>
              <a:t>5</a:t>
            </a:fld>
            <a:endParaRPr lang="en-US"/>
          </a:p>
        </p:txBody>
      </p:sp>
    </p:spTree>
    <p:extLst>
      <p:ext uri="{BB962C8B-B14F-4D97-AF65-F5344CB8AC3E}">
        <p14:creationId xmlns:p14="http://schemas.microsoft.com/office/powerpoint/2010/main" val="237984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a:t>
            </a:r>
            <a:r>
              <a:rPr lang="en-US" dirty="0"/>
              <a:t> Understand the requirements of the module</a:t>
            </a:r>
          </a:p>
          <a:p>
            <a:r>
              <a:rPr lang="en-US" b="1" dirty="0"/>
              <a:t>Delivery</a:t>
            </a:r>
            <a:r>
              <a:rPr lang="en-US" b="1" u="none" dirty="0"/>
              <a:t>:</a:t>
            </a:r>
            <a:r>
              <a:rPr lang="en-US" dirty="0"/>
              <a:t> Review slide with students</a:t>
            </a:r>
            <a:endParaRPr lang="en-US" dirty="0">
              <a:cs typeface="Calibri"/>
            </a:endParaRPr>
          </a:p>
        </p:txBody>
      </p:sp>
      <p:sp>
        <p:nvSpPr>
          <p:cNvPr id="4" name="Slide Number Placeholder 3"/>
          <p:cNvSpPr>
            <a:spLocks noGrp="1"/>
          </p:cNvSpPr>
          <p:nvPr>
            <p:ph type="sldNum" sz="quarter" idx="10"/>
          </p:nvPr>
        </p:nvSpPr>
        <p:spPr/>
        <p:txBody>
          <a:bodyPr/>
          <a:lstStyle/>
          <a:p>
            <a:fld id="{4E093B74-D561-4EE2-A724-E485BD1310EF}" type="slidenum">
              <a:rPr lang="en-US" smtClean="0"/>
              <a:t>6</a:t>
            </a:fld>
            <a:endParaRPr lang="en-US"/>
          </a:p>
        </p:txBody>
      </p:sp>
    </p:spTree>
    <p:extLst>
      <p:ext uri="{BB962C8B-B14F-4D97-AF65-F5344CB8AC3E}">
        <p14:creationId xmlns:p14="http://schemas.microsoft.com/office/powerpoint/2010/main" val="6420801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 y="228600"/>
            <a:ext cx="4876800" cy="2743200"/>
          </a:xfrm>
        </p:spPr>
      </p:sp>
      <p:sp>
        <p:nvSpPr>
          <p:cNvPr id="4" name="Slide Number Placeholder 3"/>
          <p:cNvSpPr>
            <a:spLocks noGrp="1"/>
          </p:cNvSpPr>
          <p:nvPr>
            <p:ph type="sldNum" sz="quarter" idx="10"/>
          </p:nvPr>
        </p:nvSpPr>
        <p:spPr/>
        <p:txBody>
          <a:bodyPr/>
          <a:lstStyle/>
          <a:p>
            <a:fld id="{4E093B74-D561-4EE2-A724-E485BD1310EF}" type="slidenum">
              <a:rPr lang="en-US" smtClean="0"/>
              <a:t>7</a:t>
            </a:fld>
            <a:endParaRPr lang="en-US"/>
          </a:p>
        </p:txBody>
      </p:sp>
      <p:sp>
        <p:nvSpPr>
          <p:cNvPr id="5" name="Notes Placeholder 1"/>
          <p:cNvSpPr>
            <a:spLocks noGrp="1"/>
          </p:cNvSpPr>
          <p:nvPr>
            <p:ph type="body" sz="quarter" idx="3"/>
          </p:nvPr>
        </p:nvSpPr>
        <p:spPr>
          <a:xfrm>
            <a:off x="533400" y="3200400"/>
            <a:ext cx="5775325" cy="5486400"/>
          </a:xfrm>
        </p:spPr>
        <p:txBody>
          <a:bodyPr/>
          <a:lstStyle/>
          <a:p>
            <a:pPr defTabSz="1610076">
              <a:defRPr/>
            </a:pPr>
            <a:r>
              <a:rPr lang="en-US" b="1" dirty="0"/>
              <a:t>References:</a:t>
            </a:r>
            <a:r>
              <a:rPr lang="en-US" dirty="0"/>
              <a:t> </a:t>
            </a:r>
          </a:p>
          <a:p>
            <a:pPr marL="171450" indent="-171450">
              <a:buFont typeface="Arial" panose="020B0604020202020204" pitchFamily="34" charset="0"/>
              <a:buChar char="•"/>
            </a:pPr>
            <a:r>
              <a:rPr lang="en-US" b="0" dirty="0">
                <a:solidFill>
                  <a:schemeClr val="tx1"/>
                </a:solidFill>
              </a:rPr>
              <a:t>General Order (G.O.) 95</a:t>
            </a:r>
          </a:p>
          <a:p>
            <a:pPr marL="171450" indent="-171450" defTabSz="1610076">
              <a:buFont typeface="Arial" panose="020B0604020202020204" pitchFamily="34" charset="0"/>
              <a:buChar char="•"/>
              <a:defRPr/>
            </a:pPr>
            <a:r>
              <a:rPr lang="en-US" dirty="0">
                <a:cs typeface="Calibri"/>
              </a:rPr>
              <a:t>Distribution Inspection and Maintenance Program (DIMP)</a:t>
            </a:r>
            <a:r>
              <a:rPr lang="en-US" baseline="0" dirty="0">
                <a:cs typeface="Calibri"/>
              </a:rPr>
              <a:t> manual</a:t>
            </a:r>
          </a:p>
          <a:p>
            <a:pPr marL="171450" marR="0" lvl="0" indent="-171450" algn="l" defTabSz="161007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Distribution Vegetation Management Plan (DVMP)</a:t>
            </a:r>
          </a:p>
          <a:p>
            <a:pPr defTabSz="1610076">
              <a:defRPr/>
            </a:pPr>
            <a:r>
              <a:rPr lang="en-US" b="1" dirty="0">
                <a:solidFill>
                  <a:schemeClr val="tx1"/>
                </a:solidFill>
              </a:rPr>
              <a:t>Purpose</a:t>
            </a:r>
            <a:r>
              <a:rPr lang="en-US" b="1" dirty="0"/>
              <a:t>:</a:t>
            </a:r>
            <a:r>
              <a:rPr lang="en-US" dirty="0"/>
              <a:t> Prepare students for module</a:t>
            </a:r>
            <a:endParaRPr lang="en-US" dirty="0">
              <a:cs typeface="Calibri"/>
            </a:endParaRPr>
          </a:p>
          <a:p>
            <a:r>
              <a:rPr lang="en-US" b="1" dirty="0"/>
              <a:t>Delivery:</a:t>
            </a:r>
            <a:r>
              <a:rPr lang="en-US" dirty="0"/>
              <a:t> Review a high-level overview of the module with students</a:t>
            </a:r>
            <a:endParaRPr lang="en-US" b="0" dirty="0">
              <a:cs typeface="Calibri"/>
            </a:endParaRPr>
          </a:p>
          <a:p>
            <a:pPr marL="171450" indent="-171450">
              <a:buFont typeface="Arial" panose="020B0604020202020204" pitchFamily="34" charset="0"/>
              <a:buChar char="•"/>
            </a:pPr>
            <a:r>
              <a:rPr lang="en-US" dirty="0"/>
              <a:t>This section of the ODI New Inspector training covers the overhead conductor clearances and the use of the G.O. 95 Tables</a:t>
            </a:r>
          </a:p>
          <a:p>
            <a:pPr marL="171450" indent="-171450">
              <a:buFont typeface="Arial" panose="020B0604020202020204" pitchFamily="34" charset="0"/>
              <a:buChar char="•"/>
            </a:pPr>
            <a:r>
              <a:rPr lang="en-US" b="1" dirty="0"/>
              <a:t>General Order 95 </a:t>
            </a:r>
            <a:r>
              <a:rPr lang="en-US" b="0" dirty="0"/>
              <a:t>– Primary Clearances</a:t>
            </a:r>
          </a:p>
          <a:p>
            <a:pPr marL="628650" lvl="1" indent="-171450">
              <a:buFont typeface="Arial" panose="020B0604020202020204" pitchFamily="34" charset="0"/>
              <a:buChar char="•"/>
            </a:pPr>
            <a:r>
              <a:rPr lang="en-US" dirty="0"/>
              <a:t>Rule 37 – Table 1</a:t>
            </a:r>
          </a:p>
          <a:p>
            <a:pPr marL="628650" lvl="1" indent="-171450">
              <a:buFont typeface="Arial" panose="020B0604020202020204" pitchFamily="34" charset="0"/>
              <a:buChar char="•"/>
            </a:pPr>
            <a:r>
              <a:rPr lang="en-US" dirty="0"/>
              <a:t>Rule 38 – Table 2</a:t>
            </a:r>
          </a:p>
          <a:p>
            <a:pPr marL="628650" lvl="1" indent="-171450">
              <a:buFont typeface="Arial" panose="020B0604020202020204" pitchFamily="34" charset="0"/>
              <a:buChar char="•"/>
            </a:pPr>
            <a:r>
              <a:rPr lang="en-US" dirty="0"/>
              <a:t>Rule 39 – Table 2-A</a:t>
            </a:r>
          </a:p>
          <a:p>
            <a:pPr marL="171450" indent="-171450">
              <a:buFont typeface="Arial" panose="020B0604020202020204" pitchFamily="34" charset="0"/>
              <a:buChar char="•"/>
            </a:pPr>
            <a:r>
              <a:rPr lang="en-US" b="0" u="none" dirty="0"/>
              <a:t>NOTE:</a:t>
            </a:r>
            <a:r>
              <a:rPr lang="en-US" b="1" u="none" dirty="0"/>
              <a:t> </a:t>
            </a:r>
            <a:r>
              <a:rPr lang="en-US" dirty="0"/>
              <a:t>These are not the only clearances.  ESIs are expected to call out all clearance issues for all SCE facilities in both an ODI and AGP.  This includes the above information added.</a:t>
            </a:r>
            <a:endParaRPr lang="en-US" b="1" u="sng" dirty="0"/>
          </a:p>
        </p:txBody>
      </p:sp>
      <p:sp>
        <p:nvSpPr>
          <p:cNvPr id="6" name="TextBox 5"/>
          <p:cNvSpPr txBox="1"/>
          <p:nvPr/>
        </p:nvSpPr>
        <p:spPr>
          <a:xfrm>
            <a:off x="4038600"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16741006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228600"/>
            <a:ext cx="5283200" cy="2971800"/>
          </a:xfrm>
        </p:spPr>
      </p:sp>
      <p:sp>
        <p:nvSpPr>
          <p:cNvPr id="4" name="Slide Number Placeholder 3"/>
          <p:cNvSpPr>
            <a:spLocks noGrp="1"/>
          </p:cNvSpPr>
          <p:nvPr>
            <p:ph type="sldNum" sz="quarter" idx="10"/>
          </p:nvPr>
        </p:nvSpPr>
        <p:spPr/>
        <p:txBody>
          <a:bodyPr/>
          <a:lstStyle/>
          <a:p>
            <a:fld id="{4E093B74-D561-4EE2-A724-E485BD1310EF}" type="slidenum">
              <a:rPr lang="en-US" smtClean="0"/>
              <a:t>8</a:t>
            </a:fld>
            <a:endParaRPr lang="en-US"/>
          </a:p>
        </p:txBody>
      </p:sp>
      <p:sp>
        <p:nvSpPr>
          <p:cNvPr id="5" name="Notes Placeholder 1"/>
          <p:cNvSpPr>
            <a:spLocks noGrp="1"/>
          </p:cNvSpPr>
          <p:nvPr>
            <p:ph type="body" sz="quarter" idx="3"/>
          </p:nvPr>
        </p:nvSpPr>
        <p:spPr>
          <a:xfrm>
            <a:off x="744071" y="3200400"/>
            <a:ext cx="5775325" cy="5486400"/>
          </a:xfrm>
        </p:spPr>
        <p:txBody>
          <a:bodyPr/>
          <a:lstStyle/>
          <a:p>
            <a:r>
              <a:rPr lang="en-US" b="1" dirty="0"/>
              <a:t>Reference: </a:t>
            </a:r>
            <a:r>
              <a:rPr lang="en-US" sz="1200" dirty="0"/>
              <a:t>G.O. 95 – Rule 37 – Table 1, page </a:t>
            </a:r>
            <a:r>
              <a:rPr lang="en-US" sz="1200" b="0" i="0" u="none" strike="noStrike" kern="1200" baseline="0" dirty="0">
                <a:solidFill>
                  <a:schemeClr val="tx1"/>
                </a:solidFill>
                <a:latin typeface="+mn-lt"/>
                <a:ea typeface="+mn-ea"/>
                <a:cs typeface="+mn-cs"/>
              </a:rPr>
              <a:t>III-24</a:t>
            </a:r>
            <a:r>
              <a:rPr lang="en-US" sz="1200" dirty="0"/>
              <a:t> (click URL in title to see in SCE portal)</a:t>
            </a:r>
            <a:endParaRPr lang="en-US" b="1" dirty="0"/>
          </a:p>
          <a:p>
            <a:r>
              <a:rPr lang="en-US" b="1" dirty="0"/>
              <a:t>Purpose: </a:t>
            </a:r>
            <a:r>
              <a:rPr lang="en-US" b="0" dirty="0"/>
              <a:t>Discuss primary clearances</a:t>
            </a:r>
            <a:endParaRPr lang="en-US" dirty="0"/>
          </a:p>
          <a:p>
            <a:r>
              <a:rPr lang="en-US" b="1" dirty="0"/>
              <a:t>Delivery</a:t>
            </a:r>
            <a:r>
              <a:rPr lang="en-US" b="1" u="none" dirty="0"/>
              <a:t>:</a:t>
            </a:r>
            <a:r>
              <a:rPr lang="en-US" dirty="0"/>
              <a:t> </a:t>
            </a:r>
            <a:endParaRPr lang="en-US" sz="1200" dirty="0"/>
          </a:p>
          <a:p>
            <a:pPr marL="171450" indent="-171450">
              <a:buFont typeface="Arial" panose="020B0604020202020204" pitchFamily="34" charset="0"/>
              <a:buChar char="•"/>
            </a:pPr>
            <a:r>
              <a:rPr lang="en-US" sz="1200" dirty="0"/>
              <a:t>Table 1: Basic minimum</a:t>
            </a:r>
            <a:r>
              <a:rPr lang="en-US" sz="1200" baseline="0" dirty="0"/>
              <a:t> allowable vertical clearance of wires above railroads, thoroughfares, ground or water surfaces; also clearances from poles, buildings, structures, or other objects (</a:t>
            </a:r>
            <a:r>
              <a:rPr lang="en-US" sz="1200" baseline="0" dirty="0" err="1"/>
              <a:t>nn</a:t>
            </a:r>
            <a:r>
              <a:rPr lang="en-US" sz="1200" baseline="0" dirty="0"/>
              <a:t>)</a:t>
            </a:r>
          </a:p>
          <a:p>
            <a:pPr marL="171450" indent="-171450">
              <a:buFont typeface="Arial" panose="020B0604020202020204" pitchFamily="34" charset="0"/>
              <a:buChar char="•"/>
            </a:pPr>
            <a:r>
              <a:rPr lang="en-US" sz="1200" b="0" dirty="0"/>
              <a:t>The ESI is working on a </a:t>
            </a:r>
            <a:r>
              <a:rPr lang="en-US" sz="1200" b="0" dirty="0" err="1"/>
              <a:t>12kV</a:t>
            </a:r>
            <a:r>
              <a:rPr lang="en-US" sz="1200" b="0" dirty="0"/>
              <a:t> circuit, and knowing that :: </a:t>
            </a:r>
            <a:r>
              <a:rPr lang="en-US" sz="1200" b="0" dirty="0" err="1"/>
              <a:t>1kV</a:t>
            </a:r>
            <a:r>
              <a:rPr lang="en-US" sz="1200" b="0" dirty="0"/>
              <a:t> =1000 volts… </a:t>
            </a:r>
            <a:r>
              <a:rPr lang="en-US" sz="1200" b="0" dirty="0" err="1"/>
              <a:t>12kV</a:t>
            </a:r>
            <a:r>
              <a:rPr lang="en-US" sz="1200" b="0" dirty="0"/>
              <a:t> = 12,000 volts, identify these values on G.O. 95 Table 1</a:t>
            </a:r>
            <a:endParaRPr lang="en-US" b="1" u="sng" dirty="0"/>
          </a:p>
        </p:txBody>
      </p:sp>
      <p:sp>
        <p:nvSpPr>
          <p:cNvPr id="6" name="TextBox 5"/>
          <p:cNvSpPr txBox="1"/>
          <p:nvPr/>
        </p:nvSpPr>
        <p:spPr>
          <a:xfrm>
            <a:off x="4249271"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29620121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3700" y="152400"/>
            <a:ext cx="4368800" cy="2457450"/>
          </a:xfrm>
        </p:spPr>
      </p:sp>
      <p:sp>
        <p:nvSpPr>
          <p:cNvPr id="4" name="Slide Number Placeholder 3"/>
          <p:cNvSpPr>
            <a:spLocks noGrp="1"/>
          </p:cNvSpPr>
          <p:nvPr>
            <p:ph type="sldNum" sz="quarter" idx="10"/>
          </p:nvPr>
        </p:nvSpPr>
        <p:spPr/>
        <p:txBody>
          <a:bodyPr/>
          <a:lstStyle/>
          <a:p>
            <a:fld id="{4E093B74-D561-4EE2-A724-E485BD1310EF}" type="slidenum">
              <a:rPr lang="en-US" smtClean="0"/>
              <a:t>9</a:t>
            </a:fld>
            <a:endParaRPr lang="en-US"/>
          </a:p>
        </p:txBody>
      </p:sp>
      <p:sp>
        <p:nvSpPr>
          <p:cNvPr id="5" name="Notes Placeholder 1"/>
          <p:cNvSpPr>
            <a:spLocks noGrp="1"/>
          </p:cNvSpPr>
          <p:nvPr>
            <p:ph type="body" sz="quarter" idx="3"/>
          </p:nvPr>
        </p:nvSpPr>
        <p:spPr>
          <a:xfrm>
            <a:off x="533400" y="3200400"/>
            <a:ext cx="5775325" cy="54864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 </a:t>
            </a:r>
            <a:r>
              <a:rPr lang="en-US" sz="1200" dirty="0"/>
              <a:t>G.O. 95 – Rule 37 – Table 1, page </a:t>
            </a:r>
            <a:r>
              <a:rPr lang="en-US" sz="1200" b="0" i="0" u="none" strike="noStrike" kern="1200" baseline="0" dirty="0">
                <a:solidFill>
                  <a:schemeClr val="tx1"/>
                </a:solidFill>
                <a:latin typeface="+mn-lt"/>
                <a:ea typeface="+mn-ea"/>
                <a:cs typeface="+mn-cs"/>
              </a:rPr>
              <a:t>III-25</a:t>
            </a:r>
            <a:endParaRPr lang="en-US" b="1" dirty="0"/>
          </a:p>
          <a:p>
            <a:r>
              <a:rPr lang="en-US" b="1" dirty="0"/>
              <a:t>Purpose: </a:t>
            </a:r>
            <a:r>
              <a:rPr lang="en-US" b="0" dirty="0"/>
              <a:t>Discuss primary clearances</a:t>
            </a:r>
            <a:endParaRPr lang="en-US" dirty="0"/>
          </a:p>
          <a:p>
            <a:r>
              <a:rPr lang="en-US" b="1" dirty="0"/>
              <a:t>Delivery</a:t>
            </a:r>
            <a:r>
              <a:rPr lang="en-US" b="1" u="none" dirty="0"/>
              <a:t>:</a:t>
            </a:r>
            <a:r>
              <a:rPr lang="en-US" dirty="0"/>
              <a:t> </a:t>
            </a:r>
          </a:p>
          <a:p>
            <a:pPr marL="171450" indent="-171450">
              <a:buFont typeface="Arial" panose="020B0604020202020204" pitchFamily="34" charset="0"/>
              <a:buChar char="•"/>
            </a:pPr>
            <a:r>
              <a:rPr lang="en-US" dirty="0"/>
              <a:t>In viewing the required measurements, they may have letters in parentheses following the footage (e.g., 27 Feet (e) (g))</a:t>
            </a:r>
          </a:p>
          <a:p>
            <a:pPr marL="171450" indent="-171450">
              <a:buFont typeface="Arial" panose="020B0604020202020204" pitchFamily="34" charset="0"/>
              <a:buChar char="•"/>
            </a:pPr>
            <a:r>
              <a:rPr lang="en-US" dirty="0"/>
              <a:t>This indicates that the measurements can be modified under certain conditions</a:t>
            </a:r>
          </a:p>
          <a:p>
            <a:pPr marL="171450" indent="-171450">
              <a:buFont typeface="Arial" panose="020B0604020202020204" pitchFamily="34" charset="0"/>
              <a:buChar char="•"/>
            </a:pPr>
            <a:r>
              <a:rPr lang="en-US" dirty="0"/>
              <a:t>These notes follow the last page of the clearance table</a:t>
            </a:r>
          </a:p>
        </p:txBody>
      </p:sp>
      <p:sp>
        <p:nvSpPr>
          <p:cNvPr id="6" name="TextBox 5"/>
          <p:cNvSpPr txBox="1"/>
          <p:nvPr/>
        </p:nvSpPr>
        <p:spPr>
          <a:xfrm>
            <a:off x="4038600" y="685800"/>
            <a:ext cx="2743200" cy="646331"/>
          </a:xfrm>
          <a:prstGeom prst="rect">
            <a:avLst/>
          </a:prstGeom>
          <a:noFill/>
        </p:spPr>
        <p:txBody>
          <a:bodyPr wrap="square" rtlCol="0">
            <a:spAutoFit/>
          </a:bodyPr>
          <a:lstStyle/>
          <a:p>
            <a:r>
              <a:rPr lang="en-US" sz="1200" b="1" u="sng"/>
              <a:t>Slide Usage Information</a:t>
            </a:r>
          </a:p>
          <a:p>
            <a:r>
              <a:rPr lang="en-US" sz="1200"/>
              <a:t>Slide time: </a:t>
            </a:r>
          </a:p>
          <a:p>
            <a:r>
              <a:rPr lang="en-US" sz="1200"/>
              <a:t>Purpose:</a:t>
            </a:r>
          </a:p>
        </p:txBody>
      </p:sp>
    </p:spTree>
    <p:extLst>
      <p:ext uri="{BB962C8B-B14F-4D97-AF65-F5344CB8AC3E}">
        <p14:creationId xmlns:p14="http://schemas.microsoft.com/office/powerpoint/2010/main" val="947190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62367" y="2048450"/>
            <a:ext cx="9144000" cy="1076495"/>
          </a:xfrm>
        </p:spPr>
        <p:txBody>
          <a:bodyPr/>
          <a:lstStyle>
            <a:lvl1pPr marL="0" indent="0" algn="l">
              <a:buNone/>
              <a:defRPr sz="2400">
                <a:solidFill>
                  <a:srgbClr val="000000"/>
                </a:solidFill>
                <a:latin typeface="Segoe UI" panose="020B0502040204020203" pitchFamily="34" charset="0"/>
                <a:ea typeface="Segoe UI" panose="020B0502040204020203" pitchFamily="34" charset="0"/>
                <a:cs typeface="Segoe UI"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Rectangle 13"/>
          <p:cNvSpPr/>
          <p:nvPr/>
        </p:nvSpPr>
        <p:spPr>
          <a:xfrm>
            <a:off x="1" y="6027939"/>
            <a:ext cx="9685537" cy="460414"/>
          </a:xfrm>
          <a:prstGeom prst="rect">
            <a:avLst/>
          </a:prstGeom>
          <a:solidFill>
            <a:srgbClr val="FFD04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4" name="Title 3"/>
          <p:cNvSpPr>
            <a:spLocks noGrp="1"/>
          </p:cNvSpPr>
          <p:nvPr>
            <p:ph type="title"/>
          </p:nvPr>
        </p:nvSpPr>
        <p:spPr>
          <a:xfrm>
            <a:off x="1003916" y="675860"/>
            <a:ext cx="10515600" cy="1325563"/>
          </a:xfrm>
        </p:spPr>
        <p:txBody>
          <a:bodyPr anchor="b" anchorCtr="0"/>
          <a:lstStyle>
            <a:lvl1pPr>
              <a:defRPr>
                <a:solidFill>
                  <a:srgbClr val="006369"/>
                </a:solidFill>
              </a:defRPr>
            </a:lvl1pPr>
          </a:lstStyle>
          <a:p>
            <a:r>
              <a:rPr lang="en-US"/>
              <a:t>Click to edit Master title style</a:t>
            </a:r>
          </a:p>
        </p:txBody>
      </p:sp>
      <p:cxnSp>
        <p:nvCxnSpPr>
          <p:cNvPr id="16" name="Straight Connector 15"/>
          <p:cNvCxnSpPr/>
          <p:nvPr/>
        </p:nvCxnSpPr>
        <p:spPr>
          <a:xfrm>
            <a:off x="9682140" y="5987598"/>
            <a:ext cx="0" cy="525294"/>
          </a:xfrm>
          <a:prstGeom prst="line">
            <a:avLst/>
          </a:prstGeom>
          <a:ln w="3175">
            <a:solidFill>
              <a:srgbClr val="D0D0D2"/>
            </a:solidFill>
          </a:ln>
          <a:effectLst/>
        </p:spPr>
        <p:style>
          <a:lnRef idx="2">
            <a:schemeClr val="accent1"/>
          </a:lnRef>
          <a:fillRef idx="0">
            <a:schemeClr val="accent1"/>
          </a:fillRef>
          <a:effectRef idx="1">
            <a:schemeClr val="accent1"/>
          </a:effectRef>
          <a:fontRef idx="minor">
            <a:schemeClr val="tx1"/>
          </a:fontRef>
        </p:style>
      </p:cxnSp>
      <p:pic>
        <p:nvPicPr>
          <p:cNvPr id="8" name="Picture 7"/>
          <p:cNvPicPr>
            <a:picLocks noChangeAspect="1"/>
          </p:cNvPicPr>
          <p:nvPr/>
        </p:nvPicPr>
        <p:blipFill>
          <a:blip r:embed="rId2"/>
          <a:stretch>
            <a:fillRect/>
          </a:stretch>
        </p:blipFill>
        <p:spPr>
          <a:xfrm>
            <a:off x="10114081" y="6032357"/>
            <a:ext cx="1658256" cy="45724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471" y="6157445"/>
            <a:ext cx="2230211" cy="197634"/>
          </a:xfrm>
          <a:prstGeom prst="rect">
            <a:avLst/>
          </a:prstGeom>
        </p:spPr>
      </p:pic>
    </p:spTree>
    <p:extLst>
      <p:ext uri="{BB962C8B-B14F-4D97-AF65-F5344CB8AC3E}">
        <p14:creationId xmlns:p14="http://schemas.microsoft.com/office/powerpoint/2010/main" val="426834828"/>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and Photo ">
    <p:spTree>
      <p:nvGrpSpPr>
        <p:cNvPr id="1" name=""/>
        <p:cNvGrpSpPr/>
        <p:nvPr/>
      </p:nvGrpSpPr>
      <p:grpSpPr>
        <a:xfrm>
          <a:off x="0" y="0"/>
          <a:ext cx="0" cy="0"/>
          <a:chOff x="0" y="0"/>
          <a:chExt cx="0" cy="0"/>
        </a:xfrm>
      </p:grpSpPr>
      <p:sp>
        <p:nvSpPr>
          <p:cNvPr id="6" name="Picture Placeholder 2"/>
          <p:cNvSpPr>
            <a:spLocks noGrp="1" noChangeAspect="1"/>
          </p:cNvSpPr>
          <p:nvPr>
            <p:ph type="pic" idx="13"/>
          </p:nvPr>
        </p:nvSpPr>
        <p:spPr>
          <a:xfrm>
            <a:off x="5879167" y="1084826"/>
            <a:ext cx="6336508" cy="5191691"/>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7" name="Content Placeholder 2"/>
          <p:cNvSpPr>
            <a:spLocks noGrp="1"/>
          </p:cNvSpPr>
          <p:nvPr>
            <p:ph sz="half" idx="1"/>
          </p:nvPr>
        </p:nvSpPr>
        <p:spPr>
          <a:xfrm>
            <a:off x="838201" y="1541539"/>
            <a:ext cx="4227991"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p:cNvSpPr>
            <a:spLocks noGrp="1"/>
          </p:cNvSpPr>
          <p:nvPr>
            <p:ph type="title"/>
          </p:nvPr>
        </p:nvSpPr>
        <p:spPr>
          <a:xfrm>
            <a:off x="471256" y="186434"/>
            <a:ext cx="10515600" cy="909454"/>
          </a:xfrm>
        </p:spPr>
        <p:txBody>
          <a:bodyPr/>
          <a:lstStyle/>
          <a:p>
            <a:r>
              <a:rPr lang="en-US"/>
              <a:t>Click to edit Master title style</a:t>
            </a:r>
          </a:p>
        </p:txBody>
      </p:sp>
    </p:spTree>
    <p:extLst>
      <p:ext uri="{BB962C8B-B14F-4D97-AF65-F5344CB8AC3E}">
        <p14:creationId xmlns:p14="http://schemas.microsoft.com/office/powerpoint/2010/main" val="2203679210"/>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and 3 Photos">
    <p:spTree>
      <p:nvGrpSpPr>
        <p:cNvPr id="1" name=""/>
        <p:cNvGrpSpPr/>
        <p:nvPr/>
      </p:nvGrpSpPr>
      <p:grpSpPr>
        <a:xfrm>
          <a:off x="0" y="0"/>
          <a:ext cx="0" cy="0"/>
          <a:chOff x="0" y="0"/>
          <a:chExt cx="0" cy="0"/>
        </a:xfrm>
      </p:grpSpPr>
      <p:sp>
        <p:nvSpPr>
          <p:cNvPr id="12" name="Picture Placeholder 2"/>
          <p:cNvSpPr>
            <a:spLocks noGrp="1" noChangeAspect="1"/>
          </p:cNvSpPr>
          <p:nvPr>
            <p:ph type="pic" idx="13"/>
          </p:nvPr>
        </p:nvSpPr>
        <p:spPr>
          <a:xfrm>
            <a:off x="6001963" y="614310"/>
            <a:ext cx="6190040" cy="2580217"/>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13" name="Picture Placeholder 2"/>
          <p:cNvSpPr>
            <a:spLocks noGrp="1" noChangeAspect="1"/>
          </p:cNvSpPr>
          <p:nvPr>
            <p:ph type="pic" idx="14"/>
          </p:nvPr>
        </p:nvSpPr>
        <p:spPr>
          <a:xfrm>
            <a:off x="6001963" y="3199309"/>
            <a:ext cx="3150855" cy="2499240"/>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14" name="Picture Placeholder 2"/>
          <p:cNvSpPr>
            <a:spLocks noGrp="1" noChangeAspect="1"/>
          </p:cNvSpPr>
          <p:nvPr>
            <p:ph type="pic" idx="15"/>
          </p:nvPr>
        </p:nvSpPr>
        <p:spPr>
          <a:xfrm>
            <a:off x="9138763" y="3199309"/>
            <a:ext cx="3053237" cy="2499239"/>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7" name="Content Placeholder 2"/>
          <p:cNvSpPr>
            <a:spLocks noGrp="1"/>
          </p:cNvSpPr>
          <p:nvPr>
            <p:ph sz="half" idx="1"/>
          </p:nvPr>
        </p:nvSpPr>
        <p:spPr>
          <a:xfrm>
            <a:off x="388398" y="1000002"/>
            <a:ext cx="4227991"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67176493"/>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hart ">
    <p:spTree>
      <p:nvGrpSpPr>
        <p:cNvPr id="1" name=""/>
        <p:cNvGrpSpPr/>
        <p:nvPr/>
      </p:nvGrpSpPr>
      <p:grpSpPr>
        <a:xfrm>
          <a:off x="0" y="0"/>
          <a:ext cx="0" cy="0"/>
          <a:chOff x="0" y="0"/>
          <a:chExt cx="0" cy="0"/>
        </a:xfrm>
      </p:grpSpPr>
      <p:sp>
        <p:nvSpPr>
          <p:cNvPr id="7" name="Content Placeholder 2"/>
          <p:cNvSpPr>
            <a:spLocks noGrp="1"/>
          </p:cNvSpPr>
          <p:nvPr>
            <p:ph sz="half" idx="1"/>
          </p:nvPr>
        </p:nvSpPr>
        <p:spPr>
          <a:xfrm>
            <a:off x="270029" y="1621438"/>
            <a:ext cx="4227991"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hart Placeholder 5"/>
          <p:cNvSpPr>
            <a:spLocks noGrp="1"/>
          </p:cNvSpPr>
          <p:nvPr>
            <p:ph type="chart" sz="quarter" idx="13"/>
          </p:nvPr>
        </p:nvSpPr>
        <p:spPr>
          <a:xfrm>
            <a:off x="4935986" y="1683711"/>
            <a:ext cx="6960093" cy="4042386"/>
          </a:xfrm>
          <a:solidFill>
            <a:schemeClr val="bg1">
              <a:lumMod val="75000"/>
            </a:schemeClr>
          </a:solidFill>
        </p:spPr>
        <p:txBody>
          <a:bodyPr/>
          <a:lstStyle>
            <a:lvl1pPr marL="0" indent="0">
              <a:buNone/>
              <a:defRPr/>
            </a:lvl1pPr>
          </a:lstStyle>
          <a:p>
            <a:r>
              <a:rPr lang="en-US"/>
              <a:t>Click icon to add chart</a:t>
            </a:r>
          </a:p>
        </p:txBody>
      </p:sp>
      <p:sp>
        <p:nvSpPr>
          <p:cNvPr id="15" name="Title 1"/>
          <p:cNvSpPr>
            <a:spLocks noGrp="1"/>
          </p:cNvSpPr>
          <p:nvPr>
            <p:ph type="title"/>
          </p:nvPr>
        </p:nvSpPr>
        <p:spPr>
          <a:xfrm>
            <a:off x="471256" y="186434"/>
            <a:ext cx="10515600" cy="909454"/>
          </a:xfrm>
        </p:spPr>
        <p:txBody>
          <a:bodyPr/>
          <a:lstStyle/>
          <a:p>
            <a:r>
              <a:rPr lang="en-US"/>
              <a:t>Click to edit Master title style</a:t>
            </a:r>
          </a:p>
        </p:txBody>
      </p:sp>
    </p:spTree>
    <p:extLst>
      <p:ext uri="{BB962C8B-B14F-4D97-AF65-F5344CB8AC3E}">
        <p14:creationId xmlns:p14="http://schemas.microsoft.com/office/powerpoint/2010/main" val="2379521639"/>
      </p:ext>
    </p:extLst>
  </p:cSld>
  <p:clrMapOvr>
    <a:masterClrMapping/>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Divider Slide 1">
    <p:bg>
      <p:bgPr>
        <a:solidFill>
          <a:srgbClr val="006369"/>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903" y="1141875"/>
            <a:ext cx="7027607" cy="1325563"/>
          </a:xfrm>
        </p:spPr>
        <p:txBody>
          <a:bodyPr/>
          <a:lstStyle>
            <a:lvl1pPr>
              <a:defRPr>
                <a:solidFill>
                  <a:schemeClr val="bg1"/>
                </a:solidFill>
              </a:defRPr>
            </a:lvl1pPr>
          </a:lstStyle>
          <a:p>
            <a:r>
              <a:rPr lang="en-US"/>
              <a:t>Divider Slide Title</a:t>
            </a:r>
          </a:p>
        </p:txBody>
      </p:sp>
      <p:sp>
        <p:nvSpPr>
          <p:cNvPr id="6" name="Rectangle 5"/>
          <p:cNvSpPr/>
          <p:nvPr/>
        </p:nvSpPr>
        <p:spPr>
          <a:xfrm>
            <a:off x="1" y="6027939"/>
            <a:ext cx="9685537" cy="460414"/>
          </a:xfrm>
          <a:prstGeom prst="rect">
            <a:avLst/>
          </a:prstGeom>
          <a:solidFill>
            <a:srgbClr val="FFD04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Rectangle 8"/>
          <p:cNvSpPr/>
          <p:nvPr/>
        </p:nvSpPr>
        <p:spPr>
          <a:xfrm>
            <a:off x="9674939" y="-9832"/>
            <a:ext cx="2517061"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10114081" y="6032357"/>
            <a:ext cx="1658256" cy="457240"/>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471" y="6157445"/>
            <a:ext cx="2230211" cy="197634"/>
          </a:xfrm>
          <a:prstGeom prst="rect">
            <a:avLst/>
          </a:prstGeom>
        </p:spPr>
      </p:pic>
    </p:spTree>
    <p:extLst>
      <p:ext uri="{BB962C8B-B14F-4D97-AF65-F5344CB8AC3E}">
        <p14:creationId xmlns:p14="http://schemas.microsoft.com/office/powerpoint/2010/main" val="3649931502"/>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Divider Slide 2">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903" y="1141875"/>
            <a:ext cx="7027607" cy="1325563"/>
          </a:xfrm>
        </p:spPr>
        <p:txBody>
          <a:bodyPr/>
          <a:lstStyle>
            <a:lvl1pPr>
              <a:defRPr>
                <a:solidFill>
                  <a:schemeClr val="tx1"/>
                </a:solidFill>
              </a:defRPr>
            </a:lvl1pPr>
          </a:lstStyle>
          <a:p>
            <a:r>
              <a:rPr lang="en-US"/>
              <a:t>Divider Slide Title</a:t>
            </a:r>
          </a:p>
        </p:txBody>
      </p:sp>
      <p:sp>
        <p:nvSpPr>
          <p:cNvPr id="6" name="Rectangle 5"/>
          <p:cNvSpPr/>
          <p:nvPr/>
        </p:nvSpPr>
        <p:spPr>
          <a:xfrm>
            <a:off x="1" y="6027939"/>
            <a:ext cx="9685537" cy="460414"/>
          </a:xfrm>
          <a:prstGeom prst="rect">
            <a:avLst/>
          </a:prstGeom>
          <a:solidFill>
            <a:srgbClr val="FFD04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Rectangle 8"/>
          <p:cNvSpPr/>
          <p:nvPr/>
        </p:nvSpPr>
        <p:spPr>
          <a:xfrm>
            <a:off x="9674939" y="-9832"/>
            <a:ext cx="2517061"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10114081" y="6032357"/>
            <a:ext cx="1658256" cy="457240"/>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471" y="6157445"/>
            <a:ext cx="2230211" cy="197634"/>
          </a:xfrm>
          <a:prstGeom prst="rect">
            <a:avLst/>
          </a:prstGeom>
        </p:spPr>
      </p:pic>
    </p:spTree>
    <p:extLst>
      <p:ext uri="{BB962C8B-B14F-4D97-AF65-F5344CB8AC3E}">
        <p14:creationId xmlns:p14="http://schemas.microsoft.com/office/powerpoint/2010/main" val="3931732354"/>
      </p:ext>
    </p:extLst>
  </p:cSld>
  <p:clrMapOvr>
    <a:masterClrMapping/>
  </p:clrMapOvr>
  <p:hf hdr="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6369"/>
                </a:solidFill>
              </a:defRPr>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844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normAutofit/>
          </a:bodyPr>
          <a:lstStyle>
            <a:lvl1pPr>
              <a:defRPr sz="2400"/>
            </a:lvl1pPr>
            <a:lvl2pPr>
              <a:defRPr sz="22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812117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77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9541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arge Photo ">
    <p:spTree>
      <p:nvGrpSpPr>
        <p:cNvPr id="1" name=""/>
        <p:cNvGrpSpPr/>
        <p:nvPr/>
      </p:nvGrpSpPr>
      <p:grpSpPr>
        <a:xfrm>
          <a:off x="0" y="0"/>
          <a:ext cx="0" cy="0"/>
          <a:chOff x="0" y="0"/>
          <a:chExt cx="0" cy="0"/>
        </a:xfrm>
      </p:grpSpPr>
      <p:sp>
        <p:nvSpPr>
          <p:cNvPr id="4" name="Picture Placeholder 2"/>
          <p:cNvSpPr>
            <a:spLocks noGrp="1" noChangeAspect="1"/>
          </p:cNvSpPr>
          <p:nvPr>
            <p:ph type="pic" idx="13"/>
          </p:nvPr>
        </p:nvSpPr>
        <p:spPr>
          <a:xfrm>
            <a:off x="0" y="1049311"/>
            <a:ext cx="12192000" cy="5811864"/>
          </a:xfrm>
          <a:prstGeom prst="rect">
            <a:avLst/>
          </a:prstGeom>
          <a:solidFill>
            <a:schemeClr val="bg2">
              <a:lumMod val="75000"/>
            </a:schemeClr>
          </a:solidFill>
          <a:ln>
            <a:no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3" name="Title 1"/>
          <p:cNvSpPr>
            <a:spLocks noGrp="1"/>
          </p:cNvSpPr>
          <p:nvPr>
            <p:ph type="title"/>
          </p:nvPr>
        </p:nvSpPr>
        <p:spPr>
          <a:xfrm>
            <a:off x="471256" y="97654"/>
            <a:ext cx="10515600" cy="909454"/>
          </a:xfrm>
        </p:spPr>
        <p:txBody>
          <a:bodyPr/>
          <a:lstStyle/>
          <a:p>
            <a:r>
              <a:rPr lang="en-US"/>
              <a:t>Click to edit Master title style</a:t>
            </a:r>
          </a:p>
        </p:txBody>
      </p:sp>
      <p:sp>
        <p:nvSpPr>
          <p:cNvPr id="5" name="Slide Number Placeholder 4"/>
          <p:cNvSpPr>
            <a:spLocks noGrp="1"/>
          </p:cNvSpPr>
          <p:nvPr>
            <p:ph type="sldNum" sz="quarter" idx="12"/>
          </p:nvPr>
        </p:nvSpPr>
        <p:spPr>
          <a:xfrm>
            <a:off x="11304231" y="6374108"/>
            <a:ext cx="688760" cy="365125"/>
          </a:xfrm>
          <a:prstGeom prst="rect">
            <a:avLst/>
          </a:prstGeom>
        </p:spPr>
        <p:txBody>
          <a:bodyPr/>
          <a:lstStyle/>
          <a:p>
            <a:pPr fontAlgn="base">
              <a:spcBef>
                <a:spcPct val="0"/>
              </a:spcBef>
              <a:spcAft>
                <a:spcPct val="0"/>
              </a:spcAft>
              <a:defRPr/>
            </a:pPr>
            <a:fld id="{E6EB4A85-1637-4988-8878-7996243D39E4}" type="slidenum">
              <a:rPr lang="en-US" smtClean="0">
                <a:solidFill>
                  <a:srgbClr val="000000"/>
                </a:solidFill>
                <a:latin typeface="Arial" charset="0"/>
              </a:rPr>
              <a:pPr fontAlgn="base">
                <a:spcBef>
                  <a:spcPct val="0"/>
                </a:spcBef>
                <a:spcAft>
                  <a:spcPct val="0"/>
                </a:spcAft>
                <a:defRPr/>
              </a:pPr>
              <a:t>‹#›</a:t>
            </a:fld>
            <a:endParaRPr lang="en-US">
              <a:solidFill>
                <a:srgbClr val="000000"/>
              </a:solidFill>
              <a:latin typeface="Arial" charset="0"/>
            </a:endParaRPr>
          </a:p>
        </p:txBody>
      </p:sp>
    </p:spTree>
    <p:extLst>
      <p:ext uri="{BB962C8B-B14F-4D97-AF65-F5344CB8AC3E}">
        <p14:creationId xmlns:p14="http://schemas.microsoft.com/office/powerpoint/2010/main" val="1936730237"/>
      </p:ext>
    </p:extLst>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Full Bleed Photo ">
    <p:spTree>
      <p:nvGrpSpPr>
        <p:cNvPr id="1" name=""/>
        <p:cNvGrpSpPr/>
        <p:nvPr/>
      </p:nvGrpSpPr>
      <p:grpSpPr>
        <a:xfrm>
          <a:off x="0" y="0"/>
          <a:ext cx="0" cy="0"/>
          <a:chOff x="0" y="0"/>
          <a:chExt cx="0" cy="0"/>
        </a:xfrm>
      </p:grpSpPr>
      <p:sp>
        <p:nvSpPr>
          <p:cNvPr id="4" name="Picture Placeholder 2"/>
          <p:cNvSpPr>
            <a:spLocks noGrp="1" noChangeAspect="1"/>
          </p:cNvSpPr>
          <p:nvPr>
            <p:ph type="pic" idx="13"/>
          </p:nvPr>
        </p:nvSpPr>
        <p:spPr>
          <a:xfrm>
            <a:off x="0" y="0"/>
            <a:ext cx="12192000" cy="6861175"/>
          </a:xfrm>
          <a:prstGeom prst="rect">
            <a:avLst/>
          </a:prstGeom>
          <a:solidFill>
            <a:schemeClr val="bg2">
              <a:lumMod val="75000"/>
            </a:schemeClr>
          </a:solidFill>
          <a:ln>
            <a:no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p>
        </p:txBody>
      </p:sp>
      <p:sp>
        <p:nvSpPr>
          <p:cNvPr id="5" name="Slide Number Placeholder 4"/>
          <p:cNvSpPr>
            <a:spLocks noGrp="1"/>
          </p:cNvSpPr>
          <p:nvPr>
            <p:ph type="sldNum" sz="quarter" idx="12"/>
          </p:nvPr>
        </p:nvSpPr>
        <p:spPr>
          <a:xfrm>
            <a:off x="11304231" y="6374108"/>
            <a:ext cx="688760" cy="365125"/>
          </a:xfrm>
          <a:prstGeom prst="rect">
            <a:avLst/>
          </a:prstGeom>
        </p:spPr>
        <p:txBody>
          <a:bodyPr/>
          <a:lstStyle/>
          <a:p>
            <a:pPr fontAlgn="base">
              <a:spcBef>
                <a:spcPct val="0"/>
              </a:spcBef>
              <a:spcAft>
                <a:spcPct val="0"/>
              </a:spcAft>
              <a:defRPr/>
            </a:pPr>
            <a:fld id="{E6EB4A85-1637-4988-8878-7996243D39E4}" type="slidenum">
              <a:rPr lang="en-US" smtClean="0">
                <a:solidFill>
                  <a:srgbClr val="000000"/>
                </a:solidFill>
                <a:latin typeface="Arial" charset="0"/>
              </a:rPr>
              <a:pPr fontAlgn="base">
                <a:spcBef>
                  <a:spcPct val="0"/>
                </a:spcBef>
                <a:spcAft>
                  <a:spcPct val="0"/>
                </a:spcAft>
                <a:defRPr/>
              </a:pPr>
              <a:t>‹#›</a:t>
            </a:fld>
            <a:endParaRPr lang="en-US">
              <a:solidFill>
                <a:srgbClr val="000000"/>
              </a:solidFill>
              <a:latin typeface="Arial" charset="0"/>
            </a:endParaRPr>
          </a:p>
        </p:txBody>
      </p:sp>
      <p:sp>
        <p:nvSpPr>
          <p:cNvPr id="6" name="Title 1"/>
          <p:cNvSpPr>
            <a:spLocks noGrp="1"/>
          </p:cNvSpPr>
          <p:nvPr>
            <p:ph type="title"/>
          </p:nvPr>
        </p:nvSpPr>
        <p:spPr>
          <a:xfrm>
            <a:off x="471256" y="301848"/>
            <a:ext cx="10515600" cy="909454"/>
          </a:xfrm>
        </p:spPr>
        <p:txBody>
          <a:bodyPr/>
          <a:lstStyle/>
          <a:p>
            <a:r>
              <a:rPr lang="en-US"/>
              <a:t>Click to edit Master title style</a:t>
            </a:r>
          </a:p>
        </p:txBody>
      </p:sp>
    </p:spTree>
    <p:extLst>
      <p:ext uri="{BB962C8B-B14F-4D97-AF65-F5344CB8AC3E}">
        <p14:creationId xmlns:p14="http://schemas.microsoft.com/office/powerpoint/2010/main" val="2155324100"/>
      </p:ext>
    </p:extLst>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p:nvCxnSpPr>
        <p:spPr>
          <a:xfrm>
            <a:off x="11425131" y="6383045"/>
            <a:ext cx="0" cy="325158"/>
          </a:xfrm>
          <a:prstGeom prst="line">
            <a:avLst/>
          </a:prstGeom>
          <a:ln w="1270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7" name="Rectangle 6"/>
          <p:cNvSpPr/>
          <p:nvPr/>
        </p:nvSpPr>
        <p:spPr>
          <a:xfrm>
            <a:off x="0" y="6795856"/>
            <a:ext cx="12192000" cy="7102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Slide Number Placeholder 5"/>
          <p:cNvSpPr txBox="1">
            <a:spLocks/>
          </p:cNvSpPr>
          <p:nvPr userDrawn="1"/>
        </p:nvSpPr>
        <p:spPr>
          <a:xfrm>
            <a:off x="11301984" y="6373368"/>
            <a:ext cx="68876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a:solidFill>
                  <a:schemeClr val="bg1">
                    <a:lumMod val="50000"/>
                  </a:schemeClr>
                </a:solidFill>
                <a:latin typeface="Open Sans"/>
                <a:ea typeface="Segoe UI" panose="020B0502040204020203" pitchFamily="34" charset="0"/>
                <a:cs typeface="Open San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0346883-6A69-4D5F-8D25-8A703C831FE6}" type="slidenum">
              <a:rPr lang="en-US" smtClean="0"/>
              <a:pPr/>
              <a:t>‹#›</a:t>
            </a:fld>
            <a:endParaRPr lang="en-US"/>
          </a:p>
        </p:txBody>
      </p:sp>
    </p:spTree>
    <p:extLst>
      <p:ext uri="{BB962C8B-B14F-4D97-AF65-F5344CB8AC3E}">
        <p14:creationId xmlns:p14="http://schemas.microsoft.com/office/powerpoint/2010/main" val="182046883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hdr="0"/>
  <p:txStyles>
    <p:titleStyle>
      <a:lvl1pPr algn="l" defTabSz="914400" rtl="0" eaLnBrk="1" latinLnBrk="0" hangingPunct="1">
        <a:lnSpc>
          <a:spcPct val="90000"/>
        </a:lnSpc>
        <a:spcBef>
          <a:spcPct val="0"/>
        </a:spcBef>
        <a:buNone/>
        <a:defRPr sz="3200" b="1" kern="1200">
          <a:solidFill>
            <a:srgbClr val="006369"/>
          </a:solidFill>
          <a:latin typeface="Segoe UI Light" panose="020B0502040204020203" pitchFamily="34" charset="0"/>
          <a:ea typeface="+mj-ea"/>
          <a:cs typeface="+mj-cs"/>
        </a:defRPr>
      </a:lvl1pPr>
    </p:titleStyle>
    <p:bodyStyle>
      <a:lvl1pPr marL="228600" indent="-228600" algn="l" defTabSz="914400" rtl="0" eaLnBrk="1" latinLnBrk="0" hangingPunct="1">
        <a:lnSpc>
          <a:spcPct val="90000"/>
        </a:lnSpc>
        <a:spcBef>
          <a:spcPts val="600"/>
        </a:spcBef>
        <a:buFont typeface="Arial" panose="020B0604020202020204" pitchFamily="34" charset="0"/>
        <a:buChar char="•"/>
        <a:defRPr sz="24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1pPr>
      <a:lvl2pPr marL="685800" indent="-228600" algn="l" defTabSz="914400" rtl="0" eaLnBrk="1" latinLnBrk="0" hangingPunct="1">
        <a:lnSpc>
          <a:spcPct val="90000"/>
        </a:lnSpc>
        <a:spcBef>
          <a:spcPts val="600"/>
        </a:spcBef>
        <a:buFont typeface="Arial" panose="020B0604020202020204" pitchFamily="34" charset="0"/>
        <a:buChar char="•"/>
        <a:defRPr sz="22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2pPr>
      <a:lvl3pPr marL="1143000" indent="-228600" algn="l" defTabSz="914400" rtl="0" eaLnBrk="1" latinLnBrk="0" hangingPunct="1">
        <a:lnSpc>
          <a:spcPct val="90000"/>
        </a:lnSpc>
        <a:spcBef>
          <a:spcPts val="600"/>
        </a:spcBef>
        <a:buFont typeface="Arial" panose="020B0604020202020204" pitchFamily="34" charset="0"/>
        <a:buChar char="•"/>
        <a:defRPr sz="20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3pPr>
      <a:lvl4pPr marL="1600200" indent="-228600" algn="l" defTabSz="914400" rtl="0" eaLnBrk="1" latinLnBrk="0" hangingPunct="1">
        <a:lnSpc>
          <a:spcPct val="90000"/>
        </a:lnSpc>
        <a:spcBef>
          <a:spcPts val="600"/>
        </a:spcBef>
        <a:buFont typeface="Arial" panose="020B0604020202020204" pitchFamily="34" charset="0"/>
        <a:buChar char="•"/>
        <a:defRPr sz="18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4pPr>
      <a:lvl5pPr marL="2057400" indent="-228600" algn="l" defTabSz="914400" rtl="0" eaLnBrk="1" latinLnBrk="0" hangingPunct="1">
        <a:lnSpc>
          <a:spcPct val="90000"/>
        </a:lnSpc>
        <a:spcBef>
          <a:spcPts val="600"/>
        </a:spcBef>
        <a:buFont typeface="Arial" panose="020B0604020202020204" pitchFamily="34" charset="0"/>
        <a:buChar char="•"/>
        <a:defRPr sz="18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edisonintl.sharepoint.com/teams/HR1/hrentl/Technical%20Training/TD_Projects/TD_PLT_ODI/03%20%20Source/Dist%20Vegetation%20Mgmt%20Plan%20(DVMP)_09012019.pdf#search=Distribution%C2%A0Vegetation%C2%A0Management%C2%A0Plan"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hyperlink" Target="https://edisonintl.sharepoint.com/teams/HR1/hrentl/Technical%20Training/TD_Projects/TD_PLT_ODI/03%20%20Source/Dist%20Vegetation%20Mgmt%20Plan%20(DVMP)_09012019.pdf#search=Distribution%C2%A0Vegetation%C2%A0Management%C2%A0Plan"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hyperlink" Target="https://edisonintl.sharepoint.com/sites/TD/org/Standards%20%20Publications/General%20Order%20No.%20165.pdf#search=g%2Eo%2E%20165" TargetMode="External"/><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s://edisonintl.sharepoint.com/sites/TD/org/Standards%20%20Publications/General%20Order%20No.%2095.pdf#search=G%2EO%2E%2095%20Table%201" TargetMode="External"/><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a:t>New Electrical System Inspectors (ESI)</a:t>
            </a:r>
          </a:p>
          <a:p>
            <a:r>
              <a:rPr lang="en-US"/>
              <a:t>Module 5: Clearances</a:t>
            </a:r>
          </a:p>
        </p:txBody>
      </p:sp>
      <p:sp>
        <p:nvSpPr>
          <p:cNvPr id="2" name="Title 1"/>
          <p:cNvSpPr>
            <a:spLocks noGrp="1"/>
          </p:cNvSpPr>
          <p:nvPr>
            <p:ph type="title"/>
          </p:nvPr>
        </p:nvSpPr>
        <p:spPr/>
        <p:txBody>
          <a:bodyPr/>
          <a:lstStyle/>
          <a:p>
            <a:r>
              <a:rPr lang="en-US"/>
              <a:t>Overhead Detail Inspection (ODI) Training</a:t>
            </a:r>
          </a:p>
        </p:txBody>
      </p:sp>
      <p:sp>
        <p:nvSpPr>
          <p:cNvPr id="4" name="Rectangle 3"/>
          <p:cNvSpPr/>
          <p:nvPr/>
        </p:nvSpPr>
        <p:spPr>
          <a:xfrm>
            <a:off x="5972408" y="3244334"/>
            <a:ext cx="247184" cy="369332"/>
          </a:xfrm>
          <a:prstGeom prst="rect">
            <a:avLst/>
          </a:prstGeom>
        </p:spPr>
        <p:txBody>
          <a:bodyPr wrap="none">
            <a:spAutoFit/>
          </a:bodyPr>
          <a:lstStyle/>
          <a:p>
            <a:r>
              <a:rPr lang="en-US"/>
              <a:t> </a:t>
            </a:r>
          </a:p>
        </p:txBody>
      </p:sp>
      <p:sp>
        <p:nvSpPr>
          <p:cNvPr id="5" name="Rectangle 4"/>
          <p:cNvSpPr/>
          <p:nvPr/>
        </p:nvSpPr>
        <p:spPr>
          <a:xfrm>
            <a:off x="5972408" y="3244334"/>
            <a:ext cx="247184" cy="369332"/>
          </a:xfrm>
          <a:prstGeom prst="rect">
            <a:avLst/>
          </a:prstGeom>
        </p:spPr>
        <p:txBody>
          <a:bodyPr wrap="none">
            <a:spAutoFit/>
          </a:bodyPr>
          <a:lstStyle/>
          <a:p>
            <a:r>
              <a:rPr lang="en-US"/>
              <a:t> </a:t>
            </a:r>
          </a:p>
        </p:txBody>
      </p:sp>
      <p:sp>
        <p:nvSpPr>
          <p:cNvPr id="6" name="Rectangle 5"/>
          <p:cNvSpPr/>
          <p:nvPr/>
        </p:nvSpPr>
        <p:spPr>
          <a:xfrm>
            <a:off x="5972408" y="3244334"/>
            <a:ext cx="247184" cy="369332"/>
          </a:xfrm>
          <a:prstGeom prst="rect">
            <a:avLst/>
          </a:prstGeom>
        </p:spPr>
        <p:txBody>
          <a:bodyPr wrap="none">
            <a:spAutoFit/>
          </a:bodyPr>
          <a:lstStyle/>
          <a:p>
            <a:r>
              <a:rPr lang="en-US"/>
              <a:t> </a:t>
            </a:r>
          </a:p>
        </p:txBody>
      </p:sp>
    </p:spTree>
    <p:extLst>
      <p:ext uri="{BB962C8B-B14F-4D97-AF65-F5344CB8AC3E}">
        <p14:creationId xmlns:p14="http://schemas.microsoft.com/office/powerpoint/2010/main" val="38344394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327983" y="88900"/>
            <a:ext cx="7571917" cy="6677660"/>
          </a:xfrm>
          <a:prstGeom prst="rect">
            <a:avLst/>
          </a:prstGeom>
        </p:spPr>
      </p:pic>
      <p:sp>
        <p:nvSpPr>
          <p:cNvPr id="7" name="Title 1"/>
          <p:cNvSpPr txBox="1">
            <a:spLocks/>
          </p:cNvSpPr>
          <p:nvPr/>
        </p:nvSpPr>
        <p:spPr>
          <a:xfrm>
            <a:off x="838200" y="1301595"/>
            <a:ext cx="10515600" cy="189880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1" kern="1200">
                <a:solidFill>
                  <a:srgbClr val="006369"/>
                </a:solidFill>
                <a:latin typeface="Segoe UI Light" panose="020B0502040204020203" pitchFamily="34" charset="0"/>
                <a:ea typeface="+mj-ea"/>
                <a:cs typeface="+mj-cs"/>
              </a:defRPr>
            </a:lvl1pPr>
          </a:lstStyle>
          <a:p>
            <a:r>
              <a:rPr lang="en-US" dirty="0"/>
              <a:t>Table 1 (Cases 1-5)</a:t>
            </a:r>
            <a:endParaRPr lang="en-US" sz="2400" dirty="0"/>
          </a:p>
        </p:txBody>
      </p:sp>
      <p:sp>
        <p:nvSpPr>
          <p:cNvPr id="2" name="Title 1"/>
          <p:cNvSpPr>
            <a:spLocks noGrp="1"/>
          </p:cNvSpPr>
          <p:nvPr>
            <p:ph type="title"/>
          </p:nvPr>
        </p:nvSpPr>
        <p:spPr/>
        <p:txBody>
          <a:bodyPr/>
          <a:lstStyle/>
          <a:p>
            <a:r>
              <a:rPr lang="en-US" dirty="0"/>
              <a:t>G.O. 95 – Rule 37 – </a:t>
            </a:r>
          </a:p>
        </p:txBody>
      </p:sp>
    </p:spTree>
    <p:extLst>
      <p:ext uri="{BB962C8B-B14F-4D97-AF65-F5344CB8AC3E}">
        <p14:creationId xmlns:p14="http://schemas.microsoft.com/office/powerpoint/2010/main" val="41094903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53647" y="4023360"/>
            <a:ext cx="9084707" cy="2792755"/>
            <a:chOff x="1553647" y="3836645"/>
            <a:chExt cx="9084707" cy="2792755"/>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53647" y="3836645"/>
              <a:ext cx="4363680" cy="27927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70801" y="3836645"/>
              <a:ext cx="4567553" cy="2792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itle 1"/>
          <p:cNvSpPr>
            <a:spLocks noGrp="1"/>
          </p:cNvSpPr>
          <p:nvPr>
            <p:ph type="title"/>
          </p:nvPr>
        </p:nvSpPr>
        <p:spPr/>
        <p:txBody>
          <a:bodyPr>
            <a:normAutofit/>
          </a:bodyPr>
          <a:lstStyle/>
          <a:p>
            <a:r>
              <a:rPr lang="en-US" dirty="0"/>
              <a:t>G.O. 95 – Rule 37 – Table 1 (Case 6)</a:t>
            </a:r>
            <a:endParaRPr lang="en-US" sz="2400" dirty="0"/>
          </a:p>
        </p:txBody>
      </p:sp>
      <p:grpSp>
        <p:nvGrpSpPr>
          <p:cNvPr id="3" name="Group 2"/>
          <p:cNvGrpSpPr>
            <a:grpSpLocks noChangeAspect="1"/>
          </p:cNvGrpSpPr>
          <p:nvPr/>
        </p:nvGrpSpPr>
        <p:grpSpPr>
          <a:xfrm>
            <a:off x="417576" y="1392983"/>
            <a:ext cx="11356848" cy="2945734"/>
            <a:chOff x="1553647" y="1392984"/>
            <a:chExt cx="9084707" cy="2356387"/>
          </a:xfrm>
        </p:grpSpPr>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3647" y="1392984"/>
              <a:ext cx="9084707" cy="1309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53647" y="2702088"/>
              <a:ext cx="9084707" cy="10472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13346466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G.O. 95 – Rule 38 – Table 2</a:t>
            </a:r>
          </a:p>
        </p:txBody>
      </p:sp>
      <p:sp>
        <p:nvSpPr>
          <p:cNvPr id="3" name="Content Placeholder 2"/>
          <p:cNvSpPr>
            <a:spLocks noGrp="1"/>
          </p:cNvSpPr>
          <p:nvPr>
            <p:ph idx="1"/>
          </p:nvPr>
        </p:nvSpPr>
        <p:spPr/>
        <p:txBody>
          <a:bodyPr/>
          <a:lstStyle/>
          <a:p>
            <a:r>
              <a:rPr lang="en-US"/>
              <a:t>Basic minimum allowable clearance of wires crossing or approaching other conductors and supports</a:t>
            </a:r>
          </a:p>
          <a:p>
            <a:r>
              <a:rPr lang="en-US"/>
              <a:t>The ESI checks the communication level of jointly owned poles</a:t>
            </a:r>
          </a:p>
          <a:p>
            <a:endParaRPr lang="en-US"/>
          </a:p>
        </p:txBody>
      </p:sp>
    </p:spTree>
    <p:extLst>
      <p:ext uri="{BB962C8B-B14F-4D97-AF65-F5344CB8AC3E}">
        <p14:creationId xmlns:p14="http://schemas.microsoft.com/office/powerpoint/2010/main" val="15568084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G.O. 95 – Rule 38 – Table 2 (in part)</a:t>
            </a:r>
          </a:p>
        </p:txBody>
      </p:sp>
      <p:pic>
        <p:nvPicPr>
          <p:cNvPr id="4" name="Picture 3"/>
          <p:cNvPicPr>
            <a:picLocks noChangeAspect="1"/>
          </p:cNvPicPr>
          <p:nvPr/>
        </p:nvPicPr>
        <p:blipFill>
          <a:blip r:embed="rId3"/>
          <a:stretch>
            <a:fillRect/>
          </a:stretch>
        </p:blipFill>
        <p:spPr>
          <a:xfrm>
            <a:off x="417576" y="1554480"/>
            <a:ext cx="11356848" cy="4846855"/>
          </a:xfrm>
          <a:prstGeom prst="rect">
            <a:avLst/>
          </a:prstGeom>
        </p:spPr>
      </p:pic>
    </p:spTree>
    <p:extLst>
      <p:ext uri="{BB962C8B-B14F-4D97-AF65-F5344CB8AC3E}">
        <p14:creationId xmlns:p14="http://schemas.microsoft.com/office/powerpoint/2010/main" val="6152561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Span, Wires, &amp; Communication Voltages </a:t>
            </a:r>
            <a:endParaRPr lang="en-US" sz="2200" b="0" dirty="0"/>
          </a:p>
        </p:txBody>
      </p:sp>
      <p:pic>
        <p:nvPicPr>
          <p:cNvPr id="4" name="Picture 3"/>
          <p:cNvPicPr>
            <a:picLocks noChangeAspect="1"/>
          </p:cNvPicPr>
          <p:nvPr/>
        </p:nvPicPr>
        <p:blipFill>
          <a:blip r:embed="rId3">
            <a:clrChange>
              <a:clrFrom>
                <a:srgbClr val="FFFFFF"/>
              </a:clrFrom>
              <a:clrTo>
                <a:srgbClr val="FFFFFF">
                  <a:alpha val="0"/>
                </a:srgbClr>
              </a:clrTo>
            </a:clrChange>
          </a:blip>
          <a:stretch>
            <a:fillRect/>
          </a:stretch>
        </p:blipFill>
        <p:spPr>
          <a:xfrm>
            <a:off x="1822758" y="1364382"/>
            <a:ext cx="8546484" cy="5367609"/>
          </a:xfrm>
          <a:prstGeom prst="rect">
            <a:avLst/>
          </a:prstGeom>
        </p:spPr>
      </p:pic>
    </p:spTree>
    <p:extLst>
      <p:ext uri="{BB962C8B-B14F-4D97-AF65-F5344CB8AC3E}">
        <p14:creationId xmlns:p14="http://schemas.microsoft.com/office/powerpoint/2010/main" val="29999479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 95 – Rule 38 – Table 2 (Cases 3 &amp; 6)</a:t>
            </a:r>
          </a:p>
        </p:txBody>
      </p:sp>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a:xfrm>
            <a:off x="6025423" y="3931920"/>
            <a:ext cx="4766317" cy="2590800"/>
          </a:xfrm>
          <a:prstGeom prst="rect">
            <a:avLst/>
          </a:prstGeom>
        </p:spPr>
      </p:pic>
      <p:pic>
        <p:nvPicPr>
          <p:cNvPr id="614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00261" y="3931920"/>
            <a:ext cx="4152900" cy="259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6" name="Group 15"/>
          <p:cNvGrpSpPr>
            <a:grpSpLocks noChangeAspect="1"/>
          </p:cNvGrpSpPr>
          <p:nvPr/>
        </p:nvGrpSpPr>
        <p:grpSpPr>
          <a:xfrm>
            <a:off x="417576" y="1828800"/>
            <a:ext cx="11356848" cy="1877123"/>
            <a:chOff x="274320" y="1765592"/>
            <a:chExt cx="11612880" cy="1919442"/>
          </a:xfrm>
        </p:grpSpPr>
        <p:pic>
          <p:nvPicPr>
            <p:cNvPr id="9" name="Picture 3"/>
            <p:cNvPicPr>
              <a:picLocks noChangeArrowheads="1"/>
            </p:cNvPicPr>
            <p:nvPr/>
          </p:nvPicPr>
          <p:blipFill rotWithShape="1">
            <a:blip r:embed="rId5">
              <a:extLst>
                <a:ext uri="{28A0092B-C50C-407E-A947-70E740481C1C}">
                  <a14:useLocalDpi xmlns:a14="http://schemas.microsoft.com/office/drawing/2010/main" val="0"/>
                </a:ext>
              </a:extLst>
            </a:blip>
            <a:srcRect l="455" r="781"/>
            <a:stretch/>
          </p:blipFill>
          <p:spPr bwMode="auto">
            <a:xfrm>
              <a:off x="327660" y="1765592"/>
              <a:ext cx="11559540" cy="1587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r="781" b="40731"/>
            <a:stretch/>
          </p:blipFill>
          <p:spPr bwMode="auto">
            <a:xfrm>
              <a:off x="274320" y="3502153"/>
              <a:ext cx="11612880" cy="1828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p:nvPicPr>
          <p:blipFill>
            <a:blip r:embed="rId7"/>
            <a:stretch>
              <a:fillRect/>
            </a:stretch>
          </p:blipFill>
          <p:spPr>
            <a:xfrm>
              <a:off x="323849" y="3357561"/>
              <a:ext cx="11544300" cy="142875"/>
            </a:xfrm>
            <a:prstGeom prst="rect">
              <a:avLst/>
            </a:prstGeom>
          </p:spPr>
        </p:pic>
      </p:grpSp>
    </p:spTree>
    <p:extLst>
      <p:ext uri="{BB962C8B-B14F-4D97-AF65-F5344CB8AC3E}">
        <p14:creationId xmlns:p14="http://schemas.microsoft.com/office/powerpoint/2010/main" val="33105834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G.O. 95 – Rule 38 – Table 2</a:t>
            </a:r>
          </a:p>
        </p:txBody>
      </p:sp>
      <p:pic>
        <p:nvPicPr>
          <p:cNvPr id="6" name="Content Placeholder 5"/>
          <p:cNvPicPr>
            <a:picLocks noGrp="1" noChangeAspect="1"/>
          </p:cNvPicPr>
          <p:nvPr>
            <p:ph idx="1"/>
          </p:nvPr>
        </p:nvPicPr>
        <p:blipFill>
          <a:blip r:embed="rId3"/>
          <a:stretch>
            <a:fillRect/>
          </a:stretch>
        </p:blipFill>
        <p:spPr>
          <a:xfrm>
            <a:off x="2384817" y="1828800"/>
            <a:ext cx="7422367" cy="4389120"/>
          </a:xfrm>
          <a:prstGeom prst="rect">
            <a:avLst/>
          </a:prstGeom>
        </p:spPr>
      </p:pic>
    </p:spTree>
    <p:extLst>
      <p:ext uri="{BB962C8B-B14F-4D97-AF65-F5344CB8AC3E}">
        <p14:creationId xmlns:p14="http://schemas.microsoft.com/office/powerpoint/2010/main" val="42401073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 95 – Rule 38 – Table 2 (Case 15)</a:t>
            </a:r>
          </a:p>
        </p:txBody>
      </p:sp>
      <p:pic>
        <p:nvPicPr>
          <p:cNvPr id="10242"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0347" y="4206240"/>
            <a:ext cx="4831307" cy="2521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 name="Group 3"/>
          <p:cNvGrpSpPr>
            <a:grpSpLocks noChangeAspect="1"/>
          </p:cNvGrpSpPr>
          <p:nvPr/>
        </p:nvGrpSpPr>
        <p:grpSpPr>
          <a:xfrm>
            <a:off x="417576" y="1645920"/>
            <a:ext cx="11356848" cy="2461904"/>
            <a:chOff x="1905000" y="1905001"/>
            <a:chExt cx="8321040" cy="1803811"/>
          </a:xfrm>
        </p:grpSpPr>
        <p:pic>
          <p:nvPicPr>
            <p:cNvPr id="9"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388"/>
            <a:stretch/>
          </p:blipFill>
          <p:spPr bwMode="auto">
            <a:xfrm>
              <a:off x="1926931" y="3027374"/>
              <a:ext cx="8288788" cy="681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00" y="1905001"/>
              <a:ext cx="8321040" cy="11346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6933640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3474720" y="148876"/>
            <a:ext cx="6787025" cy="65620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txBox="1">
            <a:spLocks/>
          </p:cNvSpPr>
          <p:nvPr/>
        </p:nvSpPr>
        <p:spPr>
          <a:xfrm>
            <a:off x="838200" y="1301595"/>
            <a:ext cx="10515600" cy="189880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1" kern="1200">
                <a:solidFill>
                  <a:srgbClr val="006369"/>
                </a:solidFill>
                <a:latin typeface="Segoe UI Light" panose="020B0502040204020203" pitchFamily="34" charset="0"/>
                <a:ea typeface="+mj-ea"/>
                <a:cs typeface="+mj-cs"/>
              </a:defRPr>
            </a:lvl1pPr>
          </a:lstStyle>
          <a:p>
            <a:r>
              <a:rPr lang="en-US" dirty="0"/>
              <a:t>Table 2 (Case 15)</a:t>
            </a:r>
            <a:endParaRPr lang="en-US" sz="2400" dirty="0"/>
          </a:p>
        </p:txBody>
      </p:sp>
      <p:sp>
        <p:nvSpPr>
          <p:cNvPr id="6" name="Title 1"/>
          <p:cNvSpPr>
            <a:spLocks noGrp="1"/>
          </p:cNvSpPr>
          <p:nvPr>
            <p:ph type="title"/>
          </p:nvPr>
        </p:nvSpPr>
        <p:spPr>
          <a:xfrm>
            <a:off x="838200" y="365127"/>
            <a:ext cx="10515600" cy="1325563"/>
          </a:xfrm>
        </p:spPr>
        <p:txBody>
          <a:bodyPr/>
          <a:lstStyle/>
          <a:p>
            <a:r>
              <a:rPr lang="en-US" dirty="0"/>
              <a:t>G.O. 95 – Rule 38 – </a:t>
            </a:r>
          </a:p>
        </p:txBody>
      </p:sp>
    </p:spTree>
    <p:extLst>
      <p:ext uri="{BB962C8B-B14F-4D97-AF65-F5344CB8AC3E}">
        <p14:creationId xmlns:p14="http://schemas.microsoft.com/office/powerpoint/2010/main" val="30592497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G.O. 95 – Rule 38 – Table 2-A</a:t>
            </a:r>
          </a:p>
        </p:txBody>
      </p:sp>
      <p:pic>
        <p:nvPicPr>
          <p:cNvPr id="2" name="Picture 1"/>
          <p:cNvPicPr>
            <a:picLocks noChangeAspect="1"/>
          </p:cNvPicPr>
          <p:nvPr/>
        </p:nvPicPr>
        <p:blipFill>
          <a:blip r:embed="rId3">
            <a:clrChange>
              <a:clrFrom>
                <a:srgbClr val="FFFFFF"/>
              </a:clrFrom>
              <a:clrTo>
                <a:srgbClr val="FFFFFF">
                  <a:alpha val="0"/>
                </a:srgbClr>
              </a:clrTo>
            </a:clrChange>
          </a:blip>
          <a:stretch>
            <a:fillRect/>
          </a:stretch>
        </p:blipFill>
        <p:spPr>
          <a:xfrm>
            <a:off x="417576" y="1645920"/>
            <a:ext cx="11356848" cy="4999870"/>
          </a:xfrm>
          <a:prstGeom prst="rect">
            <a:avLst/>
          </a:prstGeom>
        </p:spPr>
      </p:pic>
    </p:spTree>
    <p:extLst>
      <p:ext uri="{BB962C8B-B14F-4D97-AF65-F5344CB8AC3E}">
        <p14:creationId xmlns:p14="http://schemas.microsoft.com/office/powerpoint/2010/main" val="3809903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Welcome &amp; Introductions</a:t>
            </a:r>
          </a:p>
        </p:txBody>
      </p:sp>
      <p:pic>
        <p:nvPicPr>
          <p:cNvPr id="5" name="Content Placeholder 4"/>
          <p:cNvPicPr>
            <a:picLocks noGrp="1" noChangeAspect="1"/>
          </p:cNvPicPr>
          <p:nvPr>
            <p:ph idx="1"/>
          </p:nvPr>
        </p:nvPicPr>
        <p:blipFill>
          <a:blip r:embed="rId3"/>
          <a:stretch>
            <a:fillRect/>
          </a:stretch>
        </p:blipFill>
        <p:spPr>
          <a:xfrm>
            <a:off x="3770174" y="2297314"/>
            <a:ext cx="4651651" cy="3407959"/>
          </a:xfrm>
          <a:prstGeom prst="rect">
            <a:avLst/>
          </a:prstGeom>
        </p:spPr>
      </p:pic>
    </p:spTree>
    <p:extLst>
      <p:ext uri="{BB962C8B-B14F-4D97-AF65-F5344CB8AC3E}">
        <p14:creationId xmlns:p14="http://schemas.microsoft.com/office/powerpoint/2010/main" val="30975977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Light"/>
                <a:cs typeface="Segoe UI Light"/>
              </a:rPr>
              <a:t>Vegetation Clearance</a:t>
            </a:r>
            <a:endParaRPr lang="en-US" b="1" dirty="0">
              <a:latin typeface="Segoe UI Light"/>
              <a:cs typeface="Segoe UI Light"/>
            </a:endParaRPr>
          </a:p>
        </p:txBody>
      </p:sp>
      <p:sp>
        <p:nvSpPr>
          <p:cNvPr id="4" name="Content Placeholder 3"/>
          <p:cNvSpPr>
            <a:spLocks noGrp="1"/>
          </p:cNvSpPr>
          <p:nvPr>
            <p:ph idx="1"/>
          </p:nvPr>
        </p:nvSpPr>
        <p:spPr/>
        <p:txBody>
          <a:bodyPr vert="horz" lIns="91440" tIns="45720" rIns="91440" bIns="45720" rtlCol="0" anchor="t">
            <a:normAutofit/>
          </a:bodyPr>
          <a:lstStyle/>
          <a:p>
            <a:r>
              <a:rPr lang="en-US" dirty="0">
                <a:latin typeface="Segoe UI"/>
                <a:cs typeface="Segoe UI"/>
              </a:rPr>
              <a:t>G.O. 95 – Rule 35 – Table 1 requires 18” clearance between trees and conductors above 750 volts (Case 13).  There should be no branches touching the wires.  </a:t>
            </a:r>
            <a:r>
              <a:rPr lang="en-US" dirty="0"/>
              <a:t>(see </a:t>
            </a:r>
            <a:r>
              <a:rPr lang="en-US" dirty="0">
                <a:hlinkClick r:id="rId3"/>
              </a:rPr>
              <a:t>DVMP</a:t>
            </a:r>
            <a:r>
              <a:rPr lang="en-US" dirty="0"/>
              <a:t>) </a:t>
            </a:r>
          </a:p>
        </p:txBody>
      </p:sp>
      <p:pic>
        <p:nvPicPr>
          <p:cNvPr id="3" name="Picture 2"/>
          <p:cNvPicPr>
            <a:picLocks noChangeAspect="1"/>
          </p:cNvPicPr>
          <p:nvPr/>
        </p:nvPicPr>
        <p:blipFill>
          <a:blip r:embed="rId4">
            <a:clrChange>
              <a:clrFrom>
                <a:srgbClr val="FFFFFF"/>
              </a:clrFrom>
              <a:clrTo>
                <a:srgbClr val="FFFFFF">
                  <a:alpha val="0"/>
                </a:srgbClr>
              </a:clrTo>
            </a:clrChange>
          </a:blip>
          <a:stretch>
            <a:fillRect/>
          </a:stretch>
        </p:blipFill>
        <p:spPr>
          <a:xfrm>
            <a:off x="1975479" y="2931291"/>
            <a:ext cx="8241043" cy="3836224"/>
          </a:xfrm>
          <a:prstGeom prst="rect">
            <a:avLst/>
          </a:prstGeom>
        </p:spPr>
      </p:pic>
    </p:spTree>
    <p:extLst>
      <p:ext uri="{BB962C8B-B14F-4D97-AF65-F5344CB8AC3E}">
        <p14:creationId xmlns:p14="http://schemas.microsoft.com/office/powerpoint/2010/main" val="22923987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Light"/>
                <a:cs typeface="Segoe UI Light"/>
              </a:rPr>
              <a:t>Vegetation Clearance (cont.)</a:t>
            </a:r>
            <a:endParaRPr lang="en-US" b="1" dirty="0">
              <a:latin typeface="Segoe UI Light"/>
              <a:cs typeface="Segoe UI Light"/>
            </a:endParaRPr>
          </a:p>
        </p:txBody>
      </p:sp>
      <p:sp>
        <p:nvSpPr>
          <p:cNvPr id="4" name="Content Placeholder 3"/>
          <p:cNvSpPr>
            <a:spLocks noGrp="1"/>
          </p:cNvSpPr>
          <p:nvPr>
            <p:ph idx="1"/>
          </p:nvPr>
        </p:nvSpPr>
        <p:spPr/>
        <p:txBody>
          <a:bodyPr vert="horz" lIns="91440" tIns="45720" rIns="91440" bIns="45720" rtlCol="0" anchor="t">
            <a:normAutofit/>
          </a:bodyPr>
          <a:lstStyle/>
          <a:p>
            <a:r>
              <a:rPr lang="en-US" dirty="0">
                <a:latin typeface="Segoe UI"/>
                <a:cs typeface="Segoe UI"/>
              </a:rPr>
              <a:t>In high fire areas, the clearance is increased to 4’ (Case 14)</a:t>
            </a:r>
            <a:r>
              <a:rPr lang="en-US" dirty="0">
                <a:latin typeface="Segoe UI Light"/>
                <a:cs typeface="Segoe UI Light"/>
              </a:rPr>
              <a:t> </a:t>
            </a:r>
            <a:r>
              <a:rPr lang="en-US" dirty="0"/>
              <a:t>(see </a:t>
            </a:r>
            <a:r>
              <a:rPr lang="en-US" dirty="0">
                <a:hlinkClick r:id="rId3"/>
              </a:rPr>
              <a:t>DVMP</a:t>
            </a:r>
            <a:r>
              <a:rPr lang="en-US" dirty="0"/>
              <a:t>) </a:t>
            </a:r>
          </a:p>
        </p:txBody>
      </p:sp>
      <p:pic>
        <p:nvPicPr>
          <p:cNvPr id="6" name="Picture 5"/>
          <p:cNvPicPr>
            <a:picLocks noChangeAspect="1"/>
          </p:cNvPicPr>
          <p:nvPr/>
        </p:nvPicPr>
        <p:blipFill>
          <a:blip r:embed="rId4">
            <a:clrChange>
              <a:clrFrom>
                <a:srgbClr val="FFFFFF"/>
              </a:clrFrom>
              <a:clrTo>
                <a:srgbClr val="FFFFFF">
                  <a:alpha val="0"/>
                </a:srgbClr>
              </a:clrTo>
            </a:clrChange>
          </a:blip>
          <a:stretch>
            <a:fillRect/>
          </a:stretch>
        </p:blipFill>
        <p:spPr>
          <a:xfrm>
            <a:off x="1956816" y="2779776"/>
            <a:ext cx="8229600" cy="3957356"/>
          </a:xfrm>
          <a:prstGeom prst="rect">
            <a:avLst/>
          </a:prstGeom>
        </p:spPr>
      </p:pic>
    </p:spTree>
    <p:extLst>
      <p:ext uri="{BB962C8B-B14F-4D97-AF65-F5344CB8AC3E}">
        <p14:creationId xmlns:p14="http://schemas.microsoft.com/office/powerpoint/2010/main" val="29387517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Light"/>
                <a:cs typeface="Segoe UI Light"/>
              </a:rPr>
              <a:t>Vegetation Clearance (cont.)</a:t>
            </a:r>
            <a:endParaRPr lang="en-US" b="1" dirty="0">
              <a:latin typeface="Segoe UI Light"/>
              <a:cs typeface="Segoe UI Light"/>
            </a:endParaRPr>
          </a:p>
        </p:txBody>
      </p:sp>
      <p:sp>
        <p:nvSpPr>
          <p:cNvPr id="4" name="Content Placeholder 3"/>
          <p:cNvSpPr>
            <a:spLocks noGrp="1"/>
          </p:cNvSpPr>
          <p:nvPr>
            <p:ph idx="1"/>
          </p:nvPr>
        </p:nvSpPr>
        <p:spPr/>
        <p:txBody>
          <a:bodyPr vert="horz" lIns="91440" tIns="45720" rIns="91440" bIns="45720" rtlCol="0" anchor="t">
            <a:normAutofit/>
          </a:bodyPr>
          <a:lstStyle/>
          <a:p>
            <a:r>
              <a:rPr lang="en-US" dirty="0">
                <a:hlinkClick r:id="rId3"/>
              </a:rPr>
              <a:t>G.O. 165</a:t>
            </a:r>
            <a:r>
              <a:rPr lang="en-US" dirty="0"/>
              <a:t> mandates 18” min. clearance for vegetation from conductors rated above 600 volts</a:t>
            </a:r>
          </a:p>
        </p:txBody>
      </p:sp>
    </p:spTree>
    <p:extLst>
      <p:ext uri="{BB962C8B-B14F-4D97-AF65-F5344CB8AC3E}">
        <p14:creationId xmlns:p14="http://schemas.microsoft.com/office/powerpoint/2010/main" val="34017320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22"/>
          <p:cNvSpPr>
            <a:spLocks noGrp="1"/>
          </p:cNvSpPr>
          <p:nvPr>
            <p:ph type="title"/>
          </p:nvPr>
        </p:nvSpPr>
        <p:spPr/>
        <p:txBody>
          <a:bodyPr/>
          <a:lstStyle/>
          <a:p>
            <a:r>
              <a:rPr lang="en-US"/>
              <a:t>Tree Clearances</a:t>
            </a:r>
          </a:p>
        </p:txBody>
      </p:sp>
      <p:grpSp>
        <p:nvGrpSpPr>
          <p:cNvPr id="5" name="Group 4"/>
          <p:cNvGrpSpPr/>
          <p:nvPr/>
        </p:nvGrpSpPr>
        <p:grpSpPr>
          <a:xfrm>
            <a:off x="715613" y="1463040"/>
            <a:ext cx="5791200" cy="4953000"/>
            <a:chOff x="0" y="533400"/>
            <a:chExt cx="7391400" cy="6019800"/>
          </a:xfrm>
        </p:grpSpPr>
        <p:sp>
          <p:nvSpPr>
            <p:cNvPr id="13" name="AutoShape 4"/>
            <p:cNvSpPr>
              <a:spLocks noChangeArrowheads="1"/>
            </p:cNvSpPr>
            <p:nvPr/>
          </p:nvSpPr>
          <p:spPr bwMode="auto">
            <a:xfrm>
              <a:off x="6477000" y="3505200"/>
              <a:ext cx="228600" cy="3048000"/>
            </a:xfrm>
            <a:prstGeom prst="can">
              <a:avLst>
                <a:gd name="adj" fmla="val 23642"/>
              </a:avLst>
            </a:prstGeom>
            <a:solidFill>
              <a:srgbClr val="996633"/>
            </a:solidFill>
            <a:ln w="9525">
              <a:solidFill>
                <a:schemeClr val="tx1"/>
              </a:solidFill>
              <a:round/>
              <a:headEnd/>
              <a:tailEnd/>
            </a:ln>
            <a:effectLst/>
          </p:spPr>
          <p:txBody>
            <a:bodyPr wrap="none" anchor="ctr"/>
            <a:lstStyle/>
            <a:p>
              <a:pPr>
                <a:defRPr/>
              </a:pPr>
              <a:endParaRPr lang="en-US">
                <a:solidFill>
                  <a:schemeClr val="accent3">
                    <a:lumMod val="50000"/>
                  </a:schemeClr>
                </a:solidFill>
              </a:endParaRPr>
            </a:p>
          </p:txBody>
        </p:sp>
        <p:sp>
          <p:nvSpPr>
            <p:cNvPr id="14" name="AutoShape 5"/>
            <p:cNvSpPr>
              <a:spLocks noChangeArrowheads="1"/>
            </p:cNvSpPr>
            <p:nvPr/>
          </p:nvSpPr>
          <p:spPr bwMode="auto">
            <a:xfrm>
              <a:off x="1143000" y="1066800"/>
              <a:ext cx="76200" cy="1752600"/>
            </a:xfrm>
            <a:prstGeom prst="can">
              <a:avLst>
                <a:gd name="adj" fmla="val 40782"/>
              </a:avLst>
            </a:prstGeom>
            <a:solidFill>
              <a:srgbClr val="996633"/>
            </a:solidFill>
            <a:ln w="9525">
              <a:solidFill>
                <a:schemeClr val="tx1"/>
              </a:solidFill>
              <a:round/>
              <a:headEnd/>
              <a:tailEnd/>
            </a:ln>
            <a:effectLst/>
          </p:spPr>
          <p:txBody>
            <a:bodyPr wrap="none" anchor="ctr"/>
            <a:lstStyle/>
            <a:p>
              <a:pPr>
                <a:defRPr/>
              </a:pPr>
              <a:endParaRPr lang="en-US">
                <a:solidFill>
                  <a:schemeClr val="accent3">
                    <a:lumMod val="50000"/>
                  </a:schemeClr>
                </a:solidFill>
              </a:endParaRPr>
            </a:p>
          </p:txBody>
        </p:sp>
        <p:sp>
          <p:nvSpPr>
            <p:cNvPr id="15" name="Rectangle 6"/>
            <p:cNvSpPr>
              <a:spLocks noChangeArrowheads="1"/>
            </p:cNvSpPr>
            <p:nvPr/>
          </p:nvSpPr>
          <p:spPr bwMode="auto">
            <a:xfrm>
              <a:off x="5867400" y="3810000"/>
              <a:ext cx="1524000" cy="76200"/>
            </a:xfrm>
            <a:prstGeom prst="rect">
              <a:avLst/>
            </a:prstGeom>
            <a:solidFill>
              <a:srgbClr val="FFCC66"/>
            </a:solidFill>
            <a:ln w="9525">
              <a:solidFill>
                <a:schemeClr val="tx1"/>
              </a:solidFill>
              <a:miter lim="800000"/>
              <a:headEnd/>
              <a:tailEnd/>
            </a:ln>
            <a:effectLst/>
          </p:spPr>
          <p:txBody>
            <a:bodyPr wrap="none" anchor="ctr"/>
            <a:lstStyle/>
            <a:p>
              <a:pPr>
                <a:defRPr/>
              </a:pPr>
              <a:endParaRPr lang="en-US">
                <a:solidFill>
                  <a:schemeClr val="accent3">
                    <a:lumMod val="50000"/>
                  </a:schemeClr>
                </a:solidFill>
              </a:endParaRPr>
            </a:p>
          </p:txBody>
        </p:sp>
        <p:sp>
          <p:nvSpPr>
            <p:cNvPr id="16" name="Rectangle 7"/>
            <p:cNvSpPr>
              <a:spLocks noChangeArrowheads="1"/>
            </p:cNvSpPr>
            <p:nvPr/>
          </p:nvSpPr>
          <p:spPr bwMode="auto">
            <a:xfrm>
              <a:off x="762000" y="1219200"/>
              <a:ext cx="1143000" cy="76200"/>
            </a:xfrm>
            <a:prstGeom prst="rect">
              <a:avLst/>
            </a:prstGeom>
            <a:solidFill>
              <a:srgbClr val="FFCC66"/>
            </a:solidFill>
            <a:ln w="9525">
              <a:solidFill>
                <a:schemeClr val="tx1"/>
              </a:solidFill>
              <a:miter lim="800000"/>
              <a:headEnd/>
              <a:tailEnd/>
            </a:ln>
            <a:effectLst/>
          </p:spPr>
          <p:txBody>
            <a:bodyPr wrap="none" anchor="ctr"/>
            <a:lstStyle/>
            <a:p>
              <a:pPr>
                <a:defRPr/>
              </a:pPr>
              <a:endParaRPr lang="en-US">
                <a:solidFill>
                  <a:schemeClr val="accent3">
                    <a:lumMod val="50000"/>
                  </a:schemeClr>
                </a:solidFill>
              </a:endParaRPr>
            </a:p>
          </p:txBody>
        </p:sp>
        <p:sp>
          <p:nvSpPr>
            <p:cNvPr id="17" name="Freeform 8"/>
            <p:cNvSpPr>
              <a:spLocks/>
            </p:cNvSpPr>
            <p:nvPr/>
          </p:nvSpPr>
          <p:spPr bwMode="auto">
            <a:xfrm>
              <a:off x="2743200" y="3657600"/>
              <a:ext cx="784225" cy="2028825"/>
            </a:xfrm>
            <a:custGeom>
              <a:avLst/>
              <a:gdLst/>
              <a:ahLst/>
              <a:cxnLst>
                <a:cxn ang="0">
                  <a:pos x="264" y="0"/>
                </a:cxn>
                <a:cxn ang="0">
                  <a:pos x="264" y="156"/>
                </a:cxn>
                <a:cxn ang="0">
                  <a:pos x="240" y="384"/>
                </a:cxn>
                <a:cxn ang="0">
                  <a:pos x="228" y="564"/>
                </a:cxn>
                <a:cxn ang="0">
                  <a:pos x="180" y="660"/>
                </a:cxn>
                <a:cxn ang="0">
                  <a:pos x="132" y="852"/>
                </a:cxn>
                <a:cxn ang="0">
                  <a:pos x="48" y="1128"/>
                </a:cxn>
                <a:cxn ang="0">
                  <a:pos x="0" y="1248"/>
                </a:cxn>
                <a:cxn ang="0">
                  <a:pos x="156" y="1236"/>
                </a:cxn>
                <a:cxn ang="0">
                  <a:pos x="228" y="1248"/>
                </a:cxn>
                <a:cxn ang="0">
                  <a:pos x="300" y="1272"/>
                </a:cxn>
                <a:cxn ang="0">
                  <a:pos x="480" y="1260"/>
                </a:cxn>
                <a:cxn ang="0">
                  <a:pos x="456" y="1224"/>
                </a:cxn>
                <a:cxn ang="0">
                  <a:pos x="360" y="1176"/>
                </a:cxn>
                <a:cxn ang="0">
                  <a:pos x="288" y="864"/>
                </a:cxn>
                <a:cxn ang="0">
                  <a:pos x="312" y="564"/>
                </a:cxn>
                <a:cxn ang="0">
                  <a:pos x="408" y="228"/>
                </a:cxn>
                <a:cxn ang="0">
                  <a:pos x="408" y="96"/>
                </a:cxn>
              </a:cxnLst>
              <a:rect l="0" t="0" r="r" b="b"/>
              <a:pathLst>
                <a:path w="494" h="1278">
                  <a:moveTo>
                    <a:pt x="264" y="0"/>
                  </a:moveTo>
                  <a:cubicBezTo>
                    <a:pt x="289" y="76"/>
                    <a:pt x="275" y="18"/>
                    <a:pt x="264" y="156"/>
                  </a:cubicBezTo>
                  <a:cubicBezTo>
                    <a:pt x="247" y="364"/>
                    <a:pt x="264" y="262"/>
                    <a:pt x="240" y="384"/>
                  </a:cubicBezTo>
                  <a:cubicBezTo>
                    <a:pt x="236" y="444"/>
                    <a:pt x="241" y="505"/>
                    <a:pt x="228" y="564"/>
                  </a:cubicBezTo>
                  <a:cubicBezTo>
                    <a:pt x="220" y="599"/>
                    <a:pt x="196" y="628"/>
                    <a:pt x="180" y="660"/>
                  </a:cubicBezTo>
                  <a:cubicBezTo>
                    <a:pt x="150" y="719"/>
                    <a:pt x="148" y="788"/>
                    <a:pt x="132" y="852"/>
                  </a:cubicBezTo>
                  <a:cubicBezTo>
                    <a:pt x="109" y="946"/>
                    <a:pt x="91" y="1043"/>
                    <a:pt x="48" y="1128"/>
                  </a:cubicBezTo>
                  <a:cubicBezTo>
                    <a:pt x="27" y="1169"/>
                    <a:pt x="27" y="1208"/>
                    <a:pt x="0" y="1248"/>
                  </a:cubicBezTo>
                  <a:cubicBezTo>
                    <a:pt x="61" y="1263"/>
                    <a:pt x="92" y="1247"/>
                    <a:pt x="156" y="1236"/>
                  </a:cubicBezTo>
                  <a:cubicBezTo>
                    <a:pt x="180" y="1240"/>
                    <a:pt x="204" y="1242"/>
                    <a:pt x="228" y="1248"/>
                  </a:cubicBezTo>
                  <a:cubicBezTo>
                    <a:pt x="253" y="1254"/>
                    <a:pt x="300" y="1272"/>
                    <a:pt x="300" y="1272"/>
                  </a:cubicBezTo>
                  <a:cubicBezTo>
                    <a:pt x="360" y="1268"/>
                    <a:pt x="423" y="1278"/>
                    <a:pt x="480" y="1260"/>
                  </a:cubicBezTo>
                  <a:cubicBezTo>
                    <a:pt x="494" y="1256"/>
                    <a:pt x="468" y="1232"/>
                    <a:pt x="456" y="1224"/>
                  </a:cubicBezTo>
                  <a:cubicBezTo>
                    <a:pt x="427" y="1203"/>
                    <a:pt x="360" y="1176"/>
                    <a:pt x="360" y="1176"/>
                  </a:cubicBezTo>
                  <a:cubicBezTo>
                    <a:pt x="301" y="1088"/>
                    <a:pt x="313" y="965"/>
                    <a:pt x="288" y="864"/>
                  </a:cubicBezTo>
                  <a:cubicBezTo>
                    <a:pt x="290" y="839"/>
                    <a:pt x="303" y="614"/>
                    <a:pt x="312" y="564"/>
                  </a:cubicBezTo>
                  <a:cubicBezTo>
                    <a:pt x="332" y="459"/>
                    <a:pt x="401" y="332"/>
                    <a:pt x="408" y="228"/>
                  </a:cubicBezTo>
                  <a:cubicBezTo>
                    <a:pt x="411" y="184"/>
                    <a:pt x="408" y="140"/>
                    <a:pt x="408" y="96"/>
                  </a:cubicBezTo>
                </a:path>
              </a:pathLst>
            </a:custGeom>
            <a:solidFill>
              <a:srgbClr val="996633"/>
            </a:solidFill>
            <a:ln w="9525">
              <a:solidFill>
                <a:schemeClr val="tx1"/>
              </a:solidFill>
              <a:round/>
              <a:headEnd/>
              <a:tailEnd/>
            </a:ln>
            <a:effectLst/>
          </p:spPr>
          <p:txBody>
            <a:bodyPr/>
            <a:lstStyle/>
            <a:p>
              <a:pPr>
                <a:defRPr/>
              </a:pPr>
              <a:endParaRPr lang="en-US">
                <a:solidFill>
                  <a:schemeClr val="accent3">
                    <a:lumMod val="50000"/>
                  </a:schemeClr>
                </a:solidFill>
              </a:endParaRPr>
            </a:p>
          </p:txBody>
        </p:sp>
        <p:sp>
          <p:nvSpPr>
            <p:cNvPr id="18" name="Line 9"/>
            <p:cNvSpPr>
              <a:spLocks noChangeShapeType="1"/>
            </p:cNvSpPr>
            <p:nvPr/>
          </p:nvSpPr>
          <p:spPr bwMode="auto">
            <a:xfrm>
              <a:off x="304800" y="533400"/>
              <a:ext cx="7010400" cy="3276600"/>
            </a:xfrm>
            <a:prstGeom prst="line">
              <a:avLst/>
            </a:prstGeom>
            <a:noFill/>
            <a:ln w="28575">
              <a:solidFill>
                <a:schemeClr val="tx1"/>
              </a:solidFill>
              <a:round/>
              <a:headEnd/>
              <a:tailEnd/>
            </a:ln>
            <a:effectLst/>
          </p:spPr>
          <p:txBody>
            <a:bodyPr/>
            <a:lstStyle/>
            <a:p>
              <a:pPr>
                <a:defRPr/>
              </a:pPr>
              <a:endParaRPr lang="en-US">
                <a:solidFill>
                  <a:schemeClr val="accent3">
                    <a:lumMod val="50000"/>
                  </a:schemeClr>
                </a:solidFill>
              </a:endParaRPr>
            </a:p>
          </p:txBody>
        </p:sp>
        <p:sp>
          <p:nvSpPr>
            <p:cNvPr id="19" name="Freeform 10"/>
            <p:cNvSpPr>
              <a:spLocks/>
            </p:cNvSpPr>
            <p:nvPr/>
          </p:nvSpPr>
          <p:spPr bwMode="auto">
            <a:xfrm>
              <a:off x="1905000" y="1295400"/>
              <a:ext cx="2971800" cy="2724150"/>
            </a:xfrm>
            <a:custGeom>
              <a:avLst/>
              <a:gdLst/>
              <a:ahLst/>
              <a:cxnLst>
                <a:cxn ang="0">
                  <a:pos x="557" y="1416"/>
                </a:cxn>
                <a:cxn ang="0">
                  <a:pos x="305" y="1416"/>
                </a:cxn>
                <a:cxn ang="0">
                  <a:pos x="185" y="1332"/>
                </a:cxn>
                <a:cxn ang="0">
                  <a:pos x="125" y="1248"/>
                </a:cxn>
                <a:cxn ang="0">
                  <a:pos x="77" y="1200"/>
                </a:cxn>
                <a:cxn ang="0">
                  <a:pos x="101" y="912"/>
                </a:cxn>
                <a:cxn ang="0">
                  <a:pos x="173" y="900"/>
                </a:cxn>
                <a:cxn ang="0">
                  <a:pos x="149" y="624"/>
                </a:cxn>
                <a:cxn ang="0">
                  <a:pos x="89" y="528"/>
                </a:cxn>
                <a:cxn ang="0">
                  <a:pos x="125" y="492"/>
                </a:cxn>
                <a:cxn ang="0">
                  <a:pos x="29" y="300"/>
                </a:cxn>
                <a:cxn ang="0">
                  <a:pos x="149" y="168"/>
                </a:cxn>
                <a:cxn ang="0">
                  <a:pos x="293" y="192"/>
                </a:cxn>
                <a:cxn ang="0">
                  <a:pos x="365" y="144"/>
                </a:cxn>
                <a:cxn ang="0">
                  <a:pos x="389" y="108"/>
                </a:cxn>
                <a:cxn ang="0">
                  <a:pos x="401" y="48"/>
                </a:cxn>
                <a:cxn ang="0">
                  <a:pos x="437" y="36"/>
                </a:cxn>
                <a:cxn ang="0">
                  <a:pos x="521" y="0"/>
                </a:cxn>
                <a:cxn ang="0">
                  <a:pos x="533" y="60"/>
                </a:cxn>
                <a:cxn ang="0">
                  <a:pos x="521" y="96"/>
                </a:cxn>
                <a:cxn ang="0">
                  <a:pos x="545" y="180"/>
                </a:cxn>
                <a:cxn ang="0">
                  <a:pos x="557" y="300"/>
                </a:cxn>
                <a:cxn ang="0">
                  <a:pos x="593" y="324"/>
                </a:cxn>
                <a:cxn ang="0">
                  <a:pos x="617" y="276"/>
                </a:cxn>
                <a:cxn ang="0">
                  <a:pos x="629" y="180"/>
                </a:cxn>
                <a:cxn ang="0">
                  <a:pos x="569" y="156"/>
                </a:cxn>
                <a:cxn ang="0">
                  <a:pos x="617" y="48"/>
                </a:cxn>
                <a:cxn ang="0">
                  <a:pos x="629" y="168"/>
                </a:cxn>
                <a:cxn ang="0">
                  <a:pos x="677" y="456"/>
                </a:cxn>
                <a:cxn ang="0">
                  <a:pos x="665" y="540"/>
                </a:cxn>
                <a:cxn ang="0">
                  <a:pos x="701" y="120"/>
                </a:cxn>
                <a:cxn ang="0">
                  <a:pos x="713" y="600"/>
                </a:cxn>
                <a:cxn ang="0">
                  <a:pos x="701" y="672"/>
                </a:cxn>
                <a:cxn ang="0">
                  <a:pos x="737" y="612"/>
                </a:cxn>
                <a:cxn ang="0">
                  <a:pos x="785" y="144"/>
                </a:cxn>
                <a:cxn ang="0">
                  <a:pos x="869" y="0"/>
                </a:cxn>
                <a:cxn ang="0">
                  <a:pos x="821" y="132"/>
                </a:cxn>
                <a:cxn ang="0">
                  <a:pos x="797" y="636"/>
                </a:cxn>
                <a:cxn ang="0">
                  <a:pos x="821" y="588"/>
                </a:cxn>
                <a:cxn ang="0">
                  <a:pos x="869" y="552"/>
                </a:cxn>
                <a:cxn ang="0">
                  <a:pos x="941" y="204"/>
                </a:cxn>
                <a:cxn ang="0">
                  <a:pos x="1001" y="156"/>
                </a:cxn>
                <a:cxn ang="0">
                  <a:pos x="1025" y="120"/>
                </a:cxn>
                <a:cxn ang="0">
                  <a:pos x="1133" y="216"/>
                </a:cxn>
                <a:cxn ang="0">
                  <a:pos x="1601" y="264"/>
                </a:cxn>
                <a:cxn ang="0">
                  <a:pos x="1589" y="360"/>
                </a:cxn>
                <a:cxn ang="0">
                  <a:pos x="1553" y="384"/>
                </a:cxn>
                <a:cxn ang="0">
                  <a:pos x="1589" y="540"/>
                </a:cxn>
                <a:cxn ang="0">
                  <a:pos x="1565" y="840"/>
                </a:cxn>
                <a:cxn ang="0">
                  <a:pos x="1949" y="1080"/>
                </a:cxn>
                <a:cxn ang="0">
                  <a:pos x="1793" y="1164"/>
                </a:cxn>
                <a:cxn ang="0">
                  <a:pos x="1709" y="1272"/>
                </a:cxn>
                <a:cxn ang="0">
                  <a:pos x="1625" y="1332"/>
                </a:cxn>
                <a:cxn ang="0">
                  <a:pos x="1553" y="1440"/>
                </a:cxn>
                <a:cxn ang="0">
                  <a:pos x="1529" y="1476"/>
                </a:cxn>
                <a:cxn ang="0">
                  <a:pos x="1433" y="1512"/>
                </a:cxn>
                <a:cxn ang="0">
                  <a:pos x="1217" y="1608"/>
                </a:cxn>
                <a:cxn ang="0">
                  <a:pos x="1181" y="1596"/>
                </a:cxn>
                <a:cxn ang="0">
                  <a:pos x="1049" y="1584"/>
                </a:cxn>
                <a:cxn ang="0">
                  <a:pos x="941" y="1524"/>
                </a:cxn>
                <a:cxn ang="0">
                  <a:pos x="665" y="1536"/>
                </a:cxn>
              </a:cxnLst>
              <a:rect l="0" t="0" r="r" b="b"/>
              <a:pathLst>
                <a:path w="1949" h="1608">
                  <a:moveTo>
                    <a:pt x="557" y="1416"/>
                  </a:moveTo>
                  <a:cubicBezTo>
                    <a:pt x="448" y="1430"/>
                    <a:pt x="412" y="1447"/>
                    <a:pt x="305" y="1416"/>
                  </a:cubicBezTo>
                  <a:cubicBezTo>
                    <a:pt x="265" y="1388"/>
                    <a:pt x="225" y="1360"/>
                    <a:pt x="185" y="1332"/>
                  </a:cubicBezTo>
                  <a:cubicBezTo>
                    <a:pt x="157" y="1312"/>
                    <a:pt x="147" y="1275"/>
                    <a:pt x="125" y="1248"/>
                  </a:cubicBezTo>
                  <a:cubicBezTo>
                    <a:pt x="111" y="1230"/>
                    <a:pt x="93" y="1216"/>
                    <a:pt x="77" y="1200"/>
                  </a:cubicBezTo>
                  <a:cubicBezTo>
                    <a:pt x="74" y="1175"/>
                    <a:pt x="0" y="946"/>
                    <a:pt x="101" y="912"/>
                  </a:cubicBezTo>
                  <a:cubicBezTo>
                    <a:pt x="124" y="904"/>
                    <a:pt x="149" y="904"/>
                    <a:pt x="173" y="900"/>
                  </a:cubicBezTo>
                  <a:cubicBezTo>
                    <a:pt x="199" y="821"/>
                    <a:pt x="188" y="702"/>
                    <a:pt x="149" y="624"/>
                  </a:cubicBezTo>
                  <a:cubicBezTo>
                    <a:pt x="132" y="590"/>
                    <a:pt x="89" y="528"/>
                    <a:pt x="89" y="528"/>
                  </a:cubicBezTo>
                  <a:cubicBezTo>
                    <a:pt x="101" y="516"/>
                    <a:pt x="123" y="509"/>
                    <a:pt x="125" y="492"/>
                  </a:cubicBezTo>
                  <a:cubicBezTo>
                    <a:pt x="131" y="430"/>
                    <a:pt x="55" y="338"/>
                    <a:pt x="29" y="300"/>
                  </a:cubicBezTo>
                  <a:cubicBezTo>
                    <a:pt x="52" y="208"/>
                    <a:pt x="76" y="217"/>
                    <a:pt x="149" y="168"/>
                  </a:cubicBezTo>
                  <a:cubicBezTo>
                    <a:pt x="197" y="176"/>
                    <a:pt x="245" y="197"/>
                    <a:pt x="293" y="192"/>
                  </a:cubicBezTo>
                  <a:cubicBezTo>
                    <a:pt x="322" y="189"/>
                    <a:pt x="365" y="144"/>
                    <a:pt x="365" y="144"/>
                  </a:cubicBezTo>
                  <a:cubicBezTo>
                    <a:pt x="373" y="132"/>
                    <a:pt x="384" y="122"/>
                    <a:pt x="389" y="108"/>
                  </a:cubicBezTo>
                  <a:cubicBezTo>
                    <a:pt x="396" y="89"/>
                    <a:pt x="390" y="65"/>
                    <a:pt x="401" y="48"/>
                  </a:cubicBezTo>
                  <a:cubicBezTo>
                    <a:pt x="408" y="37"/>
                    <a:pt x="425" y="41"/>
                    <a:pt x="437" y="36"/>
                  </a:cubicBezTo>
                  <a:cubicBezTo>
                    <a:pt x="465" y="25"/>
                    <a:pt x="493" y="12"/>
                    <a:pt x="521" y="0"/>
                  </a:cubicBezTo>
                  <a:cubicBezTo>
                    <a:pt x="525" y="20"/>
                    <a:pt x="533" y="40"/>
                    <a:pt x="533" y="60"/>
                  </a:cubicBezTo>
                  <a:cubicBezTo>
                    <a:pt x="533" y="73"/>
                    <a:pt x="521" y="83"/>
                    <a:pt x="521" y="96"/>
                  </a:cubicBezTo>
                  <a:cubicBezTo>
                    <a:pt x="521" y="111"/>
                    <a:pt x="539" y="163"/>
                    <a:pt x="545" y="180"/>
                  </a:cubicBezTo>
                  <a:cubicBezTo>
                    <a:pt x="549" y="220"/>
                    <a:pt x="544" y="262"/>
                    <a:pt x="557" y="300"/>
                  </a:cubicBezTo>
                  <a:cubicBezTo>
                    <a:pt x="562" y="314"/>
                    <a:pt x="580" y="329"/>
                    <a:pt x="593" y="324"/>
                  </a:cubicBezTo>
                  <a:cubicBezTo>
                    <a:pt x="610" y="317"/>
                    <a:pt x="609" y="292"/>
                    <a:pt x="617" y="276"/>
                  </a:cubicBezTo>
                  <a:cubicBezTo>
                    <a:pt x="621" y="244"/>
                    <a:pt x="641" y="210"/>
                    <a:pt x="629" y="180"/>
                  </a:cubicBezTo>
                  <a:cubicBezTo>
                    <a:pt x="621" y="160"/>
                    <a:pt x="579" y="175"/>
                    <a:pt x="569" y="156"/>
                  </a:cubicBezTo>
                  <a:cubicBezTo>
                    <a:pt x="544" y="107"/>
                    <a:pt x="591" y="74"/>
                    <a:pt x="617" y="48"/>
                  </a:cubicBezTo>
                  <a:cubicBezTo>
                    <a:pt x="587" y="139"/>
                    <a:pt x="578" y="100"/>
                    <a:pt x="629" y="168"/>
                  </a:cubicBezTo>
                  <a:cubicBezTo>
                    <a:pt x="641" y="265"/>
                    <a:pt x="665" y="358"/>
                    <a:pt x="677" y="456"/>
                  </a:cubicBezTo>
                  <a:cubicBezTo>
                    <a:pt x="673" y="484"/>
                    <a:pt x="665" y="568"/>
                    <a:pt x="665" y="540"/>
                  </a:cubicBezTo>
                  <a:cubicBezTo>
                    <a:pt x="665" y="400"/>
                    <a:pt x="701" y="262"/>
                    <a:pt x="701" y="120"/>
                  </a:cubicBezTo>
                  <a:cubicBezTo>
                    <a:pt x="723" y="315"/>
                    <a:pt x="728" y="351"/>
                    <a:pt x="713" y="600"/>
                  </a:cubicBezTo>
                  <a:cubicBezTo>
                    <a:pt x="712" y="624"/>
                    <a:pt x="679" y="661"/>
                    <a:pt x="701" y="672"/>
                  </a:cubicBezTo>
                  <a:cubicBezTo>
                    <a:pt x="722" y="682"/>
                    <a:pt x="725" y="632"/>
                    <a:pt x="737" y="612"/>
                  </a:cubicBezTo>
                  <a:cubicBezTo>
                    <a:pt x="781" y="436"/>
                    <a:pt x="772" y="358"/>
                    <a:pt x="785" y="144"/>
                  </a:cubicBezTo>
                  <a:cubicBezTo>
                    <a:pt x="790" y="58"/>
                    <a:pt x="791" y="26"/>
                    <a:pt x="869" y="0"/>
                  </a:cubicBezTo>
                  <a:cubicBezTo>
                    <a:pt x="858" y="55"/>
                    <a:pt x="851" y="86"/>
                    <a:pt x="821" y="132"/>
                  </a:cubicBezTo>
                  <a:cubicBezTo>
                    <a:pt x="783" y="321"/>
                    <a:pt x="786" y="287"/>
                    <a:pt x="797" y="636"/>
                  </a:cubicBezTo>
                  <a:cubicBezTo>
                    <a:pt x="798" y="654"/>
                    <a:pt x="809" y="602"/>
                    <a:pt x="821" y="588"/>
                  </a:cubicBezTo>
                  <a:cubicBezTo>
                    <a:pt x="834" y="573"/>
                    <a:pt x="853" y="564"/>
                    <a:pt x="869" y="552"/>
                  </a:cubicBezTo>
                  <a:cubicBezTo>
                    <a:pt x="883" y="430"/>
                    <a:pt x="912" y="322"/>
                    <a:pt x="941" y="204"/>
                  </a:cubicBezTo>
                  <a:cubicBezTo>
                    <a:pt x="947" y="179"/>
                    <a:pt x="983" y="174"/>
                    <a:pt x="1001" y="156"/>
                  </a:cubicBezTo>
                  <a:cubicBezTo>
                    <a:pt x="1011" y="146"/>
                    <a:pt x="1017" y="132"/>
                    <a:pt x="1025" y="120"/>
                  </a:cubicBezTo>
                  <a:cubicBezTo>
                    <a:pt x="1121" y="136"/>
                    <a:pt x="1104" y="129"/>
                    <a:pt x="1133" y="216"/>
                  </a:cubicBezTo>
                  <a:cubicBezTo>
                    <a:pt x="1293" y="176"/>
                    <a:pt x="1447" y="226"/>
                    <a:pt x="1601" y="264"/>
                  </a:cubicBezTo>
                  <a:cubicBezTo>
                    <a:pt x="1597" y="296"/>
                    <a:pt x="1601" y="330"/>
                    <a:pt x="1589" y="360"/>
                  </a:cubicBezTo>
                  <a:cubicBezTo>
                    <a:pt x="1584" y="373"/>
                    <a:pt x="1557" y="370"/>
                    <a:pt x="1553" y="384"/>
                  </a:cubicBezTo>
                  <a:cubicBezTo>
                    <a:pt x="1545" y="410"/>
                    <a:pt x="1584" y="513"/>
                    <a:pt x="1589" y="540"/>
                  </a:cubicBezTo>
                  <a:cubicBezTo>
                    <a:pt x="1563" y="645"/>
                    <a:pt x="1603" y="725"/>
                    <a:pt x="1565" y="840"/>
                  </a:cubicBezTo>
                  <a:cubicBezTo>
                    <a:pt x="1684" y="935"/>
                    <a:pt x="1823" y="996"/>
                    <a:pt x="1949" y="1080"/>
                  </a:cubicBezTo>
                  <a:cubicBezTo>
                    <a:pt x="1858" y="1134"/>
                    <a:pt x="1910" y="1106"/>
                    <a:pt x="1793" y="1164"/>
                  </a:cubicBezTo>
                  <a:cubicBezTo>
                    <a:pt x="1748" y="1186"/>
                    <a:pt x="1747" y="1244"/>
                    <a:pt x="1709" y="1272"/>
                  </a:cubicBezTo>
                  <a:cubicBezTo>
                    <a:pt x="1649" y="1317"/>
                    <a:pt x="1678" y="1297"/>
                    <a:pt x="1625" y="1332"/>
                  </a:cubicBezTo>
                  <a:cubicBezTo>
                    <a:pt x="1584" y="1455"/>
                    <a:pt x="1630" y="1363"/>
                    <a:pt x="1553" y="1440"/>
                  </a:cubicBezTo>
                  <a:cubicBezTo>
                    <a:pt x="1543" y="1450"/>
                    <a:pt x="1541" y="1468"/>
                    <a:pt x="1529" y="1476"/>
                  </a:cubicBezTo>
                  <a:cubicBezTo>
                    <a:pt x="1516" y="1485"/>
                    <a:pt x="1455" y="1505"/>
                    <a:pt x="1433" y="1512"/>
                  </a:cubicBezTo>
                  <a:cubicBezTo>
                    <a:pt x="1346" y="1582"/>
                    <a:pt x="1327" y="1590"/>
                    <a:pt x="1217" y="1608"/>
                  </a:cubicBezTo>
                  <a:cubicBezTo>
                    <a:pt x="1205" y="1604"/>
                    <a:pt x="1194" y="1598"/>
                    <a:pt x="1181" y="1596"/>
                  </a:cubicBezTo>
                  <a:cubicBezTo>
                    <a:pt x="1137" y="1590"/>
                    <a:pt x="1092" y="1594"/>
                    <a:pt x="1049" y="1584"/>
                  </a:cubicBezTo>
                  <a:cubicBezTo>
                    <a:pt x="1016" y="1576"/>
                    <a:pt x="971" y="1544"/>
                    <a:pt x="941" y="1524"/>
                  </a:cubicBezTo>
                  <a:cubicBezTo>
                    <a:pt x="713" y="1537"/>
                    <a:pt x="805" y="1536"/>
                    <a:pt x="665" y="1536"/>
                  </a:cubicBezTo>
                </a:path>
              </a:pathLst>
            </a:custGeom>
            <a:solidFill>
              <a:srgbClr val="009900"/>
            </a:solidFill>
            <a:ln w="9525">
              <a:solidFill>
                <a:schemeClr val="tx1"/>
              </a:solidFill>
              <a:round/>
              <a:headEnd/>
              <a:tailEnd/>
            </a:ln>
            <a:effectLst/>
          </p:spPr>
          <p:txBody>
            <a:bodyPr/>
            <a:lstStyle/>
            <a:p>
              <a:pPr>
                <a:defRPr/>
              </a:pPr>
              <a:endParaRPr lang="en-US">
                <a:solidFill>
                  <a:schemeClr val="accent3">
                    <a:lumMod val="50000"/>
                  </a:schemeClr>
                </a:solidFill>
              </a:endParaRPr>
            </a:p>
          </p:txBody>
        </p:sp>
        <p:sp>
          <p:nvSpPr>
            <p:cNvPr id="20" name="Line 11"/>
            <p:cNvSpPr>
              <a:spLocks noChangeShapeType="1"/>
            </p:cNvSpPr>
            <p:nvPr/>
          </p:nvSpPr>
          <p:spPr bwMode="auto">
            <a:xfrm>
              <a:off x="0" y="762000"/>
              <a:ext cx="6400800" cy="3048000"/>
            </a:xfrm>
            <a:prstGeom prst="line">
              <a:avLst/>
            </a:prstGeom>
            <a:noFill/>
            <a:ln w="28575">
              <a:solidFill>
                <a:schemeClr val="tx1"/>
              </a:solidFill>
              <a:round/>
              <a:headEnd/>
              <a:tailEnd/>
            </a:ln>
            <a:effectLst/>
          </p:spPr>
          <p:txBody>
            <a:bodyPr/>
            <a:lstStyle/>
            <a:p>
              <a:pPr>
                <a:defRPr/>
              </a:pPr>
              <a:endParaRPr lang="en-US">
                <a:solidFill>
                  <a:schemeClr val="accent3">
                    <a:lumMod val="50000"/>
                  </a:schemeClr>
                </a:solidFill>
              </a:endParaRPr>
            </a:p>
          </p:txBody>
        </p:sp>
        <p:sp>
          <p:nvSpPr>
            <p:cNvPr id="21" name="Line 12"/>
            <p:cNvSpPr>
              <a:spLocks noChangeShapeType="1"/>
            </p:cNvSpPr>
            <p:nvPr/>
          </p:nvSpPr>
          <p:spPr bwMode="auto">
            <a:xfrm>
              <a:off x="0" y="914400"/>
              <a:ext cx="6019800" cy="2895600"/>
            </a:xfrm>
            <a:prstGeom prst="line">
              <a:avLst/>
            </a:prstGeom>
            <a:noFill/>
            <a:ln w="28575">
              <a:solidFill>
                <a:schemeClr val="tx1"/>
              </a:solidFill>
              <a:round/>
              <a:headEnd/>
              <a:tailEnd/>
            </a:ln>
            <a:effectLst/>
          </p:spPr>
          <p:txBody>
            <a:bodyPr/>
            <a:lstStyle/>
            <a:p>
              <a:pPr>
                <a:defRPr/>
              </a:pPr>
              <a:endParaRPr lang="en-US">
                <a:solidFill>
                  <a:schemeClr val="accent3">
                    <a:lumMod val="50000"/>
                  </a:schemeClr>
                </a:solidFill>
              </a:endParaRPr>
            </a:p>
          </p:txBody>
        </p:sp>
      </p:grpSp>
      <p:sp>
        <p:nvSpPr>
          <p:cNvPr id="22" name="Rectangle 13"/>
          <p:cNvSpPr>
            <a:spLocks noChangeArrowheads="1"/>
          </p:cNvSpPr>
          <p:nvPr/>
        </p:nvSpPr>
        <p:spPr bwMode="auto">
          <a:xfrm>
            <a:off x="1005840" y="6126480"/>
            <a:ext cx="4389120" cy="369332"/>
          </a:xfrm>
          <a:prstGeom prst="rect">
            <a:avLst/>
          </a:prstGeom>
          <a:noFill/>
          <a:ln w="9525">
            <a:noFill/>
            <a:miter lim="800000"/>
            <a:headEnd/>
            <a:tailEnd/>
          </a:ln>
          <a:effectLst/>
        </p:spPr>
        <p:txBody>
          <a:bodyPr wrap="square" anchor="ctr">
            <a:spAutoFit/>
          </a:bodyPr>
          <a:lstStyle/>
          <a:p>
            <a:pPr>
              <a:defRPr/>
            </a:pPr>
            <a:r>
              <a:rPr lang="en-US" dirty="0"/>
              <a:t>No strain or abrasion is being caused</a:t>
            </a:r>
          </a:p>
        </p:txBody>
      </p:sp>
      <p:pic>
        <p:nvPicPr>
          <p:cNvPr id="24" name="Content Placeholder 7"/>
          <p:cNvPicPr>
            <a:picLocks noChangeAspect="1"/>
          </p:cNvPicPr>
          <p:nvPr/>
        </p:nvPicPr>
        <p:blipFill rotWithShape="1">
          <a:blip r:embed="rId3"/>
          <a:srcRect l="16210" r="9836"/>
          <a:stretch/>
        </p:blipFill>
        <p:spPr>
          <a:xfrm>
            <a:off x="6705600" y="1828800"/>
            <a:ext cx="5130812" cy="3700593"/>
          </a:xfrm>
          <a:prstGeom prst="rect">
            <a:avLst/>
          </a:prstGeom>
        </p:spPr>
      </p:pic>
    </p:spTree>
    <p:extLst>
      <p:ext uri="{BB962C8B-B14F-4D97-AF65-F5344CB8AC3E}">
        <p14:creationId xmlns:p14="http://schemas.microsoft.com/office/powerpoint/2010/main" val="17223571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p:cNvSpPr>
            <a:spLocks noGrp="1"/>
          </p:cNvSpPr>
          <p:nvPr>
            <p:ph type="title"/>
          </p:nvPr>
        </p:nvSpPr>
        <p:spPr/>
        <p:txBody>
          <a:bodyPr/>
          <a:lstStyle/>
          <a:p>
            <a:r>
              <a:rPr lang="en-US"/>
              <a:t>Tree Clearances (cont.)</a:t>
            </a:r>
          </a:p>
        </p:txBody>
      </p:sp>
      <p:sp>
        <p:nvSpPr>
          <p:cNvPr id="11" name="Text Box 11"/>
          <p:cNvSpPr txBox="1">
            <a:spLocks noChangeArrowheads="1"/>
          </p:cNvSpPr>
          <p:nvPr/>
        </p:nvSpPr>
        <p:spPr bwMode="auto">
          <a:xfrm>
            <a:off x="1005840" y="6126480"/>
            <a:ext cx="4389120" cy="369332"/>
          </a:xfrm>
          <a:prstGeom prst="rect">
            <a:avLst/>
          </a:prstGeom>
          <a:noFill/>
          <a:ln w="9525">
            <a:noFill/>
            <a:miter lim="800000"/>
            <a:headEnd/>
            <a:tailEnd/>
          </a:ln>
          <a:effectLst/>
        </p:spPr>
        <p:txBody>
          <a:bodyPr wrap="square">
            <a:spAutoFit/>
          </a:bodyPr>
          <a:lstStyle/>
          <a:p>
            <a:pPr>
              <a:defRPr/>
            </a:pPr>
            <a:r>
              <a:rPr lang="en-US" dirty="0"/>
              <a:t>Observe the deflection the on wire?</a:t>
            </a:r>
          </a:p>
        </p:txBody>
      </p:sp>
      <p:grpSp>
        <p:nvGrpSpPr>
          <p:cNvPr id="6" name="Group 5"/>
          <p:cNvGrpSpPr/>
          <p:nvPr/>
        </p:nvGrpSpPr>
        <p:grpSpPr>
          <a:xfrm>
            <a:off x="304800" y="1737360"/>
            <a:ext cx="6383517" cy="4468305"/>
            <a:chOff x="4114800" y="1616551"/>
            <a:chExt cx="6383517" cy="4468305"/>
          </a:xfrm>
        </p:grpSpPr>
        <p:sp>
          <p:nvSpPr>
            <p:cNvPr id="20" name="Freeform 8"/>
            <p:cNvSpPr>
              <a:spLocks/>
            </p:cNvSpPr>
            <p:nvPr/>
          </p:nvSpPr>
          <p:spPr bwMode="auto">
            <a:xfrm>
              <a:off x="6309360" y="3850704"/>
              <a:ext cx="614444" cy="1669286"/>
            </a:xfrm>
            <a:custGeom>
              <a:avLst/>
              <a:gdLst/>
              <a:ahLst/>
              <a:cxnLst>
                <a:cxn ang="0">
                  <a:pos x="264" y="0"/>
                </a:cxn>
                <a:cxn ang="0">
                  <a:pos x="264" y="156"/>
                </a:cxn>
                <a:cxn ang="0">
                  <a:pos x="240" y="384"/>
                </a:cxn>
                <a:cxn ang="0">
                  <a:pos x="228" y="564"/>
                </a:cxn>
                <a:cxn ang="0">
                  <a:pos x="180" y="660"/>
                </a:cxn>
                <a:cxn ang="0">
                  <a:pos x="132" y="852"/>
                </a:cxn>
                <a:cxn ang="0">
                  <a:pos x="48" y="1128"/>
                </a:cxn>
                <a:cxn ang="0">
                  <a:pos x="0" y="1248"/>
                </a:cxn>
                <a:cxn ang="0">
                  <a:pos x="156" y="1236"/>
                </a:cxn>
                <a:cxn ang="0">
                  <a:pos x="228" y="1248"/>
                </a:cxn>
                <a:cxn ang="0">
                  <a:pos x="300" y="1272"/>
                </a:cxn>
                <a:cxn ang="0">
                  <a:pos x="480" y="1260"/>
                </a:cxn>
                <a:cxn ang="0">
                  <a:pos x="456" y="1224"/>
                </a:cxn>
                <a:cxn ang="0">
                  <a:pos x="360" y="1176"/>
                </a:cxn>
                <a:cxn ang="0">
                  <a:pos x="288" y="864"/>
                </a:cxn>
                <a:cxn ang="0">
                  <a:pos x="312" y="564"/>
                </a:cxn>
                <a:cxn ang="0">
                  <a:pos x="408" y="228"/>
                </a:cxn>
                <a:cxn ang="0">
                  <a:pos x="408" y="96"/>
                </a:cxn>
              </a:cxnLst>
              <a:rect l="0" t="0" r="r" b="b"/>
              <a:pathLst>
                <a:path w="494" h="1278">
                  <a:moveTo>
                    <a:pt x="264" y="0"/>
                  </a:moveTo>
                  <a:cubicBezTo>
                    <a:pt x="289" y="76"/>
                    <a:pt x="275" y="18"/>
                    <a:pt x="264" y="156"/>
                  </a:cubicBezTo>
                  <a:cubicBezTo>
                    <a:pt x="247" y="364"/>
                    <a:pt x="264" y="262"/>
                    <a:pt x="240" y="384"/>
                  </a:cubicBezTo>
                  <a:cubicBezTo>
                    <a:pt x="236" y="444"/>
                    <a:pt x="241" y="505"/>
                    <a:pt x="228" y="564"/>
                  </a:cubicBezTo>
                  <a:cubicBezTo>
                    <a:pt x="220" y="599"/>
                    <a:pt x="196" y="628"/>
                    <a:pt x="180" y="660"/>
                  </a:cubicBezTo>
                  <a:cubicBezTo>
                    <a:pt x="150" y="719"/>
                    <a:pt x="148" y="788"/>
                    <a:pt x="132" y="852"/>
                  </a:cubicBezTo>
                  <a:cubicBezTo>
                    <a:pt x="109" y="946"/>
                    <a:pt x="91" y="1043"/>
                    <a:pt x="48" y="1128"/>
                  </a:cubicBezTo>
                  <a:cubicBezTo>
                    <a:pt x="27" y="1169"/>
                    <a:pt x="27" y="1208"/>
                    <a:pt x="0" y="1248"/>
                  </a:cubicBezTo>
                  <a:cubicBezTo>
                    <a:pt x="61" y="1263"/>
                    <a:pt x="92" y="1247"/>
                    <a:pt x="156" y="1236"/>
                  </a:cubicBezTo>
                  <a:cubicBezTo>
                    <a:pt x="180" y="1240"/>
                    <a:pt x="204" y="1242"/>
                    <a:pt x="228" y="1248"/>
                  </a:cubicBezTo>
                  <a:cubicBezTo>
                    <a:pt x="253" y="1254"/>
                    <a:pt x="300" y="1272"/>
                    <a:pt x="300" y="1272"/>
                  </a:cubicBezTo>
                  <a:cubicBezTo>
                    <a:pt x="360" y="1268"/>
                    <a:pt x="423" y="1278"/>
                    <a:pt x="480" y="1260"/>
                  </a:cubicBezTo>
                  <a:cubicBezTo>
                    <a:pt x="494" y="1256"/>
                    <a:pt x="468" y="1232"/>
                    <a:pt x="456" y="1224"/>
                  </a:cubicBezTo>
                  <a:cubicBezTo>
                    <a:pt x="427" y="1203"/>
                    <a:pt x="360" y="1176"/>
                    <a:pt x="360" y="1176"/>
                  </a:cubicBezTo>
                  <a:cubicBezTo>
                    <a:pt x="301" y="1088"/>
                    <a:pt x="313" y="965"/>
                    <a:pt x="288" y="864"/>
                  </a:cubicBezTo>
                  <a:cubicBezTo>
                    <a:pt x="290" y="839"/>
                    <a:pt x="303" y="614"/>
                    <a:pt x="312" y="564"/>
                  </a:cubicBezTo>
                  <a:cubicBezTo>
                    <a:pt x="332" y="459"/>
                    <a:pt x="401" y="332"/>
                    <a:pt x="408" y="228"/>
                  </a:cubicBezTo>
                  <a:cubicBezTo>
                    <a:pt x="411" y="184"/>
                    <a:pt x="408" y="140"/>
                    <a:pt x="408" y="96"/>
                  </a:cubicBezTo>
                </a:path>
              </a:pathLst>
            </a:custGeom>
            <a:solidFill>
              <a:srgbClr val="996633"/>
            </a:solidFill>
            <a:ln w="9525">
              <a:solidFill>
                <a:schemeClr val="tx1"/>
              </a:solidFill>
              <a:round/>
              <a:headEnd/>
              <a:tailEnd/>
            </a:ln>
            <a:effectLst/>
          </p:spPr>
          <p:txBody>
            <a:bodyPr/>
            <a:lstStyle/>
            <a:p>
              <a:pPr>
                <a:defRPr/>
              </a:pPr>
              <a:endParaRPr lang="en-US">
                <a:solidFill>
                  <a:schemeClr val="accent3">
                    <a:lumMod val="50000"/>
                  </a:schemeClr>
                </a:solidFill>
              </a:endParaRPr>
            </a:p>
          </p:txBody>
        </p:sp>
        <p:sp>
          <p:nvSpPr>
            <p:cNvPr id="129033" name="Freeform 9"/>
            <p:cNvSpPr>
              <a:spLocks noChangeAspect="1"/>
            </p:cNvSpPr>
            <p:nvPr/>
          </p:nvSpPr>
          <p:spPr bwMode="auto">
            <a:xfrm>
              <a:off x="5610244" y="1911096"/>
              <a:ext cx="2528102" cy="2247708"/>
            </a:xfrm>
            <a:custGeom>
              <a:avLst/>
              <a:gdLst>
                <a:gd name="T0" fmla="*/ 871081 w 1949"/>
                <a:gd name="T1" fmla="*/ 2197574 h 1608"/>
                <a:gd name="T2" fmla="*/ 476983 w 1949"/>
                <a:gd name="T3" fmla="*/ 2197574 h 1608"/>
                <a:gd name="T4" fmla="*/ 289318 w 1949"/>
                <a:gd name="T5" fmla="*/ 2067209 h 1608"/>
                <a:gd name="T6" fmla="*/ 195485 w 1949"/>
                <a:gd name="T7" fmla="*/ 1936845 h 1608"/>
                <a:gd name="T8" fmla="*/ 120419 w 1949"/>
                <a:gd name="T9" fmla="*/ 1862351 h 1608"/>
                <a:gd name="T10" fmla="*/ 157952 w 1949"/>
                <a:gd name="T11" fmla="*/ 1415387 h 1608"/>
                <a:gd name="T12" fmla="*/ 270551 w 1949"/>
                <a:gd name="T13" fmla="*/ 1396763 h 1608"/>
                <a:gd name="T14" fmla="*/ 233018 w 1949"/>
                <a:gd name="T15" fmla="*/ 968422 h 1608"/>
                <a:gd name="T16" fmla="*/ 139185 w 1949"/>
                <a:gd name="T17" fmla="*/ 819434 h 1608"/>
                <a:gd name="T18" fmla="*/ 195485 w 1949"/>
                <a:gd name="T19" fmla="*/ 763564 h 1608"/>
                <a:gd name="T20" fmla="*/ 45352 w 1949"/>
                <a:gd name="T21" fmla="*/ 465588 h 1608"/>
                <a:gd name="T22" fmla="*/ 233018 w 1949"/>
                <a:gd name="T23" fmla="*/ 260729 h 1608"/>
                <a:gd name="T24" fmla="*/ 458217 w 1949"/>
                <a:gd name="T25" fmla="*/ 297976 h 1608"/>
                <a:gd name="T26" fmla="*/ 570816 w 1949"/>
                <a:gd name="T27" fmla="*/ 223482 h 1608"/>
                <a:gd name="T28" fmla="*/ 608349 w 1949"/>
                <a:gd name="T29" fmla="*/ 167612 h 1608"/>
                <a:gd name="T30" fmla="*/ 627115 w 1949"/>
                <a:gd name="T31" fmla="*/ 74494 h 1608"/>
                <a:gd name="T32" fmla="*/ 683415 w 1949"/>
                <a:gd name="T33" fmla="*/ 55871 h 1608"/>
                <a:gd name="T34" fmla="*/ 814781 w 1949"/>
                <a:gd name="T35" fmla="*/ 0 h 1608"/>
                <a:gd name="T36" fmla="*/ 833548 w 1949"/>
                <a:gd name="T37" fmla="*/ 93118 h 1608"/>
                <a:gd name="T38" fmla="*/ 814781 w 1949"/>
                <a:gd name="T39" fmla="*/ 148988 h 1608"/>
                <a:gd name="T40" fmla="*/ 852314 w 1949"/>
                <a:gd name="T41" fmla="*/ 279353 h 1608"/>
                <a:gd name="T42" fmla="*/ 871081 w 1949"/>
                <a:gd name="T43" fmla="*/ 465588 h 1608"/>
                <a:gd name="T44" fmla="*/ 927380 w 1949"/>
                <a:gd name="T45" fmla="*/ 502835 h 1608"/>
                <a:gd name="T46" fmla="*/ 964913 w 1949"/>
                <a:gd name="T47" fmla="*/ 428341 h 1608"/>
                <a:gd name="T48" fmla="*/ 983680 w 1949"/>
                <a:gd name="T49" fmla="*/ 279353 h 1608"/>
                <a:gd name="T50" fmla="*/ 889847 w 1949"/>
                <a:gd name="T51" fmla="*/ 242106 h 1608"/>
                <a:gd name="T52" fmla="*/ 964913 w 1949"/>
                <a:gd name="T53" fmla="*/ 74494 h 1608"/>
                <a:gd name="T54" fmla="*/ 983680 w 1949"/>
                <a:gd name="T55" fmla="*/ 260729 h 1608"/>
                <a:gd name="T56" fmla="*/ 1058746 w 1949"/>
                <a:gd name="T57" fmla="*/ 707693 h 1608"/>
                <a:gd name="T58" fmla="*/ 1039980 w 1949"/>
                <a:gd name="T59" fmla="*/ 838058 h 1608"/>
                <a:gd name="T60" fmla="*/ 1096279 w 1949"/>
                <a:gd name="T61" fmla="*/ 186235 h 1608"/>
                <a:gd name="T62" fmla="*/ 1115046 w 1949"/>
                <a:gd name="T63" fmla="*/ 931175 h 1608"/>
                <a:gd name="T64" fmla="*/ 1096279 w 1949"/>
                <a:gd name="T65" fmla="*/ 1042916 h 1608"/>
                <a:gd name="T66" fmla="*/ 1152579 w 1949"/>
                <a:gd name="T67" fmla="*/ 949799 h 1608"/>
                <a:gd name="T68" fmla="*/ 1227645 w 1949"/>
                <a:gd name="T69" fmla="*/ 223482 h 1608"/>
                <a:gd name="T70" fmla="*/ 1359011 w 1949"/>
                <a:gd name="T71" fmla="*/ 0 h 1608"/>
                <a:gd name="T72" fmla="*/ 1283945 w 1949"/>
                <a:gd name="T73" fmla="*/ 204859 h 1608"/>
                <a:gd name="T74" fmla="*/ 1246412 w 1949"/>
                <a:gd name="T75" fmla="*/ 987046 h 1608"/>
                <a:gd name="T76" fmla="*/ 1283945 w 1949"/>
                <a:gd name="T77" fmla="*/ 912552 h 1608"/>
                <a:gd name="T78" fmla="*/ 1359011 w 1949"/>
                <a:gd name="T79" fmla="*/ 856681 h 1608"/>
                <a:gd name="T80" fmla="*/ 1471610 w 1949"/>
                <a:gd name="T81" fmla="*/ 316600 h 1608"/>
                <a:gd name="T82" fmla="*/ 1565443 w 1949"/>
                <a:gd name="T83" fmla="*/ 242106 h 1608"/>
                <a:gd name="T84" fmla="*/ 1602976 w 1949"/>
                <a:gd name="T85" fmla="*/ 186235 h 1608"/>
                <a:gd name="T86" fmla="*/ 1771875 w 1949"/>
                <a:gd name="T87" fmla="*/ 335223 h 1608"/>
                <a:gd name="T88" fmla="*/ 2503770 w 1949"/>
                <a:gd name="T89" fmla="*/ 409717 h 1608"/>
                <a:gd name="T90" fmla="*/ 2485004 w 1949"/>
                <a:gd name="T91" fmla="*/ 558705 h 1608"/>
                <a:gd name="T92" fmla="*/ 2428704 w 1949"/>
                <a:gd name="T93" fmla="*/ 595952 h 1608"/>
                <a:gd name="T94" fmla="*/ 2485004 w 1949"/>
                <a:gd name="T95" fmla="*/ 838058 h 1608"/>
                <a:gd name="T96" fmla="*/ 2447471 w 1949"/>
                <a:gd name="T97" fmla="*/ 1303646 h 1608"/>
                <a:gd name="T98" fmla="*/ 3048000 w 1949"/>
                <a:gd name="T99" fmla="*/ 1676116 h 1608"/>
                <a:gd name="T100" fmla="*/ 2804035 w 1949"/>
                <a:gd name="T101" fmla="*/ 1806480 h 1608"/>
                <a:gd name="T102" fmla="*/ 2672669 w 1949"/>
                <a:gd name="T103" fmla="*/ 1974092 h 1608"/>
                <a:gd name="T104" fmla="*/ 2541303 w 1949"/>
                <a:gd name="T105" fmla="*/ 2067209 h 1608"/>
                <a:gd name="T106" fmla="*/ 2428704 w 1949"/>
                <a:gd name="T107" fmla="*/ 2234821 h 1608"/>
                <a:gd name="T108" fmla="*/ 2391171 w 1949"/>
                <a:gd name="T109" fmla="*/ 2290691 h 1608"/>
                <a:gd name="T110" fmla="*/ 2241039 w 1949"/>
                <a:gd name="T111" fmla="*/ 2346562 h 1608"/>
                <a:gd name="T112" fmla="*/ 1903241 w 1949"/>
                <a:gd name="T113" fmla="*/ 2495550 h 1608"/>
                <a:gd name="T114" fmla="*/ 1846941 w 1949"/>
                <a:gd name="T115" fmla="*/ 2476926 h 1608"/>
                <a:gd name="T116" fmla="*/ 1640509 w 1949"/>
                <a:gd name="T117" fmla="*/ 2458303 h 1608"/>
                <a:gd name="T118" fmla="*/ 1471610 w 1949"/>
                <a:gd name="T119" fmla="*/ 2365185 h 1608"/>
                <a:gd name="T120" fmla="*/ 1039980 w 1949"/>
                <a:gd name="T121" fmla="*/ 2383809 h 160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949"/>
                <a:gd name="T184" fmla="*/ 0 h 1608"/>
                <a:gd name="T185" fmla="*/ 1949 w 1949"/>
                <a:gd name="T186" fmla="*/ 1608 h 160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949" h="1608">
                  <a:moveTo>
                    <a:pt x="557" y="1416"/>
                  </a:moveTo>
                  <a:cubicBezTo>
                    <a:pt x="448" y="1430"/>
                    <a:pt x="412" y="1447"/>
                    <a:pt x="305" y="1416"/>
                  </a:cubicBezTo>
                  <a:cubicBezTo>
                    <a:pt x="265" y="1388"/>
                    <a:pt x="225" y="1360"/>
                    <a:pt x="185" y="1332"/>
                  </a:cubicBezTo>
                  <a:cubicBezTo>
                    <a:pt x="157" y="1312"/>
                    <a:pt x="147" y="1275"/>
                    <a:pt x="125" y="1248"/>
                  </a:cubicBezTo>
                  <a:cubicBezTo>
                    <a:pt x="111" y="1230"/>
                    <a:pt x="93" y="1216"/>
                    <a:pt x="77" y="1200"/>
                  </a:cubicBezTo>
                  <a:cubicBezTo>
                    <a:pt x="74" y="1175"/>
                    <a:pt x="0" y="946"/>
                    <a:pt x="101" y="912"/>
                  </a:cubicBezTo>
                  <a:cubicBezTo>
                    <a:pt x="124" y="904"/>
                    <a:pt x="149" y="904"/>
                    <a:pt x="173" y="900"/>
                  </a:cubicBezTo>
                  <a:cubicBezTo>
                    <a:pt x="199" y="821"/>
                    <a:pt x="188" y="702"/>
                    <a:pt x="149" y="624"/>
                  </a:cubicBezTo>
                  <a:cubicBezTo>
                    <a:pt x="132" y="590"/>
                    <a:pt x="89" y="528"/>
                    <a:pt x="89" y="528"/>
                  </a:cubicBezTo>
                  <a:cubicBezTo>
                    <a:pt x="101" y="516"/>
                    <a:pt x="123" y="509"/>
                    <a:pt x="125" y="492"/>
                  </a:cubicBezTo>
                  <a:cubicBezTo>
                    <a:pt x="131" y="430"/>
                    <a:pt x="55" y="338"/>
                    <a:pt x="29" y="300"/>
                  </a:cubicBezTo>
                  <a:cubicBezTo>
                    <a:pt x="52" y="208"/>
                    <a:pt x="76" y="217"/>
                    <a:pt x="149" y="168"/>
                  </a:cubicBezTo>
                  <a:cubicBezTo>
                    <a:pt x="197" y="176"/>
                    <a:pt x="245" y="197"/>
                    <a:pt x="293" y="192"/>
                  </a:cubicBezTo>
                  <a:cubicBezTo>
                    <a:pt x="322" y="189"/>
                    <a:pt x="365" y="144"/>
                    <a:pt x="365" y="144"/>
                  </a:cubicBezTo>
                  <a:cubicBezTo>
                    <a:pt x="373" y="132"/>
                    <a:pt x="384" y="122"/>
                    <a:pt x="389" y="108"/>
                  </a:cubicBezTo>
                  <a:cubicBezTo>
                    <a:pt x="396" y="89"/>
                    <a:pt x="390" y="65"/>
                    <a:pt x="401" y="48"/>
                  </a:cubicBezTo>
                  <a:cubicBezTo>
                    <a:pt x="408" y="37"/>
                    <a:pt x="425" y="41"/>
                    <a:pt x="437" y="36"/>
                  </a:cubicBezTo>
                  <a:cubicBezTo>
                    <a:pt x="465" y="25"/>
                    <a:pt x="493" y="12"/>
                    <a:pt x="521" y="0"/>
                  </a:cubicBezTo>
                  <a:cubicBezTo>
                    <a:pt x="525" y="20"/>
                    <a:pt x="533" y="40"/>
                    <a:pt x="533" y="60"/>
                  </a:cubicBezTo>
                  <a:cubicBezTo>
                    <a:pt x="533" y="73"/>
                    <a:pt x="521" y="83"/>
                    <a:pt x="521" y="96"/>
                  </a:cubicBezTo>
                  <a:cubicBezTo>
                    <a:pt x="521" y="111"/>
                    <a:pt x="539" y="163"/>
                    <a:pt x="545" y="180"/>
                  </a:cubicBezTo>
                  <a:cubicBezTo>
                    <a:pt x="549" y="220"/>
                    <a:pt x="544" y="262"/>
                    <a:pt x="557" y="300"/>
                  </a:cubicBezTo>
                  <a:cubicBezTo>
                    <a:pt x="562" y="314"/>
                    <a:pt x="580" y="329"/>
                    <a:pt x="593" y="324"/>
                  </a:cubicBezTo>
                  <a:cubicBezTo>
                    <a:pt x="610" y="317"/>
                    <a:pt x="609" y="292"/>
                    <a:pt x="617" y="276"/>
                  </a:cubicBezTo>
                  <a:cubicBezTo>
                    <a:pt x="621" y="244"/>
                    <a:pt x="641" y="210"/>
                    <a:pt x="629" y="180"/>
                  </a:cubicBezTo>
                  <a:cubicBezTo>
                    <a:pt x="621" y="160"/>
                    <a:pt x="579" y="175"/>
                    <a:pt x="569" y="156"/>
                  </a:cubicBezTo>
                  <a:cubicBezTo>
                    <a:pt x="544" y="107"/>
                    <a:pt x="591" y="74"/>
                    <a:pt x="617" y="48"/>
                  </a:cubicBezTo>
                  <a:cubicBezTo>
                    <a:pt x="587" y="139"/>
                    <a:pt x="578" y="100"/>
                    <a:pt x="629" y="168"/>
                  </a:cubicBezTo>
                  <a:cubicBezTo>
                    <a:pt x="641" y="265"/>
                    <a:pt x="665" y="358"/>
                    <a:pt x="677" y="456"/>
                  </a:cubicBezTo>
                  <a:cubicBezTo>
                    <a:pt x="673" y="484"/>
                    <a:pt x="665" y="568"/>
                    <a:pt x="665" y="540"/>
                  </a:cubicBezTo>
                  <a:cubicBezTo>
                    <a:pt x="665" y="400"/>
                    <a:pt x="701" y="262"/>
                    <a:pt x="701" y="120"/>
                  </a:cubicBezTo>
                  <a:cubicBezTo>
                    <a:pt x="723" y="315"/>
                    <a:pt x="728" y="351"/>
                    <a:pt x="713" y="600"/>
                  </a:cubicBezTo>
                  <a:cubicBezTo>
                    <a:pt x="712" y="624"/>
                    <a:pt x="679" y="661"/>
                    <a:pt x="701" y="672"/>
                  </a:cubicBezTo>
                  <a:cubicBezTo>
                    <a:pt x="722" y="682"/>
                    <a:pt x="725" y="632"/>
                    <a:pt x="737" y="612"/>
                  </a:cubicBezTo>
                  <a:cubicBezTo>
                    <a:pt x="781" y="436"/>
                    <a:pt x="772" y="358"/>
                    <a:pt x="785" y="144"/>
                  </a:cubicBezTo>
                  <a:cubicBezTo>
                    <a:pt x="790" y="58"/>
                    <a:pt x="791" y="26"/>
                    <a:pt x="869" y="0"/>
                  </a:cubicBezTo>
                  <a:cubicBezTo>
                    <a:pt x="858" y="55"/>
                    <a:pt x="851" y="86"/>
                    <a:pt x="821" y="132"/>
                  </a:cubicBezTo>
                  <a:cubicBezTo>
                    <a:pt x="783" y="321"/>
                    <a:pt x="786" y="287"/>
                    <a:pt x="797" y="636"/>
                  </a:cubicBezTo>
                  <a:cubicBezTo>
                    <a:pt x="798" y="654"/>
                    <a:pt x="809" y="602"/>
                    <a:pt x="821" y="588"/>
                  </a:cubicBezTo>
                  <a:cubicBezTo>
                    <a:pt x="834" y="573"/>
                    <a:pt x="853" y="564"/>
                    <a:pt x="869" y="552"/>
                  </a:cubicBezTo>
                  <a:cubicBezTo>
                    <a:pt x="883" y="430"/>
                    <a:pt x="912" y="322"/>
                    <a:pt x="941" y="204"/>
                  </a:cubicBezTo>
                  <a:cubicBezTo>
                    <a:pt x="947" y="179"/>
                    <a:pt x="983" y="174"/>
                    <a:pt x="1001" y="156"/>
                  </a:cubicBezTo>
                  <a:cubicBezTo>
                    <a:pt x="1011" y="146"/>
                    <a:pt x="1017" y="132"/>
                    <a:pt x="1025" y="120"/>
                  </a:cubicBezTo>
                  <a:cubicBezTo>
                    <a:pt x="1121" y="136"/>
                    <a:pt x="1104" y="129"/>
                    <a:pt x="1133" y="216"/>
                  </a:cubicBezTo>
                  <a:cubicBezTo>
                    <a:pt x="1293" y="176"/>
                    <a:pt x="1447" y="226"/>
                    <a:pt x="1601" y="264"/>
                  </a:cubicBezTo>
                  <a:cubicBezTo>
                    <a:pt x="1597" y="296"/>
                    <a:pt x="1601" y="330"/>
                    <a:pt x="1589" y="360"/>
                  </a:cubicBezTo>
                  <a:cubicBezTo>
                    <a:pt x="1584" y="373"/>
                    <a:pt x="1557" y="370"/>
                    <a:pt x="1553" y="384"/>
                  </a:cubicBezTo>
                  <a:cubicBezTo>
                    <a:pt x="1545" y="410"/>
                    <a:pt x="1584" y="513"/>
                    <a:pt x="1589" y="540"/>
                  </a:cubicBezTo>
                  <a:cubicBezTo>
                    <a:pt x="1563" y="645"/>
                    <a:pt x="1603" y="725"/>
                    <a:pt x="1565" y="840"/>
                  </a:cubicBezTo>
                  <a:cubicBezTo>
                    <a:pt x="1684" y="935"/>
                    <a:pt x="1823" y="996"/>
                    <a:pt x="1949" y="1080"/>
                  </a:cubicBezTo>
                  <a:cubicBezTo>
                    <a:pt x="1858" y="1134"/>
                    <a:pt x="1910" y="1106"/>
                    <a:pt x="1793" y="1164"/>
                  </a:cubicBezTo>
                  <a:cubicBezTo>
                    <a:pt x="1748" y="1186"/>
                    <a:pt x="1747" y="1244"/>
                    <a:pt x="1709" y="1272"/>
                  </a:cubicBezTo>
                  <a:cubicBezTo>
                    <a:pt x="1649" y="1317"/>
                    <a:pt x="1678" y="1297"/>
                    <a:pt x="1625" y="1332"/>
                  </a:cubicBezTo>
                  <a:cubicBezTo>
                    <a:pt x="1584" y="1455"/>
                    <a:pt x="1630" y="1363"/>
                    <a:pt x="1553" y="1440"/>
                  </a:cubicBezTo>
                  <a:cubicBezTo>
                    <a:pt x="1543" y="1450"/>
                    <a:pt x="1541" y="1468"/>
                    <a:pt x="1529" y="1476"/>
                  </a:cubicBezTo>
                  <a:cubicBezTo>
                    <a:pt x="1516" y="1485"/>
                    <a:pt x="1455" y="1505"/>
                    <a:pt x="1433" y="1512"/>
                  </a:cubicBezTo>
                  <a:cubicBezTo>
                    <a:pt x="1346" y="1582"/>
                    <a:pt x="1327" y="1590"/>
                    <a:pt x="1217" y="1608"/>
                  </a:cubicBezTo>
                  <a:cubicBezTo>
                    <a:pt x="1205" y="1604"/>
                    <a:pt x="1194" y="1598"/>
                    <a:pt x="1181" y="1596"/>
                  </a:cubicBezTo>
                  <a:cubicBezTo>
                    <a:pt x="1137" y="1590"/>
                    <a:pt x="1092" y="1594"/>
                    <a:pt x="1049" y="1584"/>
                  </a:cubicBezTo>
                  <a:cubicBezTo>
                    <a:pt x="1016" y="1576"/>
                    <a:pt x="971" y="1544"/>
                    <a:pt x="941" y="1524"/>
                  </a:cubicBezTo>
                  <a:cubicBezTo>
                    <a:pt x="713" y="1537"/>
                    <a:pt x="805" y="1536"/>
                    <a:pt x="665" y="1536"/>
                  </a:cubicBezTo>
                </a:path>
              </a:pathLst>
            </a:custGeom>
            <a:solidFill>
              <a:srgbClr val="009900"/>
            </a:solidFill>
            <a:ln w="9525">
              <a:solidFill>
                <a:schemeClr val="tx1"/>
              </a:solidFill>
              <a:round/>
              <a:headEnd/>
              <a:tailEnd/>
            </a:ln>
          </p:spPr>
          <p:txBody>
            <a:bodyPr/>
            <a:lstStyle/>
            <a:p>
              <a:endParaRPr lang="en-US">
                <a:latin typeface="Calibri" pitchFamily="34" charset="0"/>
              </a:endParaRPr>
            </a:p>
          </p:txBody>
        </p:sp>
        <p:grpSp>
          <p:nvGrpSpPr>
            <p:cNvPr id="4" name="Group 3"/>
            <p:cNvGrpSpPr/>
            <p:nvPr/>
          </p:nvGrpSpPr>
          <p:grpSpPr>
            <a:xfrm>
              <a:off x="4114800" y="1616551"/>
              <a:ext cx="6383517" cy="4468305"/>
              <a:chOff x="4038600" y="1528399"/>
              <a:chExt cx="6383517" cy="4468305"/>
            </a:xfrm>
          </p:grpSpPr>
          <p:sp>
            <p:nvSpPr>
              <p:cNvPr id="129039" name="Line 15"/>
              <p:cNvSpPr>
                <a:spLocks noChangeShapeType="1"/>
              </p:cNvSpPr>
              <p:nvPr/>
            </p:nvSpPr>
            <p:spPr bwMode="auto">
              <a:xfrm>
                <a:off x="7812829" y="3493248"/>
                <a:ext cx="1354016" cy="26930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028" name="AutoShape 4"/>
              <p:cNvSpPr>
                <a:spLocks noChangeArrowheads="1"/>
              </p:cNvSpPr>
              <p:nvPr/>
            </p:nvSpPr>
            <p:spPr bwMode="auto">
              <a:xfrm>
                <a:off x="9585269" y="3638432"/>
                <a:ext cx="209212" cy="2358272"/>
              </a:xfrm>
              <a:prstGeom prst="can">
                <a:avLst>
                  <a:gd name="adj" fmla="val 22460"/>
                </a:avLst>
              </a:prstGeom>
              <a:solidFill>
                <a:srgbClr val="996633"/>
              </a:solidFill>
              <a:ln w="9525">
                <a:solidFill>
                  <a:schemeClr val="tx1"/>
                </a:solidFill>
                <a:round/>
                <a:headEnd/>
                <a:tailEnd/>
              </a:ln>
            </p:spPr>
            <p:txBody>
              <a:bodyPr wrap="none" anchor="ctr"/>
              <a:lstStyle/>
              <a:p>
                <a:endParaRPr lang="en-US">
                  <a:latin typeface="Calibri" pitchFamily="34" charset="0"/>
                </a:endParaRPr>
              </a:p>
            </p:txBody>
          </p:sp>
          <p:sp>
            <p:nvSpPr>
              <p:cNvPr id="129029" name="AutoShape 5"/>
              <p:cNvSpPr>
                <a:spLocks noChangeArrowheads="1"/>
              </p:cNvSpPr>
              <p:nvPr/>
            </p:nvSpPr>
            <p:spPr bwMode="auto">
              <a:xfrm>
                <a:off x="4703659" y="1528399"/>
                <a:ext cx="69737" cy="1613554"/>
              </a:xfrm>
              <a:prstGeom prst="can">
                <a:avLst>
                  <a:gd name="adj" fmla="val 46102"/>
                </a:avLst>
              </a:prstGeom>
              <a:solidFill>
                <a:srgbClr val="996633"/>
              </a:solidFill>
              <a:ln w="9525">
                <a:solidFill>
                  <a:schemeClr val="tx1"/>
                </a:solidFill>
                <a:round/>
                <a:headEnd/>
                <a:tailEnd/>
              </a:ln>
            </p:spPr>
            <p:txBody>
              <a:bodyPr wrap="none" anchor="ctr"/>
              <a:lstStyle/>
              <a:p>
                <a:endParaRPr lang="en-US">
                  <a:latin typeface="Calibri" pitchFamily="34" charset="0"/>
                </a:endParaRPr>
              </a:p>
            </p:txBody>
          </p:sp>
          <p:sp>
            <p:nvSpPr>
              <p:cNvPr id="129030" name="Rectangle 6"/>
              <p:cNvSpPr>
                <a:spLocks noChangeArrowheads="1"/>
              </p:cNvSpPr>
              <p:nvPr/>
            </p:nvSpPr>
            <p:spPr bwMode="auto">
              <a:xfrm>
                <a:off x="9027371" y="3762551"/>
                <a:ext cx="1394746" cy="62060"/>
              </a:xfrm>
              <a:prstGeom prst="rect">
                <a:avLst/>
              </a:prstGeom>
              <a:solidFill>
                <a:srgbClr val="FFCC66"/>
              </a:solidFill>
              <a:ln w="9525">
                <a:solidFill>
                  <a:schemeClr val="tx1"/>
                </a:solidFill>
                <a:miter lim="800000"/>
                <a:headEnd/>
                <a:tailEnd/>
              </a:ln>
            </p:spPr>
            <p:txBody>
              <a:bodyPr wrap="none" anchor="ctr"/>
              <a:lstStyle/>
              <a:p>
                <a:endParaRPr lang="en-US">
                  <a:latin typeface="Calibri" pitchFamily="34" charset="0"/>
                </a:endParaRPr>
              </a:p>
            </p:txBody>
          </p:sp>
          <p:sp>
            <p:nvSpPr>
              <p:cNvPr id="129031" name="Rectangle 7"/>
              <p:cNvSpPr>
                <a:spLocks noChangeArrowheads="1"/>
              </p:cNvSpPr>
              <p:nvPr/>
            </p:nvSpPr>
            <p:spPr bwMode="auto">
              <a:xfrm>
                <a:off x="4215498" y="1652519"/>
                <a:ext cx="1185534" cy="62060"/>
              </a:xfrm>
              <a:prstGeom prst="rect">
                <a:avLst/>
              </a:prstGeom>
              <a:solidFill>
                <a:srgbClr val="FFCC66"/>
              </a:solidFill>
              <a:ln w="9525">
                <a:solidFill>
                  <a:schemeClr val="tx1"/>
                </a:solidFill>
                <a:miter lim="800000"/>
                <a:headEnd/>
                <a:tailEnd/>
              </a:ln>
            </p:spPr>
            <p:txBody>
              <a:bodyPr wrap="none" anchor="ctr"/>
              <a:lstStyle/>
              <a:p>
                <a:endParaRPr lang="en-US">
                  <a:latin typeface="Calibri" pitchFamily="34" charset="0"/>
                </a:endParaRPr>
              </a:p>
            </p:txBody>
          </p:sp>
          <p:sp>
            <p:nvSpPr>
              <p:cNvPr id="129034" name="Line 10"/>
              <p:cNvSpPr>
                <a:spLocks noChangeShapeType="1"/>
              </p:cNvSpPr>
              <p:nvPr/>
            </p:nvSpPr>
            <p:spPr bwMode="auto">
              <a:xfrm>
                <a:off x="4038600" y="1528399"/>
                <a:ext cx="5476932" cy="223415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036" name="Line 12"/>
              <p:cNvSpPr>
                <a:spLocks noChangeShapeType="1"/>
              </p:cNvSpPr>
              <p:nvPr/>
            </p:nvSpPr>
            <p:spPr bwMode="auto">
              <a:xfrm flipH="1" flipV="1">
                <a:off x="7562888" y="2893714"/>
                <a:ext cx="2789491" cy="8688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037" name="Line 13"/>
              <p:cNvSpPr>
                <a:spLocks noChangeShapeType="1"/>
              </p:cNvSpPr>
              <p:nvPr/>
            </p:nvSpPr>
            <p:spPr bwMode="auto">
              <a:xfrm>
                <a:off x="5331295" y="1652519"/>
                <a:ext cx="627636" cy="43441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038" name="Line 14"/>
              <p:cNvSpPr>
                <a:spLocks noChangeShapeType="1"/>
              </p:cNvSpPr>
              <p:nvPr/>
            </p:nvSpPr>
            <p:spPr bwMode="auto">
              <a:xfrm>
                <a:off x="4354972" y="1652519"/>
                <a:ext cx="1360027" cy="850129"/>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 name="Line 16"/>
              <p:cNvSpPr>
                <a:spLocks noChangeShapeType="1"/>
              </p:cNvSpPr>
              <p:nvPr/>
            </p:nvSpPr>
            <p:spPr bwMode="auto">
              <a:xfrm flipH="1" flipV="1">
                <a:off x="7902976" y="3873742"/>
                <a:ext cx="220835" cy="680072"/>
              </a:xfrm>
              <a:prstGeom prst="line">
                <a:avLst/>
              </a:prstGeom>
              <a:noFill/>
              <a:ln w="57150">
                <a:solidFill>
                  <a:srgbClr val="FF0000"/>
                </a:solidFill>
                <a:round/>
                <a:headEnd type="none" w="med" len="med"/>
                <a:tailEnd type="arrow" w="med" len="med"/>
              </a:ln>
              <a:effectLst/>
            </p:spPr>
            <p:txBody>
              <a:bodyPr/>
              <a:lstStyle/>
              <a:p>
                <a:pPr>
                  <a:defRPr/>
                </a:pPr>
                <a:endParaRPr lang="en-US">
                  <a:solidFill>
                    <a:schemeClr val="accent3">
                      <a:lumMod val="50000"/>
                    </a:schemeClr>
                  </a:solidFill>
                </a:endParaRPr>
              </a:p>
            </p:txBody>
          </p:sp>
        </p:grpSp>
      </p:grpSp>
      <p:pic>
        <p:nvPicPr>
          <p:cNvPr id="22" name="Content Placeholder 7"/>
          <p:cNvPicPr>
            <a:picLocks noChangeAspect="1"/>
          </p:cNvPicPr>
          <p:nvPr/>
        </p:nvPicPr>
        <p:blipFill rotWithShape="1">
          <a:blip r:embed="rId3"/>
          <a:srcRect l="16210" r="9836"/>
          <a:stretch/>
        </p:blipFill>
        <p:spPr>
          <a:xfrm>
            <a:off x="6705600" y="1828800"/>
            <a:ext cx="5130812" cy="3700593"/>
          </a:xfrm>
          <a:prstGeom prst="rect">
            <a:avLst/>
          </a:prstGeom>
        </p:spPr>
      </p:pic>
    </p:spTree>
    <p:extLst>
      <p:ext uri="{BB962C8B-B14F-4D97-AF65-F5344CB8AC3E}">
        <p14:creationId xmlns:p14="http://schemas.microsoft.com/office/powerpoint/2010/main" val="18285766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Tree Clearances (cont.)</a:t>
            </a:r>
          </a:p>
        </p:txBody>
      </p:sp>
      <p:sp>
        <p:nvSpPr>
          <p:cNvPr id="5" name="TextBox 4"/>
          <p:cNvSpPr txBox="1"/>
          <p:nvPr/>
        </p:nvSpPr>
        <p:spPr>
          <a:xfrm>
            <a:off x="4423810" y="5852160"/>
            <a:ext cx="3344381" cy="369332"/>
          </a:xfrm>
          <a:prstGeom prst="rect">
            <a:avLst/>
          </a:prstGeom>
          <a:noFill/>
        </p:spPr>
        <p:txBody>
          <a:bodyPr wrap="square" rtlCol="0">
            <a:spAutoFit/>
          </a:bodyPr>
          <a:lstStyle/>
          <a:p>
            <a:pPr algn="ctr"/>
            <a:r>
              <a:rPr lang="en-US"/>
              <a:t>48” for high fire hazard areas</a:t>
            </a:r>
          </a:p>
        </p:txBody>
      </p:sp>
      <p:grpSp>
        <p:nvGrpSpPr>
          <p:cNvPr id="3" name="Group 2"/>
          <p:cNvGrpSpPr/>
          <p:nvPr/>
        </p:nvGrpSpPr>
        <p:grpSpPr>
          <a:xfrm>
            <a:off x="2214350" y="1531851"/>
            <a:ext cx="7763301" cy="4014676"/>
            <a:chOff x="2290550" y="1531851"/>
            <a:chExt cx="7763301" cy="4014676"/>
          </a:xfrm>
        </p:grpSpPr>
        <p:sp>
          <p:nvSpPr>
            <p:cNvPr id="149515" name="Rectangle 11"/>
            <p:cNvSpPr>
              <a:spLocks noChangeArrowheads="1"/>
            </p:cNvSpPr>
            <p:nvPr/>
          </p:nvSpPr>
          <p:spPr bwMode="auto">
            <a:xfrm>
              <a:off x="2290550" y="1531851"/>
              <a:ext cx="7763301" cy="369332"/>
            </a:xfrm>
            <a:prstGeom prst="rect">
              <a:avLst/>
            </a:prstGeom>
            <a:noFill/>
            <a:ln w="9525">
              <a:noFill/>
              <a:miter lim="800000"/>
              <a:headEnd/>
              <a:tailEnd/>
            </a:ln>
            <a:effectLst/>
          </p:spPr>
          <p:txBody>
            <a:bodyPr anchor="ctr">
              <a:spAutoFit/>
            </a:bodyPr>
            <a:lstStyle/>
            <a:p>
              <a:pPr algn="ctr">
                <a:defRPr/>
              </a:pPr>
              <a:r>
                <a:rPr lang="en-US"/>
                <a:t>Primary wire requires 18” clearance from tree</a:t>
              </a:r>
            </a:p>
          </p:txBody>
        </p:sp>
        <p:sp>
          <p:nvSpPr>
            <p:cNvPr id="149518" name="Text Box 14"/>
            <p:cNvSpPr txBox="1">
              <a:spLocks noChangeArrowheads="1"/>
            </p:cNvSpPr>
            <p:nvPr/>
          </p:nvSpPr>
          <p:spPr bwMode="auto">
            <a:xfrm>
              <a:off x="6417555" y="4335601"/>
              <a:ext cx="1455655" cy="369332"/>
            </a:xfrm>
            <a:prstGeom prst="rect">
              <a:avLst/>
            </a:prstGeom>
            <a:noFill/>
            <a:ln w="12700">
              <a:noFill/>
              <a:miter lim="800000"/>
              <a:headEnd type="none" w="sm" len="sm"/>
              <a:tailEnd type="none" w="sm" len="sm"/>
            </a:ln>
            <a:effectLst/>
          </p:spPr>
          <p:txBody>
            <a:bodyPr wrap="none">
              <a:spAutoFit/>
            </a:bodyPr>
            <a:lstStyle/>
            <a:p>
              <a:pPr eaLnBrk="0" hangingPunct="0">
                <a:defRPr/>
              </a:pPr>
              <a:r>
                <a:rPr lang="en-US"/>
                <a:t>No touching</a:t>
              </a:r>
            </a:p>
          </p:txBody>
        </p:sp>
        <p:sp>
          <p:nvSpPr>
            <p:cNvPr id="130051" name="AutoShape 4"/>
            <p:cNvSpPr>
              <a:spLocks noChangeArrowheads="1"/>
            </p:cNvSpPr>
            <p:nvPr/>
          </p:nvSpPr>
          <p:spPr bwMode="auto">
            <a:xfrm>
              <a:off x="3830411" y="2233614"/>
              <a:ext cx="159204" cy="3218259"/>
            </a:xfrm>
            <a:prstGeom prst="can">
              <a:avLst>
                <a:gd name="adj" fmla="val 58136"/>
              </a:avLst>
            </a:prstGeom>
            <a:solidFill>
              <a:srgbClr val="996633"/>
            </a:solidFill>
            <a:ln w="12700">
              <a:solidFill>
                <a:schemeClr val="tx1"/>
              </a:solidFill>
              <a:round/>
              <a:headEnd type="none" w="sm" len="sm"/>
              <a:tailEnd type="none" w="sm" len="sm"/>
            </a:ln>
          </p:spPr>
          <p:txBody>
            <a:bodyPr wrap="none" anchor="ctr"/>
            <a:lstStyle/>
            <a:p>
              <a:endParaRPr lang="en-US">
                <a:latin typeface="Calibri" pitchFamily="34" charset="0"/>
              </a:endParaRPr>
            </a:p>
          </p:txBody>
        </p:sp>
        <p:sp>
          <p:nvSpPr>
            <p:cNvPr id="130052" name="AutoShape 5"/>
            <p:cNvSpPr>
              <a:spLocks noChangeArrowheads="1"/>
            </p:cNvSpPr>
            <p:nvPr/>
          </p:nvSpPr>
          <p:spPr bwMode="auto">
            <a:xfrm>
              <a:off x="8712654" y="2280940"/>
              <a:ext cx="159204" cy="3170932"/>
            </a:xfrm>
            <a:prstGeom prst="can">
              <a:avLst>
                <a:gd name="adj" fmla="val 57281"/>
              </a:avLst>
            </a:prstGeom>
            <a:solidFill>
              <a:srgbClr val="996633"/>
            </a:solidFill>
            <a:ln w="12700">
              <a:solidFill>
                <a:schemeClr val="tx1"/>
              </a:solidFill>
              <a:round/>
              <a:headEnd type="none" w="sm" len="sm"/>
              <a:tailEnd type="none" w="sm" len="sm"/>
            </a:ln>
          </p:spPr>
          <p:txBody>
            <a:bodyPr wrap="none" anchor="ctr"/>
            <a:lstStyle/>
            <a:p>
              <a:endParaRPr lang="en-US">
                <a:latin typeface="Calibri" pitchFamily="34" charset="0"/>
              </a:endParaRPr>
            </a:p>
          </p:txBody>
        </p:sp>
        <p:sp>
          <p:nvSpPr>
            <p:cNvPr id="130053" name="AutoShape 6"/>
            <p:cNvSpPr>
              <a:spLocks noChangeArrowheads="1"/>
            </p:cNvSpPr>
            <p:nvPr/>
          </p:nvSpPr>
          <p:spPr bwMode="auto">
            <a:xfrm flipH="1">
              <a:off x="3352801" y="2138959"/>
              <a:ext cx="1008289" cy="899219"/>
            </a:xfrm>
            <a:prstGeom prst="cube">
              <a:avLst>
                <a:gd name="adj" fmla="val 91773"/>
              </a:avLst>
            </a:prstGeom>
            <a:solidFill>
              <a:srgbClr val="996633"/>
            </a:solidFill>
            <a:ln w="12700">
              <a:solidFill>
                <a:schemeClr val="tx1"/>
              </a:solidFill>
              <a:miter lim="800000"/>
              <a:headEnd type="none" w="sm" len="sm"/>
              <a:tailEnd type="none" w="sm" len="sm"/>
            </a:ln>
          </p:spPr>
          <p:txBody>
            <a:bodyPr wrap="none" anchor="ctr"/>
            <a:lstStyle/>
            <a:p>
              <a:endParaRPr lang="en-US">
                <a:latin typeface="Calibri" pitchFamily="34" charset="0"/>
              </a:endParaRPr>
            </a:p>
          </p:txBody>
        </p:sp>
        <p:sp>
          <p:nvSpPr>
            <p:cNvPr id="130054" name="AutoShape 7"/>
            <p:cNvSpPr>
              <a:spLocks noChangeArrowheads="1"/>
            </p:cNvSpPr>
            <p:nvPr/>
          </p:nvSpPr>
          <p:spPr bwMode="auto">
            <a:xfrm flipH="1">
              <a:off x="8181976" y="2044304"/>
              <a:ext cx="1114425" cy="946547"/>
            </a:xfrm>
            <a:prstGeom prst="cube">
              <a:avLst>
                <a:gd name="adj" fmla="val 91773"/>
              </a:avLst>
            </a:prstGeom>
            <a:solidFill>
              <a:srgbClr val="996633"/>
            </a:solidFill>
            <a:ln w="12700">
              <a:solidFill>
                <a:schemeClr val="tx1"/>
              </a:solidFill>
              <a:miter lim="800000"/>
              <a:headEnd type="none" w="sm" len="sm"/>
              <a:tailEnd type="none" w="sm" len="sm"/>
            </a:ln>
          </p:spPr>
          <p:txBody>
            <a:bodyPr wrap="none" anchor="ctr"/>
            <a:lstStyle/>
            <a:p>
              <a:endParaRPr lang="en-US">
                <a:latin typeface="Calibri" pitchFamily="34" charset="0"/>
              </a:endParaRPr>
            </a:p>
          </p:txBody>
        </p:sp>
        <p:sp>
          <p:nvSpPr>
            <p:cNvPr id="130055" name="Line 8"/>
            <p:cNvSpPr>
              <a:spLocks noChangeShapeType="1"/>
            </p:cNvSpPr>
            <p:nvPr/>
          </p:nvSpPr>
          <p:spPr bwMode="auto">
            <a:xfrm>
              <a:off x="3405869" y="2138958"/>
              <a:ext cx="4829175"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30056" name="Line 9"/>
            <p:cNvSpPr>
              <a:spLocks noChangeShapeType="1"/>
            </p:cNvSpPr>
            <p:nvPr/>
          </p:nvSpPr>
          <p:spPr bwMode="auto">
            <a:xfrm>
              <a:off x="3989615" y="2612231"/>
              <a:ext cx="4829175"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30057" name="Freeform 10"/>
            <p:cNvSpPr>
              <a:spLocks/>
            </p:cNvSpPr>
            <p:nvPr/>
          </p:nvSpPr>
          <p:spPr bwMode="auto">
            <a:xfrm>
              <a:off x="4838700" y="2754213"/>
              <a:ext cx="2070752" cy="1720546"/>
            </a:xfrm>
            <a:custGeom>
              <a:avLst/>
              <a:gdLst>
                <a:gd name="T0" fmla="*/ 611 w 1873"/>
                <a:gd name="T1" fmla="*/ 1593 h 1745"/>
                <a:gd name="T2" fmla="*/ 491 w 1873"/>
                <a:gd name="T3" fmla="*/ 1533 h 1745"/>
                <a:gd name="T4" fmla="*/ 455 w 1873"/>
                <a:gd name="T5" fmla="*/ 1509 h 1745"/>
                <a:gd name="T6" fmla="*/ 311 w 1873"/>
                <a:gd name="T7" fmla="*/ 1437 h 1745"/>
                <a:gd name="T8" fmla="*/ 227 w 1873"/>
                <a:gd name="T9" fmla="*/ 1413 h 1745"/>
                <a:gd name="T10" fmla="*/ 263 w 1873"/>
                <a:gd name="T11" fmla="*/ 1257 h 1745"/>
                <a:gd name="T12" fmla="*/ 143 w 1873"/>
                <a:gd name="T13" fmla="*/ 1065 h 1745"/>
                <a:gd name="T14" fmla="*/ 47 w 1873"/>
                <a:gd name="T15" fmla="*/ 1029 h 1745"/>
                <a:gd name="T16" fmla="*/ 35 w 1873"/>
                <a:gd name="T17" fmla="*/ 921 h 1745"/>
                <a:gd name="T18" fmla="*/ 83 w 1873"/>
                <a:gd name="T19" fmla="*/ 873 h 1745"/>
                <a:gd name="T20" fmla="*/ 95 w 1873"/>
                <a:gd name="T21" fmla="*/ 693 h 1745"/>
                <a:gd name="T22" fmla="*/ 23 w 1873"/>
                <a:gd name="T23" fmla="*/ 609 h 1745"/>
                <a:gd name="T24" fmla="*/ 35 w 1873"/>
                <a:gd name="T25" fmla="*/ 525 h 1745"/>
                <a:gd name="T26" fmla="*/ 119 w 1873"/>
                <a:gd name="T27" fmla="*/ 393 h 1745"/>
                <a:gd name="T28" fmla="*/ 71 w 1873"/>
                <a:gd name="T29" fmla="*/ 321 h 1745"/>
                <a:gd name="T30" fmla="*/ 119 w 1873"/>
                <a:gd name="T31" fmla="*/ 309 h 1745"/>
                <a:gd name="T32" fmla="*/ 227 w 1873"/>
                <a:gd name="T33" fmla="*/ 237 h 1745"/>
                <a:gd name="T34" fmla="*/ 263 w 1873"/>
                <a:gd name="T35" fmla="*/ 225 h 1745"/>
                <a:gd name="T36" fmla="*/ 275 w 1873"/>
                <a:gd name="T37" fmla="*/ 177 h 1745"/>
                <a:gd name="T38" fmla="*/ 395 w 1873"/>
                <a:gd name="T39" fmla="*/ 141 h 1745"/>
                <a:gd name="T40" fmla="*/ 683 w 1873"/>
                <a:gd name="T41" fmla="*/ 69 h 1745"/>
                <a:gd name="T42" fmla="*/ 827 w 1873"/>
                <a:gd name="T43" fmla="*/ 57 h 1745"/>
                <a:gd name="T44" fmla="*/ 935 w 1873"/>
                <a:gd name="T45" fmla="*/ 45 h 1745"/>
                <a:gd name="T46" fmla="*/ 1007 w 1873"/>
                <a:gd name="T47" fmla="*/ 21 h 1745"/>
                <a:gd name="T48" fmla="*/ 1331 w 1873"/>
                <a:gd name="T49" fmla="*/ 81 h 1745"/>
                <a:gd name="T50" fmla="*/ 1271 w 1873"/>
                <a:gd name="T51" fmla="*/ 57 h 1745"/>
                <a:gd name="T52" fmla="*/ 1571 w 1873"/>
                <a:gd name="T53" fmla="*/ 129 h 1745"/>
                <a:gd name="T54" fmla="*/ 1595 w 1873"/>
                <a:gd name="T55" fmla="*/ 165 h 1745"/>
                <a:gd name="T56" fmla="*/ 1571 w 1873"/>
                <a:gd name="T57" fmla="*/ 201 h 1745"/>
                <a:gd name="T58" fmla="*/ 1547 w 1873"/>
                <a:gd name="T59" fmla="*/ 249 h 1745"/>
                <a:gd name="T60" fmla="*/ 1619 w 1873"/>
                <a:gd name="T61" fmla="*/ 297 h 1745"/>
                <a:gd name="T62" fmla="*/ 1679 w 1873"/>
                <a:gd name="T63" fmla="*/ 321 h 1745"/>
                <a:gd name="T64" fmla="*/ 1655 w 1873"/>
                <a:gd name="T65" fmla="*/ 393 h 1745"/>
                <a:gd name="T66" fmla="*/ 1775 w 1873"/>
                <a:gd name="T67" fmla="*/ 561 h 1745"/>
                <a:gd name="T68" fmla="*/ 1859 w 1873"/>
                <a:gd name="T69" fmla="*/ 633 h 1745"/>
                <a:gd name="T70" fmla="*/ 1823 w 1873"/>
                <a:gd name="T71" fmla="*/ 717 h 1745"/>
                <a:gd name="T72" fmla="*/ 1751 w 1873"/>
                <a:gd name="T73" fmla="*/ 921 h 1745"/>
                <a:gd name="T74" fmla="*/ 1739 w 1873"/>
                <a:gd name="T75" fmla="*/ 1041 h 1745"/>
                <a:gd name="T76" fmla="*/ 1751 w 1873"/>
                <a:gd name="T77" fmla="*/ 1113 h 1745"/>
                <a:gd name="T78" fmla="*/ 1679 w 1873"/>
                <a:gd name="T79" fmla="*/ 1161 h 1745"/>
                <a:gd name="T80" fmla="*/ 1703 w 1873"/>
                <a:gd name="T81" fmla="*/ 1209 h 1745"/>
                <a:gd name="T82" fmla="*/ 1679 w 1873"/>
                <a:gd name="T83" fmla="*/ 1293 h 1745"/>
                <a:gd name="T84" fmla="*/ 1619 w 1873"/>
                <a:gd name="T85" fmla="*/ 1413 h 1745"/>
                <a:gd name="T86" fmla="*/ 1571 w 1873"/>
                <a:gd name="T87" fmla="*/ 1545 h 1745"/>
                <a:gd name="T88" fmla="*/ 1511 w 1873"/>
                <a:gd name="T89" fmla="*/ 1605 h 1745"/>
                <a:gd name="T90" fmla="*/ 1463 w 1873"/>
                <a:gd name="T91" fmla="*/ 1653 h 1745"/>
                <a:gd name="T92" fmla="*/ 1271 w 1873"/>
                <a:gd name="T93" fmla="*/ 1725 h 1745"/>
                <a:gd name="T94" fmla="*/ 1139 w 1873"/>
                <a:gd name="T95" fmla="*/ 1665 h 1745"/>
                <a:gd name="T96" fmla="*/ 1067 w 1873"/>
                <a:gd name="T97" fmla="*/ 1641 h 1745"/>
                <a:gd name="T98" fmla="*/ 959 w 1873"/>
                <a:gd name="T99" fmla="*/ 1701 h 1745"/>
                <a:gd name="T100" fmla="*/ 923 w 1873"/>
                <a:gd name="T101" fmla="*/ 1665 h 1745"/>
                <a:gd name="T102" fmla="*/ 803 w 1873"/>
                <a:gd name="T103" fmla="*/ 1641 h 174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73"/>
                <a:gd name="T157" fmla="*/ 0 h 1745"/>
                <a:gd name="T158" fmla="*/ 1873 w 1873"/>
                <a:gd name="T159" fmla="*/ 1745 h 174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73" h="1745">
                  <a:moveTo>
                    <a:pt x="611" y="1593"/>
                  </a:moveTo>
                  <a:cubicBezTo>
                    <a:pt x="586" y="1517"/>
                    <a:pt x="616" y="1575"/>
                    <a:pt x="491" y="1533"/>
                  </a:cubicBezTo>
                  <a:cubicBezTo>
                    <a:pt x="477" y="1528"/>
                    <a:pt x="468" y="1515"/>
                    <a:pt x="455" y="1509"/>
                  </a:cubicBezTo>
                  <a:cubicBezTo>
                    <a:pt x="409" y="1486"/>
                    <a:pt x="358" y="1458"/>
                    <a:pt x="311" y="1437"/>
                  </a:cubicBezTo>
                  <a:cubicBezTo>
                    <a:pt x="284" y="1425"/>
                    <a:pt x="255" y="1422"/>
                    <a:pt x="227" y="1413"/>
                  </a:cubicBezTo>
                  <a:cubicBezTo>
                    <a:pt x="209" y="1341"/>
                    <a:pt x="231" y="1321"/>
                    <a:pt x="263" y="1257"/>
                  </a:cubicBezTo>
                  <a:cubicBezTo>
                    <a:pt x="152" y="1220"/>
                    <a:pt x="208" y="1138"/>
                    <a:pt x="143" y="1065"/>
                  </a:cubicBezTo>
                  <a:cubicBezTo>
                    <a:pt x="137" y="1058"/>
                    <a:pt x="65" y="1035"/>
                    <a:pt x="47" y="1029"/>
                  </a:cubicBezTo>
                  <a:cubicBezTo>
                    <a:pt x="43" y="993"/>
                    <a:pt x="27" y="956"/>
                    <a:pt x="35" y="921"/>
                  </a:cubicBezTo>
                  <a:cubicBezTo>
                    <a:pt x="40" y="899"/>
                    <a:pt x="77" y="895"/>
                    <a:pt x="83" y="873"/>
                  </a:cubicBezTo>
                  <a:cubicBezTo>
                    <a:pt x="98" y="815"/>
                    <a:pt x="91" y="753"/>
                    <a:pt x="95" y="693"/>
                  </a:cubicBezTo>
                  <a:cubicBezTo>
                    <a:pt x="71" y="665"/>
                    <a:pt x="35" y="644"/>
                    <a:pt x="23" y="609"/>
                  </a:cubicBezTo>
                  <a:cubicBezTo>
                    <a:pt x="13" y="582"/>
                    <a:pt x="30" y="553"/>
                    <a:pt x="35" y="525"/>
                  </a:cubicBezTo>
                  <a:cubicBezTo>
                    <a:pt x="46" y="459"/>
                    <a:pt x="64" y="430"/>
                    <a:pt x="119" y="393"/>
                  </a:cubicBezTo>
                  <a:cubicBezTo>
                    <a:pt x="80" y="380"/>
                    <a:pt x="0" y="380"/>
                    <a:pt x="71" y="321"/>
                  </a:cubicBezTo>
                  <a:cubicBezTo>
                    <a:pt x="84" y="310"/>
                    <a:pt x="103" y="313"/>
                    <a:pt x="119" y="309"/>
                  </a:cubicBezTo>
                  <a:cubicBezTo>
                    <a:pt x="170" y="241"/>
                    <a:pt x="136" y="267"/>
                    <a:pt x="227" y="237"/>
                  </a:cubicBezTo>
                  <a:cubicBezTo>
                    <a:pt x="239" y="233"/>
                    <a:pt x="263" y="225"/>
                    <a:pt x="263" y="225"/>
                  </a:cubicBezTo>
                  <a:cubicBezTo>
                    <a:pt x="267" y="209"/>
                    <a:pt x="262" y="188"/>
                    <a:pt x="275" y="177"/>
                  </a:cubicBezTo>
                  <a:cubicBezTo>
                    <a:pt x="287" y="167"/>
                    <a:pt x="372" y="147"/>
                    <a:pt x="395" y="141"/>
                  </a:cubicBezTo>
                  <a:cubicBezTo>
                    <a:pt x="463" y="39"/>
                    <a:pt x="576" y="123"/>
                    <a:pt x="683" y="69"/>
                  </a:cubicBezTo>
                  <a:cubicBezTo>
                    <a:pt x="757" y="84"/>
                    <a:pt x="758" y="74"/>
                    <a:pt x="827" y="57"/>
                  </a:cubicBezTo>
                  <a:cubicBezTo>
                    <a:pt x="917" y="75"/>
                    <a:pt x="858" y="76"/>
                    <a:pt x="935" y="45"/>
                  </a:cubicBezTo>
                  <a:cubicBezTo>
                    <a:pt x="958" y="36"/>
                    <a:pt x="1007" y="21"/>
                    <a:pt x="1007" y="21"/>
                  </a:cubicBezTo>
                  <a:cubicBezTo>
                    <a:pt x="1089" y="25"/>
                    <a:pt x="1290" y="0"/>
                    <a:pt x="1331" y="81"/>
                  </a:cubicBezTo>
                  <a:cubicBezTo>
                    <a:pt x="1341" y="100"/>
                    <a:pt x="1249" y="57"/>
                    <a:pt x="1271" y="57"/>
                  </a:cubicBezTo>
                  <a:cubicBezTo>
                    <a:pt x="1362" y="57"/>
                    <a:pt x="1488" y="104"/>
                    <a:pt x="1571" y="129"/>
                  </a:cubicBezTo>
                  <a:cubicBezTo>
                    <a:pt x="1579" y="141"/>
                    <a:pt x="1595" y="151"/>
                    <a:pt x="1595" y="165"/>
                  </a:cubicBezTo>
                  <a:cubicBezTo>
                    <a:pt x="1595" y="179"/>
                    <a:pt x="1578" y="188"/>
                    <a:pt x="1571" y="201"/>
                  </a:cubicBezTo>
                  <a:cubicBezTo>
                    <a:pt x="1562" y="217"/>
                    <a:pt x="1555" y="233"/>
                    <a:pt x="1547" y="249"/>
                  </a:cubicBezTo>
                  <a:cubicBezTo>
                    <a:pt x="1571" y="265"/>
                    <a:pt x="1594" y="283"/>
                    <a:pt x="1619" y="297"/>
                  </a:cubicBezTo>
                  <a:cubicBezTo>
                    <a:pt x="1638" y="307"/>
                    <a:pt x="1671" y="301"/>
                    <a:pt x="1679" y="321"/>
                  </a:cubicBezTo>
                  <a:cubicBezTo>
                    <a:pt x="1688" y="345"/>
                    <a:pt x="1655" y="393"/>
                    <a:pt x="1655" y="393"/>
                  </a:cubicBezTo>
                  <a:cubicBezTo>
                    <a:pt x="1721" y="459"/>
                    <a:pt x="1742" y="480"/>
                    <a:pt x="1775" y="561"/>
                  </a:cubicBezTo>
                  <a:cubicBezTo>
                    <a:pt x="1739" y="668"/>
                    <a:pt x="1786" y="487"/>
                    <a:pt x="1859" y="633"/>
                  </a:cubicBezTo>
                  <a:cubicBezTo>
                    <a:pt x="1873" y="660"/>
                    <a:pt x="1835" y="689"/>
                    <a:pt x="1823" y="717"/>
                  </a:cubicBezTo>
                  <a:cubicBezTo>
                    <a:pt x="1805" y="809"/>
                    <a:pt x="1799" y="849"/>
                    <a:pt x="1751" y="921"/>
                  </a:cubicBezTo>
                  <a:cubicBezTo>
                    <a:pt x="1768" y="973"/>
                    <a:pt x="1752" y="988"/>
                    <a:pt x="1739" y="1041"/>
                  </a:cubicBezTo>
                  <a:cubicBezTo>
                    <a:pt x="1743" y="1065"/>
                    <a:pt x="1762" y="1091"/>
                    <a:pt x="1751" y="1113"/>
                  </a:cubicBezTo>
                  <a:cubicBezTo>
                    <a:pt x="1738" y="1139"/>
                    <a:pt x="1679" y="1161"/>
                    <a:pt x="1679" y="1161"/>
                  </a:cubicBezTo>
                  <a:cubicBezTo>
                    <a:pt x="1687" y="1177"/>
                    <a:pt x="1701" y="1191"/>
                    <a:pt x="1703" y="1209"/>
                  </a:cubicBezTo>
                  <a:cubicBezTo>
                    <a:pt x="1705" y="1223"/>
                    <a:pt x="1683" y="1277"/>
                    <a:pt x="1679" y="1293"/>
                  </a:cubicBezTo>
                  <a:cubicBezTo>
                    <a:pt x="1648" y="1405"/>
                    <a:pt x="1684" y="1370"/>
                    <a:pt x="1619" y="1413"/>
                  </a:cubicBezTo>
                  <a:cubicBezTo>
                    <a:pt x="1546" y="1558"/>
                    <a:pt x="1658" y="1328"/>
                    <a:pt x="1571" y="1545"/>
                  </a:cubicBezTo>
                  <a:cubicBezTo>
                    <a:pt x="1553" y="1590"/>
                    <a:pt x="1545" y="1576"/>
                    <a:pt x="1511" y="1605"/>
                  </a:cubicBezTo>
                  <a:cubicBezTo>
                    <a:pt x="1494" y="1620"/>
                    <a:pt x="1483" y="1642"/>
                    <a:pt x="1463" y="1653"/>
                  </a:cubicBezTo>
                  <a:cubicBezTo>
                    <a:pt x="1419" y="1676"/>
                    <a:pt x="1332" y="1705"/>
                    <a:pt x="1271" y="1725"/>
                  </a:cubicBezTo>
                  <a:cubicBezTo>
                    <a:pt x="1173" y="1692"/>
                    <a:pt x="1327" y="1745"/>
                    <a:pt x="1139" y="1665"/>
                  </a:cubicBezTo>
                  <a:cubicBezTo>
                    <a:pt x="1116" y="1655"/>
                    <a:pt x="1067" y="1641"/>
                    <a:pt x="1067" y="1641"/>
                  </a:cubicBezTo>
                  <a:cubicBezTo>
                    <a:pt x="979" y="1670"/>
                    <a:pt x="1013" y="1647"/>
                    <a:pt x="959" y="1701"/>
                  </a:cubicBezTo>
                  <a:cubicBezTo>
                    <a:pt x="947" y="1689"/>
                    <a:pt x="939" y="1670"/>
                    <a:pt x="923" y="1665"/>
                  </a:cubicBezTo>
                  <a:cubicBezTo>
                    <a:pt x="772" y="1615"/>
                    <a:pt x="847" y="1685"/>
                    <a:pt x="803" y="1641"/>
                  </a:cubicBezTo>
                </a:path>
              </a:pathLst>
            </a:custGeom>
            <a:solidFill>
              <a:srgbClr val="008000"/>
            </a:solidFill>
            <a:ln w="12700">
              <a:solidFill>
                <a:schemeClr val="tx1"/>
              </a:solidFill>
              <a:round/>
              <a:headEnd type="none" w="sm" len="sm"/>
              <a:tailEnd type="none" w="sm" len="sm"/>
            </a:ln>
          </p:spPr>
          <p:txBody>
            <a:bodyPr/>
            <a:lstStyle/>
            <a:p>
              <a:endParaRPr lang="en-US">
                <a:latin typeface="Calibri" pitchFamily="34" charset="0"/>
              </a:endParaRPr>
            </a:p>
          </p:txBody>
        </p:sp>
        <p:sp>
          <p:nvSpPr>
            <p:cNvPr id="130059" name="Line 12"/>
            <p:cNvSpPr>
              <a:spLocks noChangeShapeType="1"/>
            </p:cNvSpPr>
            <p:nvPr/>
          </p:nvSpPr>
          <p:spPr bwMode="auto">
            <a:xfrm flipV="1">
              <a:off x="4254955" y="2848868"/>
              <a:ext cx="4829175" cy="4732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149517" name="Line 13"/>
            <p:cNvSpPr>
              <a:spLocks noChangeShapeType="1"/>
            </p:cNvSpPr>
            <p:nvPr/>
          </p:nvSpPr>
          <p:spPr bwMode="auto">
            <a:xfrm>
              <a:off x="6802211" y="2896196"/>
              <a:ext cx="0" cy="425946"/>
            </a:xfrm>
            <a:prstGeom prst="line">
              <a:avLst/>
            </a:prstGeom>
            <a:noFill/>
            <a:ln w="38100">
              <a:solidFill>
                <a:srgbClr val="FF0000"/>
              </a:solidFill>
              <a:round/>
              <a:headEnd type="triangle" w="sm" len="sm"/>
              <a:tailEnd type="triangle" w="sm" len="sm"/>
            </a:ln>
            <a:effectLst/>
          </p:spPr>
          <p:txBody>
            <a:bodyPr/>
            <a:lstStyle/>
            <a:p>
              <a:pPr>
                <a:defRPr/>
              </a:pPr>
              <a:endParaRPr lang="en-US"/>
            </a:p>
          </p:txBody>
        </p:sp>
        <p:sp>
          <p:nvSpPr>
            <p:cNvPr id="130062" name="Freeform 15"/>
            <p:cNvSpPr>
              <a:spLocks/>
            </p:cNvSpPr>
            <p:nvPr/>
          </p:nvSpPr>
          <p:spPr bwMode="auto">
            <a:xfrm>
              <a:off x="5641351" y="4363344"/>
              <a:ext cx="425648" cy="1183183"/>
            </a:xfrm>
            <a:custGeom>
              <a:avLst/>
              <a:gdLst>
                <a:gd name="T0" fmla="*/ 78 w 385"/>
                <a:gd name="T1" fmla="*/ 0 h 1114"/>
                <a:gd name="T2" fmla="*/ 126 w 385"/>
                <a:gd name="T3" fmla="*/ 323 h 1114"/>
                <a:gd name="T4" fmla="*/ 78 w 385"/>
                <a:gd name="T5" fmla="*/ 866 h 1114"/>
                <a:gd name="T6" fmla="*/ 30 w 385"/>
                <a:gd name="T7" fmla="*/ 995 h 1114"/>
                <a:gd name="T8" fmla="*/ 18 w 385"/>
                <a:gd name="T9" fmla="*/ 1086 h 1114"/>
                <a:gd name="T10" fmla="*/ 6 w 385"/>
                <a:gd name="T11" fmla="*/ 1138 h 1114"/>
                <a:gd name="T12" fmla="*/ 42 w 385"/>
                <a:gd name="T13" fmla="*/ 1150 h 1114"/>
                <a:gd name="T14" fmla="*/ 330 w 385"/>
                <a:gd name="T15" fmla="*/ 1125 h 1114"/>
                <a:gd name="T16" fmla="*/ 318 w 385"/>
                <a:gd name="T17" fmla="*/ 866 h 1114"/>
                <a:gd name="T18" fmla="*/ 282 w 385"/>
                <a:gd name="T19" fmla="*/ 750 h 1114"/>
                <a:gd name="T20" fmla="*/ 234 w 385"/>
                <a:gd name="T21" fmla="*/ 530 h 1114"/>
                <a:gd name="T22" fmla="*/ 270 w 385"/>
                <a:gd name="T23" fmla="*/ 181 h 1114"/>
                <a:gd name="T24" fmla="*/ 342 w 385"/>
                <a:gd name="T25" fmla="*/ 13 h 11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5"/>
                <a:gd name="T40" fmla="*/ 0 h 1114"/>
                <a:gd name="T41" fmla="*/ 385 w 385"/>
                <a:gd name="T42" fmla="*/ 1114 h 11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5" h="1114">
                  <a:moveTo>
                    <a:pt x="78" y="0"/>
                  </a:moveTo>
                  <a:cubicBezTo>
                    <a:pt x="132" y="81"/>
                    <a:pt x="120" y="210"/>
                    <a:pt x="126" y="300"/>
                  </a:cubicBezTo>
                  <a:cubicBezTo>
                    <a:pt x="122" y="428"/>
                    <a:pt x="170" y="665"/>
                    <a:pt x="78" y="804"/>
                  </a:cubicBezTo>
                  <a:cubicBezTo>
                    <a:pt x="66" y="852"/>
                    <a:pt x="57" y="883"/>
                    <a:pt x="30" y="924"/>
                  </a:cubicBezTo>
                  <a:cubicBezTo>
                    <a:pt x="26" y="952"/>
                    <a:pt x="23" y="980"/>
                    <a:pt x="18" y="1008"/>
                  </a:cubicBezTo>
                  <a:cubicBezTo>
                    <a:pt x="15" y="1024"/>
                    <a:pt x="0" y="1041"/>
                    <a:pt x="6" y="1056"/>
                  </a:cubicBezTo>
                  <a:cubicBezTo>
                    <a:pt x="11" y="1068"/>
                    <a:pt x="30" y="1064"/>
                    <a:pt x="42" y="1068"/>
                  </a:cubicBezTo>
                  <a:cubicBezTo>
                    <a:pt x="133" y="1038"/>
                    <a:pt x="264" y="1114"/>
                    <a:pt x="330" y="1044"/>
                  </a:cubicBezTo>
                  <a:cubicBezTo>
                    <a:pt x="385" y="986"/>
                    <a:pt x="327" y="884"/>
                    <a:pt x="318" y="804"/>
                  </a:cubicBezTo>
                  <a:cubicBezTo>
                    <a:pt x="311" y="747"/>
                    <a:pt x="291" y="742"/>
                    <a:pt x="282" y="696"/>
                  </a:cubicBezTo>
                  <a:cubicBezTo>
                    <a:pt x="268" y="628"/>
                    <a:pt x="256" y="558"/>
                    <a:pt x="234" y="492"/>
                  </a:cubicBezTo>
                  <a:cubicBezTo>
                    <a:pt x="239" y="412"/>
                    <a:pt x="232" y="257"/>
                    <a:pt x="270" y="168"/>
                  </a:cubicBezTo>
                  <a:cubicBezTo>
                    <a:pt x="294" y="113"/>
                    <a:pt x="342" y="74"/>
                    <a:pt x="342" y="12"/>
                  </a:cubicBezTo>
                </a:path>
              </a:pathLst>
            </a:custGeom>
            <a:solidFill>
              <a:srgbClr val="996633"/>
            </a:solidFill>
            <a:ln w="12700">
              <a:solidFill>
                <a:schemeClr val="tx1"/>
              </a:solidFill>
              <a:round/>
              <a:headEnd type="none" w="sm" len="sm"/>
              <a:tailEnd type="none" w="sm" len="sm"/>
            </a:ln>
          </p:spPr>
          <p:txBody>
            <a:bodyPr/>
            <a:lstStyle/>
            <a:p>
              <a:endParaRPr lang="en-US">
                <a:latin typeface="Calibri" pitchFamily="34" charset="0"/>
              </a:endParaRPr>
            </a:p>
          </p:txBody>
        </p:sp>
        <p:sp>
          <p:nvSpPr>
            <p:cNvPr id="130063" name="AutoShape 16"/>
            <p:cNvSpPr>
              <a:spLocks noChangeArrowheads="1"/>
            </p:cNvSpPr>
            <p:nvPr/>
          </p:nvSpPr>
          <p:spPr bwMode="auto">
            <a:xfrm flipH="1">
              <a:off x="8447314" y="2328267"/>
              <a:ext cx="162520" cy="94654"/>
            </a:xfrm>
            <a:prstGeom prst="cube">
              <a:avLst>
                <a:gd name="adj" fmla="val 98954"/>
              </a:avLst>
            </a:prstGeom>
            <a:solidFill>
              <a:srgbClr val="FFFF00"/>
            </a:solidFill>
            <a:ln w="12700">
              <a:solidFill>
                <a:schemeClr val="tx1"/>
              </a:solidFill>
              <a:miter lim="800000"/>
              <a:headEnd type="none" w="sm" len="sm"/>
              <a:tailEnd type="none" w="sm" len="sm"/>
            </a:ln>
          </p:spPr>
          <p:txBody>
            <a:bodyPr wrap="none" anchor="ctr"/>
            <a:lstStyle/>
            <a:p>
              <a:endParaRPr lang="en-US">
                <a:latin typeface="Calibri" pitchFamily="34" charset="0"/>
              </a:endParaRPr>
            </a:p>
          </p:txBody>
        </p:sp>
        <p:sp>
          <p:nvSpPr>
            <p:cNvPr id="130064" name="AutoShape 17"/>
            <p:cNvSpPr>
              <a:spLocks noChangeArrowheads="1"/>
            </p:cNvSpPr>
            <p:nvPr/>
          </p:nvSpPr>
          <p:spPr bwMode="auto">
            <a:xfrm flipH="1">
              <a:off x="3565071" y="2375594"/>
              <a:ext cx="162520" cy="94654"/>
            </a:xfrm>
            <a:prstGeom prst="cube">
              <a:avLst>
                <a:gd name="adj" fmla="val 98954"/>
              </a:avLst>
            </a:prstGeom>
            <a:solidFill>
              <a:srgbClr val="FFFF00"/>
            </a:solidFill>
            <a:ln w="12700">
              <a:solidFill>
                <a:schemeClr val="tx1"/>
              </a:solidFill>
              <a:miter lim="800000"/>
              <a:headEnd type="none" w="sm" len="sm"/>
              <a:tailEnd type="none" w="sm" len="sm"/>
            </a:ln>
          </p:spPr>
          <p:txBody>
            <a:bodyPr wrap="none" anchor="ctr"/>
            <a:lstStyle/>
            <a:p>
              <a:endParaRPr lang="en-US">
                <a:latin typeface="Calibri" pitchFamily="34" charset="0"/>
              </a:endParaRPr>
            </a:p>
          </p:txBody>
        </p:sp>
        <p:sp>
          <p:nvSpPr>
            <p:cNvPr id="130065" name="AutoShape 18"/>
            <p:cNvSpPr>
              <a:spLocks noChangeArrowheads="1"/>
            </p:cNvSpPr>
            <p:nvPr/>
          </p:nvSpPr>
          <p:spPr bwMode="auto">
            <a:xfrm flipH="1">
              <a:off x="8659586" y="2517576"/>
              <a:ext cx="162520" cy="94654"/>
            </a:xfrm>
            <a:prstGeom prst="cube">
              <a:avLst>
                <a:gd name="adj" fmla="val 98954"/>
              </a:avLst>
            </a:prstGeom>
            <a:solidFill>
              <a:srgbClr val="FFFF00"/>
            </a:solidFill>
            <a:ln w="12700">
              <a:solidFill>
                <a:schemeClr val="tx1"/>
              </a:solidFill>
              <a:miter lim="800000"/>
              <a:headEnd type="none" w="sm" len="sm"/>
              <a:tailEnd type="none" w="sm" len="sm"/>
            </a:ln>
          </p:spPr>
          <p:txBody>
            <a:bodyPr wrap="none" anchor="ctr"/>
            <a:lstStyle/>
            <a:p>
              <a:endParaRPr lang="en-US">
                <a:latin typeface="Calibri" pitchFamily="34" charset="0"/>
              </a:endParaRPr>
            </a:p>
          </p:txBody>
        </p:sp>
        <p:sp>
          <p:nvSpPr>
            <p:cNvPr id="130066" name="AutoShape 19"/>
            <p:cNvSpPr>
              <a:spLocks noChangeArrowheads="1"/>
            </p:cNvSpPr>
            <p:nvPr/>
          </p:nvSpPr>
          <p:spPr bwMode="auto">
            <a:xfrm flipH="1">
              <a:off x="3830411" y="2612231"/>
              <a:ext cx="162520" cy="94654"/>
            </a:xfrm>
            <a:prstGeom prst="cube">
              <a:avLst>
                <a:gd name="adj" fmla="val 98954"/>
              </a:avLst>
            </a:prstGeom>
            <a:solidFill>
              <a:srgbClr val="FFFF00"/>
            </a:solidFill>
            <a:ln w="12700">
              <a:solidFill>
                <a:schemeClr val="tx1"/>
              </a:solidFill>
              <a:miter lim="800000"/>
              <a:headEnd type="none" w="sm" len="sm"/>
              <a:tailEnd type="none" w="sm" len="sm"/>
            </a:ln>
          </p:spPr>
          <p:txBody>
            <a:bodyPr wrap="none" anchor="ctr"/>
            <a:lstStyle/>
            <a:p>
              <a:endParaRPr lang="en-US">
                <a:latin typeface="Calibri" pitchFamily="34" charset="0"/>
              </a:endParaRPr>
            </a:p>
          </p:txBody>
        </p:sp>
        <p:cxnSp>
          <p:nvCxnSpPr>
            <p:cNvPr id="8" name="Straight Arrow Connector 7"/>
            <p:cNvCxnSpPr/>
            <p:nvPr/>
          </p:nvCxnSpPr>
          <p:spPr>
            <a:xfrm flipH="1" flipV="1">
              <a:off x="6163396" y="2872093"/>
              <a:ext cx="843349" cy="146714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5641351" y="1905001"/>
              <a:ext cx="530848" cy="81475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748249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Tree Clearances (cont.)</a:t>
            </a:r>
          </a:p>
        </p:txBody>
      </p:sp>
      <p:pic>
        <p:nvPicPr>
          <p:cNvPr id="8" name="Content Placeholder 7"/>
          <p:cNvPicPr>
            <a:picLocks noGrp="1" noChangeAspect="1"/>
          </p:cNvPicPr>
          <p:nvPr>
            <p:ph idx="1"/>
          </p:nvPr>
        </p:nvPicPr>
        <p:blipFill>
          <a:blip r:embed="rId3"/>
          <a:stretch>
            <a:fillRect/>
          </a:stretch>
        </p:blipFill>
        <p:spPr>
          <a:xfrm>
            <a:off x="2627075" y="2150997"/>
            <a:ext cx="6937849" cy="3700593"/>
          </a:xfrm>
          <a:prstGeom prst="rect">
            <a:avLst/>
          </a:prstGeom>
        </p:spPr>
      </p:pic>
      <p:sp>
        <p:nvSpPr>
          <p:cNvPr id="36877" name="Text Box 13"/>
          <p:cNvSpPr txBox="1">
            <a:spLocks noChangeArrowheads="1"/>
          </p:cNvSpPr>
          <p:nvPr/>
        </p:nvSpPr>
        <p:spPr bwMode="auto">
          <a:xfrm>
            <a:off x="5917186" y="1480847"/>
            <a:ext cx="2643630" cy="369332"/>
          </a:xfrm>
          <a:prstGeom prst="rect">
            <a:avLst/>
          </a:prstGeom>
          <a:solidFill>
            <a:schemeClr val="bg1"/>
          </a:solidFill>
          <a:ln w="28575">
            <a:noFill/>
            <a:miter lim="800000"/>
            <a:headEnd/>
            <a:tailEnd/>
          </a:ln>
          <a:effectLst/>
        </p:spPr>
        <p:txBody>
          <a:bodyPr wrap="square">
            <a:spAutoFit/>
          </a:bodyPr>
          <a:lstStyle/>
          <a:p>
            <a:pPr algn="ctr">
              <a:defRPr/>
            </a:pPr>
            <a:r>
              <a:rPr lang="en-US" dirty="0"/>
              <a:t>Look for the deflection </a:t>
            </a:r>
          </a:p>
        </p:txBody>
      </p:sp>
      <p:sp>
        <p:nvSpPr>
          <p:cNvPr id="16" name="Rectangle 4"/>
          <p:cNvSpPr txBox="1">
            <a:spLocks noChangeArrowheads="1"/>
          </p:cNvSpPr>
          <p:nvPr/>
        </p:nvSpPr>
        <p:spPr>
          <a:xfrm>
            <a:off x="2057400" y="304800"/>
            <a:ext cx="8229600" cy="639762"/>
          </a:xfrm>
          <a:prstGeom prst="rect">
            <a:avLst/>
          </a:prstGeom>
        </p:spPr>
        <p:txBody>
          <a:bodyPr>
            <a:noAutofit/>
          </a:bodyPr>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Tahoma" pitchFamily="34" charset="0"/>
              </a:defRPr>
            </a:lvl2pPr>
            <a:lvl3pPr algn="l" rtl="0" eaLnBrk="1" fontAlgn="base" hangingPunct="1">
              <a:spcBef>
                <a:spcPct val="0"/>
              </a:spcBef>
              <a:spcAft>
                <a:spcPct val="0"/>
              </a:spcAft>
              <a:defRPr sz="3200" b="1">
                <a:solidFill>
                  <a:schemeClr val="tx2"/>
                </a:solidFill>
                <a:latin typeface="Tahoma" pitchFamily="34" charset="0"/>
              </a:defRPr>
            </a:lvl3pPr>
            <a:lvl4pPr algn="l" rtl="0" eaLnBrk="1" fontAlgn="base" hangingPunct="1">
              <a:spcBef>
                <a:spcPct val="0"/>
              </a:spcBef>
              <a:spcAft>
                <a:spcPct val="0"/>
              </a:spcAft>
              <a:defRPr sz="3200" b="1">
                <a:solidFill>
                  <a:schemeClr val="tx2"/>
                </a:solidFill>
                <a:latin typeface="Tahoma" pitchFamily="34" charset="0"/>
              </a:defRPr>
            </a:lvl4pPr>
            <a:lvl5pPr algn="l" rtl="0" eaLnBrk="1" fontAlgn="base" hangingPunct="1">
              <a:spcBef>
                <a:spcPct val="0"/>
              </a:spcBef>
              <a:spcAft>
                <a:spcPct val="0"/>
              </a:spcAft>
              <a:defRPr sz="3200" b="1">
                <a:solidFill>
                  <a:schemeClr val="tx2"/>
                </a:solidFill>
                <a:latin typeface="Tahoma" pitchFamily="34" charset="0"/>
              </a:defRPr>
            </a:lvl5pPr>
            <a:lvl6pPr marL="457200" algn="l" rtl="0" eaLnBrk="1" fontAlgn="base" hangingPunct="1">
              <a:spcBef>
                <a:spcPct val="0"/>
              </a:spcBef>
              <a:spcAft>
                <a:spcPct val="0"/>
              </a:spcAft>
              <a:defRPr sz="3200" b="1">
                <a:solidFill>
                  <a:schemeClr val="tx2"/>
                </a:solidFill>
                <a:latin typeface="Tahoma" pitchFamily="34" charset="0"/>
              </a:defRPr>
            </a:lvl6pPr>
            <a:lvl7pPr marL="914400" algn="l" rtl="0" eaLnBrk="1" fontAlgn="base" hangingPunct="1">
              <a:spcBef>
                <a:spcPct val="0"/>
              </a:spcBef>
              <a:spcAft>
                <a:spcPct val="0"/>
              </a:spcAft>
              <a:defRPr sz="3200" b="1">
                <a:solidFill>
                  <a:schemeClr val="tx2"/>
                </a:solidFill>
                <a:latin typeface="Tahoma" pitchFamily="34" charset="0"/>
              </a:defRPr>
            </a:lvl7pPr>
            <a:lvl8pPr marL="1371600" algn="l" rtl="0" eaLnBrk="1" fontAlgn="base" hangingPunct="1">
              <a:spcBef>
                <a:spcPct val="0"/>
              </a:spcBef>
              <a:spcAft>
                <a:spcPct val="0"/>
              </a:spcAft>
              <a:defRPr sz="3200" b="1">
                <a:solidFill>
                  <a:schemeClr val="tx2"/>
                </a:solidFill>
                <a:latin typeface="Tahoma" pitchFamily="34" charset="0"/>
              </a:defRPr>
            </a:lvl8pPr>
            <a:lvl9pPr marL="1828800" algn="l" rtl="0" eaLnBrk="1" fontAlgn="base" hangingPunct="1">
              <a:spcBef>
                <a:spcPct val="0"/>
              </a:spcBef>
              <a:spcAft>
                <a:spcPct val="0"/>
              </a:spcAft>
              <a:defRPr sz="3200" b="1">
                <a:solidFill>
                  <a:schemeClr val="tx2"/>
                </a:solidFill>
                <a:latin typeface="Tahoma" pitchFamily="34" charset="0"/>
              </a:defRPr>
            </a:lvl9pPr>
          </a:lstStyle>
          <a:p>
            <a:pPr fontAlgn="auto">
              <a:spcAft>
                <a:spcPts val="0"/>
              </a:spcAft>
              <a:defRPr/>
            </a:pPr>
            <a:endParaRPr lang="en-US" sz="1800" kern="0"/>
          </a:p>
        </p:txBody>
      </p:sp>
      <p:cxnSp>
        <p:nvCxnSpPr>
          <p:cNvPr id="18" name="Straight Arrow Connector 17"/>
          <p:cNvCxnSpPr>
            <a:stCxn id="36877" idx="2"/>
          </p:cNvCxnSpPr>
          <p:nvPr/>
        </p:nvCxnSpPr>
        <p:spPr>
          <a:xfrm flipH="1">
            <a:off x="6647241" y="1850179"/>
            <a:ext cx="591760" cy="2361027"/>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5424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8" name="Picture 4" descr="treeinopenwiresec"/>
          <p:cNvPicPr>
            <a:picLocks noChangeAspect="1" noChangeArrowheads="1"/>
          </p:cNvPicPr>
          <p:nvPr/>
        </p:nvPicPr>
        <p:blipFill>
          <a:blip r:embed="rId3"/>
          <a:stretch>
            <a:fillRect/>
          </a:stretch>
        </p:blipFill>
        <p:spPr bwMode="auto">
          <a:xfrm>
            <a:off x="6233160" y="1828800"/>
            <a:ext cx="5120640" cy="3383277"/>
          </a:xfrm>
          <a:prstGeom prst="rect">
            <a:avLst/>
          </a:prstGeom>
          <a:solidFill>
            <a:schemeClr val="accent3">
              <a:lumMod val="20000"/>
              <a:lumOff val="80000"/>
            </a:schemeClr>
          </a:solidFill>
          <a:ln w="28575">
            <a:noFill/>
            <a:miter lim="800000"/>
            <a:headEnd/>
            <a:tailEnd/>
          </a:ln>
        </p:spPr>
      </p:pic>
      <p:sp>
        <p:nvSpPr>
          <p:cNvPr id="41991" name="Rectangle 7"/>
          <p:cNvSpPr>
            <a:spLocks noGrp="1" noChangeArrowheads="1"/>
          </p:cNvSpPr>
          <p:nvPr>
            <p:ph type="title"/>
          </p:nvPr>
        </p:nvSpPr>
        <p:spPr/>
        <p:txBody>
          <a:bodyPr/>
          <a:lstStyle/>
          <a:p>
            <a:r>
              <a:rPr lang="en-US"/>
              <a:t>Tree Clearances (cont.)</a:t>
            </a:r>
          </a:p>
        </p:txBody>
      </p:sp>
      <p:pic>
        <p:nvPicPr>
          <p:cNvPr id="10" name="Picture 12"/>
          <p:cNvPicPr>
            <a:picLocks noChangeAspect="1" noChangeArrowheads="1"/>
          </p:cNvPicPr>
          <p:nvPr/>
        </p:nvPicPr>
        <p:blipFill>
          <a:blip r:embed="rId4"/>
          <a:stretch>
            <a:fillRect/>
          </a:stretch>
        </p:blipFill>
        <p:spPr bwMode="auto">
          <a:xfrm>
            <a:off x="792584" y="1828800"/>
            <a:ext cx="5120640" cy="3382385"/>
          </a:xfrm>
          <a:prstGeom prst="rect">
            <a:avLst/>
          </a:prstGeom>
          <a:solidFill>
            <a:schemeClr val="accent3">
              <a:lumMod val="20000"/>
              <a:lumOff val="80000"/>
            </a:schemeClr>
          </a:solidFill>
          <a:ln w="28575" algn="ctr">
            <a:noFill/>
            <a:miter lim="800000"/>
            <a:headEnd type="none" w="lg" len="med"/>
            <a:tailEnd type="none" w="lg" len="med"/>
          </a:ln>
          <a:effectLst/>
        </p:spPr>
      </p:pic>
    </p:spTree>
    <p:extLst>
      <p:ext uri="{BB962C8B-B14F-4D97-AF65-F5344CB8AC3E}">
        <p14:creationId xmlns:p14="http://schemas.microsoft.com/office/powerpoint/2010/main" val="17872977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2" name="Rectangle 4"/>
          <p:cNvSpPr>
            <a:spLocks noGrp="1" noChangeArrowheads="1"/>
          </p:cNvSpPr>
          <p:nvPr>
            <p:ph type="title"/>
          </p:nvPr>
        </p:nvSpPr>
        <p:spPr/>
        <p:txBody>
          <a:bodyPr/>
          <a:lstStyle/>
          <a:p>
            <a:r>
              <a:rPr lang="en-US"/>
              <a:t>Tree Clearances (cont.)</a:t>
            </a:r>
          </a:p>
        </p:txBody>
      </p:sp>
      <p:pic>
        <p:nvPicPr>
          <p:cNvPr id="3" name="Content Placeholder 2"/>
          <p:cNvPicPr>
            <a:picLocks noGrp="1" noChangeAspect="1"/>
          </p:cNvPicPr>
          <p:nvPr>
            <p:ph idx="1"/>
          </p:nvPr>
        </p:nvPicPr>
        <p:blipFill>
          <a:blip r:embed="rId3"/>
          <a:stretch>
            <a:fillRect/>
          </a:stretch>
        </p:blipFill>
        <p:spPr>
          <a:xfrm>
            <a:off x="2474839" y="1828800"/>
            <a:ext cx="7242322" cy="4117975"/>
          </a:xfrm>
        </p:spPr>
      </p:pic>
      <p:sp>
        <p:nvSpPr>
          <p:cNvPr id="150537" name="AutoShape 9"/>
          <p:cNvSpPr>
            <a:spLocks/>
          </p:cNvSpPr>
          <p:nvPr/>
        </p:nvSpPr>
        <p:spPr bwMode="auto">
          <a:xfrm>
            <a:off x="2743200" y="1920240"/>
            <a:ext cx="3048000" cy="369332"/>
          </a:xfrm>
          <a:prstGeom prst="borderCallout2">
            <a:avLst>
              <a:gd name="adj1" fmla="val 100603"/>
              <a:gd name="adj2" fmla="val 49536"/>
              <a:gd name="adj3" fmla="val 222756"/>
              <a:gd name="adj4" fmla="val 70091"/>
              <a:gd name="adj5" fmla="val 421515"/>
              <a:gd name="adj6" fmla="val 101726"/>
            </a:avLst>
          </a:prstGeom>
          <a:solidFill>
            <a:schemeClr val="bg1"/>
          </a:solidFill>
          <a:ln w="28575">
            <a:solidFill>
              <a:schemeClr val="bg1"/>
            </a:solidFill>
            <a:miter lim="800000"/>
            <a:headEnd type="none" w="med" len="med"/>
            <a:tailEnd type="arrow" w="med" len="med"/>
          </a:ln>
          <a:effectLst/>
        </p:spPr>
        <p:txBody>
          <a:bodyPr>
            <a:spAutoFit/>
          </a:bodyPr>
          <a:lstStyle/>
          <a:p>
            <a:pPr algn="ctr">
              <a:defRPr/>
            </a:pPr>
            <a:r>
              <a:rPr lang="en-US" dirty="0"/>
              <a:t>Contact with 12 kV Primary</a:t>
            </a:r>
          </a:p>
        </p:txBody>
      </p:sp>
    </p:spTree>
    <p:extLst>
      <p:ext uri="{BB962C8B-B14F-4D97-AF65-F5344CB8AC3E}">
        <p14:creationId xmlns:p14="http://schemas.microsoft.com/office/powerpoint/2010/main" val="679302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Wrap Up</a:t>
            </a:r>
          </a:p>
        </p:txBody>
      </p:sp>
      <p:sp>
        <p:nvSpPr>
          <p:cNvPr id="3" name="Content Placeholder 2"/>
          <p:cNvSpPr>
            <a:spLocks noGrp="1"/>
          </p:cNvSpPr>
          <p:nvPr>
            <p:ph idx="1"/>
          </p:nvPr>
        </p:nvSpPr>
        <p:spPr>
          <a:xfrm>
            <a:off x="838199" y="1825625"/>
            <a:ext cx="10853057" cy="4351338"/>
          </a:xfrm>
        </p:spPr>
        <p:txBody>
          <a:bodyPr/>
          <a:lstStyle/>
          <a:p>
            <a:r>
              <a:rPr lang="en-US" dirty="0"/>
              <a:t>Obtain primary clearance values </a:t>
            </a:r>
          </a:p>
          <a:p>
            <a:r>
              <a:rPr lang="en-US" dirty="0"/>
              <a:t>Measure and report clearances that legally define the basic minimum allowable vertical clearance values for:</a:t>
            </a:r>
          </a:p>
          <a:p>
            <a:pPr lvl="1"/>
            <a:r>
              <a:rPr lang="en-US" dirty="0"/>
              <a:t>Wires from surfaces</a:t>
            </a:r>
          </a:p>
          <a:p>
            <a:pPr lvl="1"/>
            <a:r>
              <a:rPr lang="en-US" dirty="0"/>
              <a:t>Other wires and objects</a:t>
            </a:r>
          </a:p>
        </p:txBody>
      </p:sp>
    </p:spTree>
    <p:extLst>
      <p:ext uri="{BB962C8B-B14F-4D97-AF65-F5344CB8AC3E}">
        <p14:creationId xmlns:p14="http://schemas.microsoft.com/office/powerpoint/2010/main" val="3243616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Safety First!</a:t>
            </a:r>
          </a:p>
        </p:txBody>
      </p:sp>
      <p:sp>
        <p:nvSpPr>
          <p:cNvPr id="5" name="Content Placeholder 4"/>
          <p:cNvSpPr>
            <a:spLocks noGrp="1"/>
          </p:cNvSpPr>
          <p:nvPr>
            <p:ph idx="1"/>
          </p:nvPr>
        </p:nvSpPr>
        <p:spPr/>
        <p:txBody>
          <a:bodyPr/>
          <a:lstStyle/>
          <a:p>
            <a:r>
              <a:rPr lang="en-US"/>
              <a:t>First Aid kit</a:t>
            </a:r>
          </a:p>
          <a:p>
            <a:r>
              <a:rPr lang="en-US"/>
              <a:t>Volunteers</a:t>
            </a:r>
          </a:p>
          <a:p>
            <a:r>
              <a:rPr lang="en-US"/>
              <a:t>Earthquake procedures</a:t>
            </a:r>
          </a:p>
          <a:p>
            <a:r>
              <a:rPr lang="en-US"/>
              <a:t>In case of fire</a:t>
            </a:r>
          </a:p>
          <a:p>
            <a:r>
              <a:rPr lang="en-US"/>
              <a:t>Emergency exits</a:t>
            </a:r>
          </a:p>
          <a:p>
            <a:r>
              <a:rPr lang="en-US"/>
              <a:t>Where to gather outside</a:t>
            </a:r>
          </a:p>
        </p:txBody>
      </p:sp>
    </p:spTree>
    <p:extLst>
      <p:ext uri="{BB962C8B-B14F-4D97-AF65-F5344CB8AC3E}">
        <p14:creationId xmlns:p14="http://schemas.microsoft.com/office/powerpoint/2010/main" val="39306316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Check Your Knowledge </a:t>
            </a:r>
            <a:endParaRPr lang="en-US" b="1" dirty="0">
              <a:solidFill>
                <a:srgbClr val="FF0000"/>
              </a:solidFill>
            </a:endParaRPr>
          </a:p>
        </p:txBody>
      </p:sp>
      <p:sp>
        <p:nvSpPr>
          <p:cNvPr id="9" name="Content Placeholder 8"/>
          <p:cNvSpPr>
            <a:spLocks noGrp="1"/>
          </p:cNvSpPr>
          <p:nvPr>
            <p:ph idx="1"/>
          </p:nvPr>
        </p:nvSpPr>
        <p:spPr/>
        <p:txBody>
          <a:bodyPr/>
          <a:lstStyle/>
          <a:p>
            <a:pPr marL="457200" indent="-457200">
              <a:buFont typeface="+mj-lt"/>
              <a:buAutoNum type="arabicPeriod"/>
            </a:pPr>
            <a:r>
              <a:rPr lang="en-US"/>
              <a:t>What is the vertical clearance for conductors, above the ground, in areas accessible to pedestrians only?</a:t>
            </a:r>
          </a:p>
          <a:p>
            <a:pPr marL="914400" lvl="1" indent="-457200">
              <a:buFont typeface="+mj-lt"/>
              <a:buAutoNum type="alphaLcParenR"/>
            </a:pPr>
            <a:r>
              <a:rPr lang="en-US"/>
              <a:t>Supply Service Drops of 0 – 750 Volts</a:t>
            </a:r>
          </a:p>
          <a:p>
            <a:pPr marL="914400" lvl="1" indent="-457200">
              <a:buFont typeface="+mj-lt"/>
              <a:buAutoNum type="alphaLcParenR"/>
            </a:pPr>
            <a:r>
              <a:rPr lang="en-US"/>
              <a:t>Supply Conductors of 0 – 750 Volts</a:t>
            </a:r>
          </a:p>
          <a:p>
            <a:pPr marL="914400" lvl="1" indent="-457200">
              <a:buFont typeface="+mj-lt"/>
              <a:buAutoNum type="alphaLcParenR"/>
            </a:pPr>
            <a:r>
              <a:rPr lang="en-US"/>
              <a:t>Supply Conductors of 750 – 22,500 Volts</a:t>
            </a:r>
          </a:p>
          <a:p>
            <a:pPr lvl="2"/>
            <a:endParaRPr lang="en-US"/>
          </a:p>
          <a:p>
            <a:pPr marL="457200" indent="-457200">
              <a:buFont typeface="+mj-lt"/>
              <a:buAutoNum type="arabicPeriod"/>
            </a:pPr>
            <a:r>
              <a:rPr lang="en-US"/>
              <a:t>What is the vertical clearance of conductors above communication conductors not supported on the same pole?</a:t>
            </a:r>
          </a:p>
          <a:p>
            <a:pPr marL="914400" lvl="1" indent="-457200">
              <a:buFont typeface="+mj-lt"/>
              <a:buAutoNum type="alphaLcParenR"/>
            </a:pPr>
            <a:r>
              <a:rPr lang="en-US"/>
              <a:t>Supply Service Drops of 0 – 750 Volts</a:t>
            </a:r>
          </a:p>
          <a:p>
            <a:pPr marL="914400" lvl="1" indent="-457200">
              <a:buFont typeface="+mj-lt"/>
              <a:buAutoNum type="alphaLcParenR"/>
            </a:pPr>
            <a:r>
              <a:rPr lang="en-US"/>
              <a:t>Supply Conductors of 0 – 750 Volts</a:t>
            </a:r>
          </a:p>
          <a:p>
            <a:pPr marL="914400" lvl="1" indent="-457200">
              <a:buFont typeface="+mj-lt"/>
              <a:buAutoNum type="alphaLcParenR"/>
            </a:pPr>
            <a:r>
              <a:rPr lang="en-US"/>
              <a:t>Supply Conductors of 750 – 22,500 Volts</a:t>
            </a:r>
          </a:p>
        </p:txBody>
      </p:sp>
    </p:spTree>
    <p:extLst>
      <p:ext uri="{BB962C8B-B14F-4D97-AF65-F5344CB8AC3E}">
        <p14:creationId xmlns:p14="http://schemas.microsoft.com/office/powerpoint/2010/main" val="41392487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Check Your Knowledge (cont.)</a:t>
            </a:r>
          </a:p>
        </p:txBody>
      </p:sp>
      <p:sp>
        <p:nvSpPr>
          <p:cNvPr id="9" name="Content Placeholder 8"/>
          <p:cNvSpPr>
            <a:spLocks noGrp="1"/>
          </p:cNvSpPr>
          <p:nvPr>
            <p:ph idx="1"/>
          </p:nvPr>
        </p:nvSpPr>
        <p:spPr/>
        <p:txBody>
          <a:bodyPr/>
          <a:lstStyle/>
          <a:p>
            <a:pPr marL="457200" indent="-457200">
              <a:buFont typeface="+mj-lt"/>
              <a:buAutoNum type="arabicPeriod" startAt="3"/>
            </a:pPr>
            <a:r>
              <a:rPr lang="en-US"/>
              <a:t>What is the vertical clearance of conductors above signs which men cannot walk on?</a:t>
            </a:r>
          </a:p>
          <a:p>
            <a:pPr marL="914400" lvl="1" indent="-457200">
              <a:buFont typeface="+mj-lt"/>
              <a:buAutoNum type="alphaLcParenR"/>
            </a:pPr>
            <a:r>
              <a:rPr lang="en-US"/>
              <a:t>Supply Service Drops of 0 – 750 Volts</a:t>
            </a:r>
          </a:p>
          <a:p>
            <a:pPr marL="914400" lvl="1" indent="-457200">
              <a:buFont typeface="+mj-lt"/>
              <a:buAutoNum type="alphaLcParenR"/>
            </a:pPr>
            <a:r>
              <a:rPr lang="en-US"/>
              <a:t>Supply Conductors of 0 – 750 Volts</a:t>
            </a:r>
          </a:p>
          <a:p>
            <a:pPr marL="914400" lvl="1" indent="-457200">
              <a:buFont typeface="+mj-lt"/>
              <a:buAutoNum type="alphaLcParenR"/>
            </a:pPr>
            <a:r>
              <a:rPr lang="en-US"/>
              <a:t>Supply Conductors of 750 – 300,000 Volts</a:t>
            </a:r>
          </a:p>
          <a:p>
            <a:pPr lvl="4"/>
            <a:endParaRPr lang="en-US"/>
          </a:p>
          <a:p>
            <a:pPr marL="457200" indent="-457200">
              <a:buFont typeface="+mj-lt"/>
              <a:buAutoNum type="arabicPeriod" startAt="3"/>
            </a:pPr>
            <a:r>
              <a:rPr lang="en-US"/>
              <a:t>What is the radial clearance of primary conductors to trees?</a:t>
            </a:r>
          </a:p>
          <a:p>
            <a:pPr marL="914400" lvl="1" indent="-457200">
              <a:buFont typeface="+mj-lt"/>
              <a:buAutoNum type="alphaLcParenR"/>
            </a:pPr>
            <a:r>
              <a:rPr lang="en-US"/>
              <a:t>Non-high fire areas</a:t>
            </a:r>
          </a:p>
          <a:p>
            <a:pPr marL="914400" lvl="1" indent="-457200">
              <a:buFont typeface="+mj-lt"/>
              <a:buAutoNum type="alphaLcParenR"/>
            </a:pPr>
            <a:r>
              <a:rPr lang="en-US"/>
              <a:t>High fire areas</a:t>
            </a:r>
          </a:p>
        </p:txBody>
      </p:sp>
    </p:spTree>
    <p:extLst>
      <p:ext uri="{BB962C8B-B14F-4D97-AF65-F5344CB8AC3E}">
        <p14:creationId xmlns:p14="http://schemas.microsoft.com/office/powerpoint/2010/main" val="27346440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End of Clearances Module</a:t>
            </a:r>
          </a:p>
        </p:txBody>
      </p:sp>
    </p:spTree>
    <p:extLst>
      <p:ext uri="{BB962C8B-B14F-4D97-AF65-F5344CB8AC3E}">
        <p14:creationId xmlns:p14="http://schemas.microsoft.com/office/powerpoint/2010/main" val="4228101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Logistics &amp; Guidelines</a:t>
            </a:r>
          </a:p>
        </p:txBody>
      </p:sp>
      <p:sp>
        <p:nvSpPr>
          <p:cNvPr id="3" name="Content Placeholder 2"/>
          <p:cNvSpPr>
            <a:spLocks noGrp="1"/>
          </p:cNvSpPr>
          <p:nvPr>
            <p:ph idx="1"/>
          </p:nvPr>
        </p:nvSpPr>
        <p:spPr/>
        <p:txBody>
          <a:bodyPr/>
          <a:lstStyle/>
          <a:p>
            <a:r>
              <a:rPr lang="en-US"/>
              <a:t>Cell phones/pagers off or silent</a:t>
            </a:r>
          </a:p>
          <a:p>
            <a:r>
              <a:rPr lang="en-US"/>
              <a:t>Restroom locations</a:t>
            </a:r>
          </a:p>
          <a:p>
            <a:r>
              <a:rPr lang="en-US"/>
              <a:t>Scheduled breaks and meals</a:t>
            </a:r>
          </a:p>
          <a:p>
            <a:r>
              <a:rPr lang="en-US"/>
              <a:t>Length of training</a:t>
            </a:r>
          </a:p>
          <a:p>
            <a:r>
              <a:rPr lang="en-US"/>
              <a:t>Class rules and guidelines</a:t>
            </a:r>
          </a:p>
        </p:txBody>
      </p:sp>
    </p:spTree>
    <p:extLst>
      <p:ext uri="{BB962C8B-B14F-4D97-AF65-F5344CB8AC3E}">
        <p14:creationId xmlns:p14="http://schemas.microsoft.com/office/powerpoint/2010/main" val="2953229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Clearances</a:t>
            </a:r>
          </a:p>
        </p:txBody>
      </p:sp>
    </p:spTree>
    <p:extLst>
      <p:ext uri="{BB962C8B-B14F-4D97-AF65-F5344CB8AC3E}">
        <p14:creationId xmlns:p14="http://schemas.microsoft.com/office/powerpoint/2010/main" val="7920059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Learning Objectives</a:t>
            </a:r>
          </a:p>
        </p:txBody>
      </p:sp>
      <p:sp>
        <p:nvSpPr>
          <p:cNvPr id="3" name="Content Placeholder 2"/>
          <p:cNvSpPr>
            <a:spLocks noGrp="1"/>
          </p:cNvSpPr>
          <p:nvPr>
            <p:ph idx="1"/>
          </p:nvPr>
        </p:nvSpPr>
        <p:spPr/>
        <p:txBody>
          <a:bodyPr/>
          <a:lstStyle/>
          <a:p>
            <a:r>
              <a:rPr lang="en-US" dirty="0"/>
              <a:t>At the end of this module, students will be able to:</a:t>
            </a:r>
          </a:p>
          <a:p>
            <a:pPr lvl="1"/>
            <a:r>
              <a:rPr lang="en-US" dirty="0"/>
              <a:t>Obtain primary clearance values </a:t>
            </a:r>
          </a:p>
          <a:p>
            <a:pPr lvl="1"/>
            <a:r>
              <a:rPr lang="en-US" dirty="0"/>
              <a:t>Measure and report clearances that legally define the basic minimum allowable vertical clearance values for:</a:t>
            </a:r>
          </a:p>
          <a:p>
            <a:pPr lvl="2"/>
            <a:r>
              <a:rPr lang="en-US" dirty="0"/>
              <a:t>Wires from surfaces</a:t>
            </a:r>
          </a:p>
          <a:p>
            <a:pPr lvl="2"/>
            <a:r>
              <a:rPr lang="en-US" dirty="0"/>
              <a:t>Other wires and objects</a:t>
            </a:r>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8625931" y="457724"/>
            <a:ext cx="1903900" cy="1000686"/>
          </a:xfrm>
          <a:prstGeom prst="rect">
            <a:avLst/>
          </a:prstGeom>
          <a:effectLst>
            <a:softEdge rad="63500"/>
          </a:effectLst>
        </p:spPr>
      </p:pic>
    </p:spTree>
    <p:extLst>
      <p:ext uri="{BB962C8B-B14F-4D97-AF65-F5344CB8AC3E}">
        <p14:creationId xmlns:p14="http://schemas.microsoft.com/office/powerpoint/2010/main" val="17769131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Module Overview</a:t>
            </a:r>
          </a:p>
        </p:txBody>
      </p:sp>
      <p:sp>
        <p:nvSpPr>
          <p:cNvPr id="3" name="Content Placeholder 2"/>
          <p:cNvSpPr>
            <a:spLocks noGrp="1"/>
          </p:cNvSpPr>
          <p:nvPr>
            <p:ph idx="1"/>
          </p:nvPr>
        </p:nvSpPr>
        <p:spPr/>
        <p:txBody>
          <a:bodyPr/>
          <a:lstStyle/>
          <a:p>
            <a:r>
              <a:rPr lang="en-US" dirty="0"/>
              <a:t>Primary Clearance Rules</a:t>
            </a:r>
          </a:p>
          <a:p>
            <a:r>
              <a:rPr lang="en-US" dirty="0"/>
              <a:t>Tree Clearances</a:t>
            </a:r>
          </a:p>
          <a:p>
            <a:pPr lvl="1"/>
            <a:endParaRPr lang="en-US" dirty="0"/>
          </a:p>
          <a:p>
            <a:endParaRPr lang="en-US" dirty="0"/>
          </a:p>
          <a:p>
            <a:endParaRPr lang="en-US" dirty="0"/>
          </a:p>
          <a:p>
            <a:endParaRPr lang="en-US" dirty="0"/>
          </a:p>
        </p:txBody>
      </p:sp>
    </p:spTree>
    <p:extLst>
      <p:ext uri="{BB962C8B-B14F-4D97-AF65-F5344CB8AC3E}">
        <p14:creationId xmlns:p14="http://schemas.microsoft.com/office/powerpoint/2010/main" val="15220176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hlinkClick r:id="rId3"/>
              </a:rPr>
              <a:t>G.O. 95</a:t>
            </a:r>
            <a:r>
              <a:rPr lang="en-US" dirty="0"/>
              <a:t> – Rule 37 – Table 1 (in part)</a:t>
            </a:r>
          </a:p>
        </p:txBody>
      </p:sp>
      <p:pic>
        <p:nvPicPr>
          <p:cNvPr id="4" name="Picture 3"/>
          <p:cNvPicPr>
            <a:picLocks noChangeAspect="1"/>
          </p:cNvPicPr>
          <p:nvPr/>
        </p:nvPicPr>
        <p:blipFill>
          <a:blip r:embed="rId4"/>
          <a:stretch>
            <a:fillRect/>
          </a:stretch>
        </p:blipFill>
        <p:spPr>
          <a:xfrm>
            <a:off x="419297" y="1371600"/>
            <a:ext cx="11353407" cy="5351641"/>
          </a:xfrm>
          <a:prstGeom prst="rect">
            <a:avLst/>
          </a:prstGeom>
        </p:spPr>
      </p:pic>
    </p:spTree>
    <p:extLst>
      <p:ext uri="{BB962C8B-B14F-4D97-AF65-F5344CB8AC3E}">
        <p14:creationId xmlns:p14="http://schemas.microsoft.com/office/powerpoint/2010/main" val="29323916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 95 – Rule 37 – Table 1 (cont.)</a:t>
            </a:r>
          </a:p>
        </p:txBody>
      </p:sp>
      <p:pic>
        <p:nvPicPr>
          <p:cNvPr id="3" name="Picture 2"/>
          <p:cNvPicPr>
            <a:picLocks noChangeAspect="1"/>
          </p:cNvPicPr>
          <p:nvPr/>
        </p:nvPicPr>
        <p:blipFill>
          <a:blip r:embed="rId3"/>
          <a:stretch>
            <a:fillRect/>
          </a:stretch>
        </p:blipFill>
        <p:spPr>
          <a:xfrm>
            <a:off x="417576" y="1828800"/>
            <a:ext cx="11356848" cy="3353807"/>
          </a:xfrm>
          <a:prstGeom prst="rect">
            <a:avLst/>
          </a:prstGeom>
        </p:spPr>
      </p:pic>
    </p:spTree>
    <p:extLst>
      <p:ext uri="{BB962C8B-B14F-4D97-AF65-F5344CB8AC3E}">
        <p14:creationId xmlns:p14="http://schemas.microsoft.com/office/powerpoint/2010/main" val="3754017978"/>
      </p:ext>
    </p:extLst>
  </p:cSld>
  <p:clrMapOvr>
    <a:masterClrMapping/>
  </p:clrMapOvr>
</p:sld>
</file>

<file path=ppt/theme/theme1.xml><?xml version="1.0" encoding="utf-8"?>
<a:theme xmlns:a="http://schemas.openxmlformats.org/drawingml/2006/main" name="Theme_T&amp;D_PPTDesign">
  <a:themeElements>
    <a:clrScheme name="Custom 1">
      <a:dk1>
        <a:srgbClr val="000000"/>
      </a:dk1>
      <a:lt1>
        <a:sysClr val="window" lastClr="FFFFFF"/>
      </a:lt1>
      <a:dk2>
        <a:srgbClr val="FED141"/>
      </a:dk2>
      <a:lt2>
        <a:srgbClr val="B1B3B3"/>
      </a:lt2>
      <a:accent1>
        <a:srgbClr val="00A9E0"/>
      </a:accent1>
      <a:accent2>
        <a:srgbClr val="3CDBC0"/>
      </a:accent2>
      <a:accent3>
        <a:srgbClr val="658D1B"/>
      </a:accent3>
      <a:accent4>
        <a:srgbClr val="722257"/>
      </a:accent4>
      <a:accent5>
        <a:srgbClr val="F0B323"/>
      </a:accent5>
      <a:accent6>
        <a:srgbClr val="D2D755"/>
      </a:accent6>
      <a:hlink>
        <a:srgbClr val="0563C1"/>
      </a:hlink>
      <a:folHlink>
        <a:srgbClr val="FF0000"/>
      </a:folHlink>
    </a:clrScheme>
    <a:fontScheme name="Segoe UI">
      <a:majorFont>
        <a:latin typeface="Segoe UI"/>
        <a:ea typeface=""/>
        <a:cs typeface=""/>
      </a:majorFont>
      <a:minorFont>
        <a:latin typeface="Segoe U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_T&amp;D_PPTDesign" id="{48C3847E-36C7-4605-9845-A5967312A25A}" vid="{49254DBF-146A-409B-9749-8F67B604844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287e4302-86cf-4944-a309-ab111957c492">
      <UserInfo>
        <DisplayName/>
        <AccountId xsi:nil="true"/>
        <AccountType/>
      </UserInfo>
    </SharedWithUsers>
    <fi7y xmlns="470f3cb9-6190-467f-98b3-13287c8881c8" xsi:nil="true"/>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93BDCAA064B24A498CFD3DF224C73A0E" ma:contentTypeVersion="7" ma:contentTypeDescription="Create a new document." ma:contentTypeScope="" ma:versionID="76e8f06a99eee6bf361b61571d2ab681">
  <xsd:schema xmlns:xsd="http://www.w3.org/2001/XMLSchema" xmlns:xs="http://www.w3.org/2001/XMLSchema" xmlns:p="http://schemas.microsoft.com/office/2006/metadata/properties" xmlns:ns2="470f3cb9-6190-467f-98b3-13287c8881c8" xmlns:ns3="287e4302-86cf-4944-a309-ab111957c492" targetNamespace="http://schemas.microsoft.com/office/2006/metadata/properties" ma:root="true" ma:fieldsID="99812758fcad5f90009c75bb3d0ceb16" ns2:_="" ns3:_="">
    <xsd:import namespace="470f3cb9-6190-467f-98b3-13287c8881c8"/>
    <xsd:import namespace="287e4302-86cf-4944-a309-ab111957c49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fi7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0f3cb9-6190-467f-98b3-13287c8881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fi7y" ma:index="14" nillable="true" ma:displayName="Number" ma:internalName="fi7y">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87e4302-86cf-4944-a309-ab111957c49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2FDE70B-05B7-4870-98BE-4068B4334C0E}">
  <ds:schemaRefs>
    <ds:schemaRef ds:uri="http://schemas.microsoft.com/sharepoint/v3/contenttype/forms"/>
  </ds:schemaRefs>
</ds:datastoreItem>
</file>

<file path=customXml/itemProps2.xml><?xml version="1.0" encoding="utf-8"?>
<ds:datastoreItem xmlns:ds="http://schemas.openxmlformats.org/officeDocument/2006/customXml" ds:itemID="{C0A23BBC-E97B-46A9-B274-75617B12F1B6}">
  <ds:schemaRefs>
    <ds:schemaRef ds:uri="http://purl.org/dc/elements/1.1/"/>
    <ds:schemaRef ds:uri="http://schemas.microsoft.com/office/infopath/2007/PartnerControls"/>
    <ds:schemaRef ds:uri="http://schemas.microsoft.com/office/2006/metadata/properties"/>
    <ds:schemaRef ds:uri="http://schemas.openxmlformats.org/package/2006/metadata/core-properties"/>
    <ds:schemaRef ds:uri="http://purl.org/dc/terms/"/>
    <ds:schemaRef ds:uri="http://schemas.microsoft.com/sharepoint/v4"/>
    <ds:schemaRef ds:uri="http://schemas.microsoft.com/sharepoint/v3/fields"/>
    <ds:schemaRef ds:uri="http://purl.org/dc/dcmitype/"/>
    <ds:schemaRef ds:uri="http://schemas.microsoft.com/office/2006/documentManagement/types"/>
    <ds:schemaRef ds:uri="d1269d0e-3d21-492c-95ee-c4f1a377396e"/>
    <ds:schemaRef ds:uri="8430d550-c2bd-4ade-ae56-0b82b076c537"/>
    <ds:schemaRef ds:uri="http://www.w3.org/XML/1998/namespace"/>
  </ds:schemaRefs>
</ds:datastoreItem>
</file>

<file path=customXml/itemProps3.xml><?xml version="1.0" encoding="utf-8"?>
<ds:datastoreItem xmlns:ds="http://schemas.openxmlformats.org/officeDocument/2006/customXml" ds:itemID="{BCE4BA24-0E3A-45B6-8AA0-C3A514199B6D}">
  <ds:schemaRefs>
    <ds:schemaRef ds:uri="http://schemas.microsoft.com/sharepoint/events"/>
  </ds:schemaRefs>
</ds:datastoreItem>
</file>

<file path=customXml/itemProps4.xml><?xml version="1.0" encoding="utf-8"?>
<ds:datastoreItem xmlns:ds="http://schemas.openxmlformats.org/officeDocument/2006/customXml" ds:itemID="{F75C2B3A-868F-4FD2-88F9-920621EF096B}"/>
</file>

<file path=docProps/app.xml><?xml version="1.0" encoding="utf-8"?>
<Properties xmlns="http://schemas.openxmlformats.org/officeDocument/2006/extended-properties" xmlns:vt="http://schemas.openxmlformats.org/officeDocument/2006/docPropsVTypes">
  <Template>Theme_T&amp;D_PPTDesign</Template>
  <TotalTime>399</TotalTime>
  <Words>2316</Words>
  <Application>Microsoft Office PowerPoint</Application>
  <PresentationFormat>Widescreen</PresentationFormat>
  <Paragraphs>441</Paragraphs>
  <Slides>32</Slides>
  <Notes>32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Arial</vt:lpstr>
      <vt:lpstr>Arial,Sans-Serif</vt:lpstr>
      <vt:lpstr>Calibri</vt:lpstr>
      <vt:lpstr>Open Sans</vt:lpstr>
      <vt:lpstr>Segoe UI</vt:lpstr>
      <vt:lpstr>Segoe UI Light</vt:lpstr>
      <vt:lpstr>Theme_T&amp;D_PPTDesign</vt:lpstr>
      <vt:lpstr>Overhead Detail Inspection (ODI) Training</vt:lpstr>
      <vt:lpstr>Welcome &amp; Introductions</vt:lpstr>
      <vt:lpstr>Safety First!</vt:lpstr>
      <vt:lpstr>Logistics &amp; Guidelines</vt:lpstr>
      <vt:lpstr>Clearances</vt:lpstr>
      <vt:lpstr>Learning Objectives</vt:lpstr>
      <vt:lpstr>Module Overview</vt:lpstr>
      <vt:lpstr>G.O. 95 – Rule 37 – Table 1 (in part)</vt:lpstr>
      <vt:lpstr>G.O. 95 – Rule 37 – Table 1 (cont.)</vt:lpstr>
      <vt:lpstr>G.O. 95 – Rule 37 – </vt:lpstr>
      <vt:lpstr>G.O. 95 – Rule 37 – Table 1 (Case 6)</vt:lpstr>
      <vt:lpstr>G.O. 95 – Rule 38 – Table 2</vt:lpstr>
      <vt:lpstr>G.O. 95 – Rule 38 – Table 2 (in part)</vt:lpstr>
      <vt:lpstr>Span, Wires, &amp; Communication Voltages </vt:lpstr>
      <vt:lpstr>G.O. 95 – Rule 38 – Table 2 (Cases 3 &amp; 6)</vt:lpstr>
      <vt:lpstr>G.O. 95 – Rule 38 – Table 2</vt:lpstr>
      <vt:lpstr>G.O. 95 – Rule 38 – Table 2 (Case 15)</vt:lpstr>
      <vt:lpstr>G.O. 95 – Rule 38 – </vt:lpstr>
      <vt:lpstr>G.O. 95 – Rule 38 – Table 2-A</vt:lpstr>
      <vt:lpstr>Vegetation Clearance</vt:lpstr>
      <vt:lpstr>Vegetation Clearance (cont.)</vt:lpstr>
      <vt:lpstr>Vegetation Clearance (cont.)</vt:lpstr>
      <vt:lpstr>Tree Clearances</vt:lpstr>
      <vt:lpstr>Tree Clearances (cont.)</vt:lpstr>
      <vt:lpstr>Tree Clearances (cont.)</vt:lpstr>
      <vt:lpstr>Tree Clearances (cont.)</vt:lpstr>
      <vt:lpstr>Tree Clearances (cont.)</vt:lpstr>
      <vt:lpstr>Tree Clearances (cont.)</vt:lpstr>
      <vt:lpstr>Module Wrap Up</vt:lpstr>
      <vt:lpstr>Check Your Knowledge </vt:lpstr>
      <vt:lpstr>Check Your Knowledge (cont.)</vt:lpstr>
      <vt:lpstr>End of Clearances Module</vt:lpstr>
    </vt:vector>
  </TitlesOfParts>
  <Company>Southern California Edison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05_Clearances_New Inspector Training</dc:title>
  <dc:creator>Standard Configuration;George, Marsha Ellen</dc:creator>
  <cp:keywords/>
  <cp:lastModifiedBy>Ryan Stevenson</cp:lastModifiedBy>
  <cp:revision>65</cp:revision>
  <cp:lastPrinted>2012-12-21T23:35:40Z</cp:lastPrinted>
  <dcterms:created xsi:type="dcterms:W3CDTF">2012-09-17T21:25:10Z</dcterms:created>
  <dcterms:modified xsi:type="dcterms:W3CDTF">2021-03-10T01:00:40Z</dcterms:modified>
  <cp:contentStatus>(6) Complete</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0x01010093BDCAA064B24A498CFD3DF224C73A0E</vt:lpwstr>
  </property>
  <property fmtid="{D5CDD505-2E9C-101B-9397-08002B2CF9AE}" pid="3" name="SCEDocumentType">
    <vt:lpwstr>6;#Reference Document|9acbe064-480e-464c-8c5a-e66312fce4d0</vt:lpwstr>
  </property>
  <property fmtid="{D5CDD505-2E9C-101B-9397-08002B2CF9AE}" pid="4" name="SCE Handling Classifications">
    <vt:lpwstr>2;#FERC SOC|30fe3395-6548-46f9-8f65-142900e30b52</vt:lpwstr>
  </property>
  <property fmtid="{D5CDD505-2E9C-101B-9397-08002B2CF9AE}" pid="5" name="SCE Access Classification">
    <vt:lpwstr>5;#Internal|0f615b6b-96b2-4de4-8805-5eb688dc7257</vt:lpwstr>
  </property>
  <property fmtid="{D5CDD505-2E9C-101B-9397-08002B2CF9AE}" pid="6" name="SCE Reference Materials">
    <vt:lpwstr>4;#Reference|d5d6855c-40cf-4fde-b486-dbdb7551d2bd</vt:lpwstr>
  </property>
  <property fmtid="{D5CDD505-2E9C-101B-9397-08002B2CF9AE}" pid="7" name="SCE Owner">
    <vt:lpwstr>3;#Transmission ＆ Distribution|189d5c17-6cae-4a6d-a986-13e6a6a54d3e</vt:lpwstr>
  </property>
  <property fmtid="{D5CDD505-2E9C-101B-9397-08002B2CF9AE}" pid="8" name="TaxKeyword">
    <vt:lpwstr/>
  </property>
  <property fmtid="{D5CDD505-2E9C-101B-9397-08002B2CF9AE}" pid="9" name="Order">
    <vt:r8>43400</vt:r8>
  </property>
  <property fmtid="{D5CDD505-2E9C-101B-9397-08002B2CF9AE}" pid="10" name="xd_Signature">
    <vt:bool>false</vt:bool>
  </property>
  <property fmtid="{D5CDD505-2E9C-101B-9397-08002B2CF9AE}" pid="11" name="xd_ProgID">
    <vt:lpwstr/>
  </property>
  <property fmtid="{D5CDD505-2E9C-101B-9397-08002B2CF9AE}" pid="12" name="ComplianceAssetId">
    <vt:lpwstr/>
  </property>
  <property fmtid="{D5CDD505-2E9C-101B-9397-08002B2CF9AE}" pid="13" name="TemplateUrl">
    <vt:lpwstr/>
  </property>
  <property fmtid="{D5CDD505-2E9C-101B-9397-08002B2CF9AE}" pid="14" name="_dlc_DocIdItemGuid">
    <vt:lpwstr>40d26c7d-0307-41e4-869d-5699bb87d1d5</vt:lpwstr>
  </property>
  <property fmtid="{D5CDD505-2E9C-101B-9397-08002B2CF9AE}" pid="15" name="_docset_NoMedatataSyncRequired">
    <vt:lpwstr>False</vt:lpwstr>
  </property>
  <property fmtid="{D5CDD505-2E9C-101B-9397-08002B2CF9AE}" pid="16" name="Review Status">
    <vt:lpwstr>https://edisonintl.sharepoint.com/teams/rcms365/_layouts/15/wrkstat.aspx?List=21149cbb-4f61-4bd7-8a64-8d38b2a0e31c&amp;WorkflowInstanceName=e01747e2-3109-4937-9987-2c91c7df47cf, Completed</vt:lpwstr>
  </property>
  <property fmtid="{D5CDD505-2E9C-101B-9397-08002B2CF9AE}" pid="17" name="Reassignment">
    <vt:lpwstr>, </vt:lpwstr>
  </property>
  <property fmtid="{D5CDD505-2E9C-101B-9397-08002B2CF9AE}" pid="18" name="Start Security WF">
    <vt:lpwstr>, </vt:lpwstr>
  </property>
  <property fmtid="{D5CDD505-2E9C-101B-9397-08002B2CF9AE}" pid="20" name="Data Request Set Name1">
    <vt:lpwstr>CalAdvocates-SCE-2021WMP-09</vt:lpwstr>
  </property>
  <property fmtid="{D5CDD505-2E9C-101B-9397-08002B2CF9AE}" pid="21" name="Manual Handling">
    <vt:lpwstr>https://edisonintl.sharepoint.com/teams/rcms365/_layouts/15/wrkstat.aspx?List=d1269d0e-3d21-492c-95ee-c4f1a377396e&amp;WorkflowInstanceName=3cbfd1d3-0488-4d23-91f6-58719635b6b2, Completed</vt:lpwstr>
  </property>
  <property fmtid="{D5CDD505-2E9C-101B-9397-08002B2CF9AE}" pid="24" name="Test WF">
    <vt:lpwstr>, </vt:lpwstr>
  </property>
  <property fmtid="{D5CDD505-2E9C-101B-9397-08002B2CF9AE}" pid="25" name="Document Review Status">
    <vt:lpwstr>Pending for Case Admin</vt:lpwstr>
  </property>
  <property fmtid="{D5CDD505-2E9C-101B-9397-08002B2CF9AE}" pid="26" name="Modified Date">
    <vt:filetime>2021-03-09T08:00:00Z</vt:filetime>
  </property>
</Properties>
</file>