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02" r:id="rId2"/>
    <p:sldId id="1191" r:id="rId3"/>
    <p:sldId id="263" r:id="rId4"/>
    <p:sldId id="1186" r:id="rId5"/>
    <p:sldId id="1188" r:id="rId6"/>
    <p:sldId id="1187" r:id="rId7"/>
    <p:sldId id="1189" r:id="rId8"/>
    <p:sldId id="11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A00403"/>
    <a:srgbClr val="C9A6BD"/>
    <a:srgbClr val="666666"/>
    <a:srgbClr val="7F7F7F"/>
    <a:srgbClr val="741B47"/>
    <a:srgbClr val="C27BA0"/>
    <a:srgbClr val="993366"/>
    <a:srgbClr val="CC99FF"/>
    <a:srgbClr val="F7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88"/>
  </p:normalViewPr>
  <p:slideViewPr>
    <p:cSldViewPr snapToGrid="0" snapToObjects="1">
      <p:cViewPr varScale="1">
        <p:scale>
          <a:sx n="110" d="100"/>
          <a:sy n="110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37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Nova" panose="020B06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Nova" panose="020B0602020104020203" pitchFamily="34" charset="0"/>
              </a:defRPr>
            </a:lvl1pPr>
          </a:lstStyle>
          <a:p>
            <a:fld id="{172D1B11-3769-164C-8262-5250E01FFF9C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Nova" panose="020B06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Nova" panose="020B0602020104020203" pitchFamily="34" charset="0"/>
              </a:defRPr>
            </a:lvl1pPr>
          </a:lstStyle>
          <a:p>
            <a:fld id="{4F195FCD-18CD-5148-A973-36B97B48BA8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6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ill Sans Nova" panose="020B06020201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l Sans Nova" panose="020B06020201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l Sans Nova" panose="020B06020201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l Sans Nova" panose="020B06020201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l Sans Nova" panose="020B06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95FCD-18CD-5148-A973-36B97B48BA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5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95FCD-18CD-5148-A973-36B97B48BA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9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95FCD-18CD-5148-A973-36B97B48BA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95FCD-18CD-5148-A973-36B97B48BA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2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95FCD-18CD-5148-A973-36B97B48BA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0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95FCD-18CD-5148-A973-36B97B48BA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9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95FCD-18CD-5148-A973-36B97B48BA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4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1254E2-4774-7D43-94B3-20D661FA7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0D5253B-F118-5C4A-9725-6BE592310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2D718B-717B-B246-B7F9-CDA7A8EB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91E-CB04-A34D-AE8A-344871044D8C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C04A1D-E7D4-0945-B687-1FB2F870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8A5385-BBDF-4A4C-983F-3B3E0159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7941-8121-4740-BAFE-C6311C21AB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478F8D-93FB-DE44-84E5-F93E90CE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794BF2-4E11-BD45-AB52-9EB894ADA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734474-5BF8-E54D-9CC0-A49F41B5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91E-CB04-A34D-AE8A-344871044D8C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546E79-DB0A-EB49-8A9E-6B08217C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0D8B1D-6C95-7C44-9044-62D9C671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7941-8121-4740-BAFE-C6311C21AB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34C431A-2DFA-DD4C-8E63-D45FE9708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66C7EF0-014A-564D-9A60-8B6E38123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0605C6-781C-164A-8032-2C9055B3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91E-CB04-A34D-AE8A-344871044D8C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624EF5-CC57-D146-8382-0F49A89A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3D8B50-8BD8-8340-9A45-3110180F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7941-8121-4740-BAFE-C6311C21AB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4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9F7DE-BFD4-9D46-B455-B0C79427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38D93-4C22-0E48-B4BE-B05BFCF3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171F8B-3559-EB44-9B2A-5D21DFEB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91E-CB04-A34D-AE8A-344871044D8C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1599A6-0414-9F4A-BEC4-719E4EF7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85B764-81CB-0B43-9806-D5A99165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7941-8121-4740-BAFE-C6311C21AB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6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A0F087-ACB1-F449-B812-920819E5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700351-E3F0-F14F-8677-AE997052C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9ADE72-F0A9-BC48-AAE1-0E93C38A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91E-CB04-A34D-AE8A-344871044D8C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3ED5A4-BF15-B347-A153-BE521566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F23C98-814E-A54A-9361-B8F2559A4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7941-8121-4740-BAFE-C6311C21AB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5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3BFF31-BF10-7341-BB3B-6372CF9A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344B57-C3B8-B643-8BCC-B4D601E06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80E8F8-67DE-CD4C-87B2-537043238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63F61D-37AD-4540-A389-CFC75BAD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91E-CB04-A34D-AE8A-344871044D8C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2BC0F1-36D9-6D45-A6B9-03FDEE95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6F8CEC-A387-5D4D-8970-36E25C26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7941-8121-4740-BAFE-C6311C21AB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5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367BDB-2E5C-FE47-AE62-82F8A933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018912-3AD8-824F-9E2E-F54C7E22C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32FBA8-F60B-B747-9A3A-D14BE5B9E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075D0D-DB9C-704E-A36A-AD8FE1C65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57A6005-50A9-9B46-B266-A99EFBDA7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2CEDE20-44A7-BA43-8B9B-AF6A4611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91E-CB04-A34D-AE8A-344871044D8C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FC340C5-AC0F-5242-848B-A9FD6EAA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4DFBDCF-D1B6-6B4F-8B9D-5C56B338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7941-8121-4740-BAFE-C6311C21AB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BE2E0-30ED-1B41-93D0-6A935B64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EE8F5D-DEB8-BB4D-B4BF-CACD3388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91E-CB04-A34D-AE8A-344871044D8C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E6E15A-C735-384E-8E69-1ED95532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C0E77E-FCF5-6749-A4D0-9CC89E8F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7941-8121-4740-BAFE-C6311C21AB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9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3937F8-0367-D54E-8C8F-41401F54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91E-CB04-A34D-AE8A-344871044D8C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8D43AFF-6236-084B-86A2-C34FBF41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6FFB73-83D3-7D48-8E1E-5FFEEF4F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7941-8121-4740-BAFE-C6311C21AB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E6A2-E897-484D-82AF-D963E6FE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9C985F-0E2C-B84A-81D3-510E5864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974835-F84D-134E-8339-F6F73EF26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AFDFAB-394E-BF43-846E-23B0DD3C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91E-CB04-A34D-AE8A-344871044D8C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6EFF52-3BB3-B043-BF6A-52FCCB10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3B5110-DFFE-4F49-BA0C-08820E8A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7941-8121-4740-BAFE-C6311C21AB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6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CBB201-5F39-B344-A885-45E6C33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67C3F07-BCD5-594B-BB16-5AFAA9DB7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91477B-FDAF-274C-9366-2B03DBCE5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02A6AA-EF76-3C4C-BADA-BF82DB50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91E-CB04-A34D-AE8A-344871044D8C}" type="datetimeFigureOut">
              <a:rPr lang="en-US" smtClean="0"/>
              <a:t>9/3/2021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559D70-71D7-4740-ACAC-26B7FD19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B2D845-003D-4740-A4FD-49C23E9C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7941-8121-4740-BAFE-C6311C21AB2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7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D5E0036-0EDA-7948-8CC7-013E9F40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46110C-09A1-EE46-9CE7-92E81A5B3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E14974-6919-D04D-918B-29B6DBFF7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Nova" panose="020B0602020104020203" pitchFamily="34" charset="0"/>
              </a:defRPr>
            </a:lvl1pPr>
          </a:lstStyle>
          <a:p>
            <a:fld id="{5804891E-CB04-A34D-AE8A-344871044D8C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AC7CD5-99A2-4747-B4B8-14A558335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Nova" panose="020B06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07F365-DB0E-5244-8EB6-25C237CBD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Nova" panose="020B0602020104020203" pitchFamily="34" charset="0"/>
              </a:defRPr>
            </a:lvl1pPr>
          </a:lstStyle>
          <a:p>
            <a:fld id="{28237941-8121-4740-BAFE-C6311C21A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9D56B8-5F38-3242-9EF5-36350BFDEB39}"/>
              </a:ext>
            </a:extLst>
          </p:cNvPr>
          <p:cNvSpPr txBox="1"/>
          <p:nvPr/>
        </p:nvSpPr>
        <p:spPr>
          <a:xfrm>
            <a:off x="837385" y="5215912"/>
            <a:ext cx="4174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www.technosylva.com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C4CB7BF-EEE6-F94A-9CA1-BAC318C9D18D}"/>
              </a:ext>
            </a:extLst>
          </p:cNvPr>
          <p:cNvSpPr/>
          <p:nvPr/>
        </p:nvSpPr>
        <p:spPr>
          <a:xfrm>
            <a:off x="930278" y="5117887"/>
            <a:ext cx="457200" cy="36576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1F1F"/>
              </a:solidFill>
              <a:latin typeface="Gill Sans Nova" panose="020B06020201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4891696-57AE-2848-9882-BEFBCD71AD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4890" y="1323027"/>
            <a:ext cx="484174" cy="466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982341-D7D9-034B-8798-DE9219D9D473}"/>
              </a:ext>
            </a:extLst>
          </p:cNvPr>
          <p:cNvSpPr txBox="1"/>
          <p:nvPr/>
        </p:nvSpPr>
        <p:spPr>
          <a:xfrm>
            <a:off x="837385" y="5477522"/>
            <a:ext cx="4174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www.wildfireanalyst.com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1ADA20-7A3E-2E46-AB33-2E3466FC26BF}"/>
              </a:ext>
            </a:extLst>
          </p:cNvPr>
          <p:cNvSpPr txBox="1"/>
          <p:nvPr/>
        </p:nvSpPr>
        <p:spPr>
          <a:xfrm>
            <a:off x="837384" y="4725472"/>
            <a:ext cx="4174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Updated: </a:t>
            </a:r>
            <a:r>
              <a:rPr lang="en-US" sz="1100" dirty="0" smtClean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September 2</a:t>
            </a:r>
            <a:r>
              <a:rPr lang="en-US" sz="1100" baseline="30000" dirty="0" smtClean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nd</a:t>
            </a:r>
            <a:r>
              <a:rPr lang="en-US" sz="1100" dirty="0" smtClean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, </a:t>
            </a:r>
            <a:r>
              <a:rPr lang="en-US" sz="1100" dirty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2021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="" xmlns:a16="http://schemas.microsoft.com/office/drawing/2014/main" id="{5EE98805-DC7F-49B7-80EA-82BB8B09848A}"/>
              </a:ext>
            </a:extLst>
          </p:cNvPr>
          <p:cNvSpPr txBox="1"/>
          <p:nvPr/>
        </p:nvSpPr>
        <p:spPr>
          <a:xfrm>
            <a:off x="837384" y="2063259"/>
            <a:ext cx="854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SCE PSPS threshold analysis</a:t>
            </a:r>
            <a:endParaRPr lang="en-US" sz="3600" b="1" dirty="0">
              <a:solidFill>
                <a:schemeClr val="bg1"/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5EE98805-DC7F-49B7-80EA-82BB8B09848A}"/>
              </a:ext>
            </a:extLst>
          </p:cNvPr>
          <p:cNvSpPr txBox="1"/>
          <p:nvPr/>
        </p:nvSpPr>
        <p:spPr>
          <a:xfrm>
            <a:off x="1747430" y="3216393"/>
            <a:ext cx="8541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DRAFT version</a:t>
            </a:r>
            <a:endParaRPr lang="en-US" sz="3200" dirty="0">
              <a:solidFill>
                <a:schemeClr val="bg1"/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2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427" y="409799"/>
            <a:ext cx="102967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solidFill>
                  <a:srgbClr val="1F1F1F"/>
                </a:solidFill>
                <a:latin typeface="Trebuchet MS" charset="0"/>
                <a:ea typeface="Trebuchet MS" charset="0"/>
                <a:cs typeface="Trebuchet MS" charset="0"/>
              </a:rPr>
              <a:t>CONFIDENTIAL AND PROPRIETARY INFORMATION INCLUDED</a:t>
            </a:r>
          </a:p>
          <a:p>
            <a:pPr algn="ctr"/>
            <a:endParaRPr lang="en-US" sz="2600" b="1" spc="50" dirty="0">
              <a:solidFill>
                <a:srgbClr val="1F1F1F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en-US" sz="2600" spc="50" dirty="0">
                <a:solidFill>
                  <a:srgbClr val="1F1F1F"/>
                </a:solidFill>
                <a:latin typeface="Trebuchet MS" charset="0"/>
                <a:ea typeface="Trebuchet MS" charset="0"/>
                <a:cs typeface="Trebuchet MS" charset="0"/>
              </a:rPr>
              <a:t>The information provided in this file contains confidential and proprietary information regarding Technosylva’s Wildfire Analyst™ Enterprise modeling methods and algorithms. This information may not be shared in any form outside of the organization without the express written consent of Technosylva. </a:t>
            </a:r>
          </a:p>
          <a:p>
            <a:pPr algn="ctr"/>
            <a:endParaRPr lang="en-US" sz="2600" spc="50" dirty="0">
              <a:solidFill>
                <a:srgbClr val="1F1F1F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en-US" sz="2600" spc="50" dirty="0">
                <a:solidFill>
                  <a:srgbClr val="1F1F1F"/>
                </a:solidFill>
                <a:latin typeface="Trebuchet MS" charset="0"/>
                <a:ea typeface="Trebuchet MS" charset="0"/>
                <a:cs typeface="Trebuchet MS" charset="0"/>
              </a:rPr>
              <a:t>By accepting and opening this file understands and agrees to non-disclosure of this confidential information. </a:t>
            </a:r>
            <a:endParaRPr lang="en-US" sz="2600" spc="50" dirty="0" smtClean="0">
              <a:solidFill>
                <a:srgbClr val="1F1F1F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endParaRPr lang="en-US" sz="2600" spc="50" dirty="0">
              <a:solidFill>
                <a:srgbClr val="1F1F1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92480" y="6448200"/>
            <a:ext cx="10586720" cy="0"/>
          </a:xfrm>
          <a:prstGeom prst="line">
            <a:avLst/>
          </a:prstGeom>
          <a:ln w="9525">
            <a:solidFill>
              <a:srgbClr val="BFBFB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4427" y="6514374"/>
            <a:ext cx="2537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50" dirty="0">
                <a:solidFill>
                  <a:srgbClr val="BFBFBF">
                    <a:alpha val="50000"/>
                  </a:srgbClr>
                </a:solidFill>
                <a:latin typeface="Trebuchet MS" charset="0"/>
                <a:ea typeface="Trebuchet MS" charset="0"/>
                <a:cs typeface="Trebuchet MS" charset="0"/>
              </a:rPr>
              <a:t>www.technosylva.com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07" y="6541194"/>
            <a:ext cx="1182793" cy="233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2EC168-8FB4-AD49-A979-2DD90719FD97}"/>
              </a:ext>
            </a:extLst>
          </p:cNvPr>
          <p:cNvSpPr txBox="1"/>
          <p:nvPr/>
        </p:nvSpPr>
        <p:spPr>
          <a:xfrm>
            <a:off x="3377243" y="6535440"/>
            <a:ext cx="543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Copyright © 2021. Technosylva Inc., La Jolla, CA.</a:t>
            </a:r>
          </a:p>
        </p:txBody>
      </p:sp>
    </p:spTree>
    <p:extLst>
      <p:ext uri="{BB962C8B-B14F-4D97-AF65-F5344CB8AC3E}">
        <p14:creationId xmlns:p14="http://schemas.microsoft.com/office/powerpoint/2010/main" val="345895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white, photo, black, man&#10;&#10;Description automatically generated">
            <a:extLst>
              <a:ext uri="{FF2B5EF4-FFF2-40B4-BE49-F238E27FC236}">
                <a16:creationId xmlns="" xmlns:a16="http://schemas.microsoft.com/office/drawing/2014/main" id="{4AFFFDB7-8D45-AB47-9D62-87EE4F52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2" y="0"/>
            <a:ext cx="11309348" cy="6361508"/>
          </a:xfrm>
          <a:prstGeom prst="rect">
            <a:avLst/>
          </a:prstGeom>
        </p:spPr>
      </p:pic>
      <p:pic>
        <p:nvPicPr>
          <p:cNvPr id="3" name="Picture 2" descr="A picture containing water, table, large, people&#10;&#10;Description automatically generated">
            <a:extLst>
              <a:ext uri="{FF2B5EF4-FFF2-40B4-BE49-F238E27FC236}">
                <a16:creationId xmlns="" xmlns:a16="http://schemas.microsoft.com/office/drawing/2014/main" id="{847C8D8F-201C-264B-ACEE-317EE5F61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265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17C43D-74D9-8547-9B9F-525612586B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9238" y="204091"/>
            <a:ext cx="484174" cy="4662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96F235D-2686-3D4E-955D-0C2474F842AC}"/>
              </a:ext>
            </a:extLst>
          </p:cNvPr>
          <p:cNvSpPr txBox="1"/>
          <p:nvPr/>
        </p:nvSpPr>
        <p:spPr>
          <a:xfrm>
            <a:off x="1439922" y="820536"/>
            <a:ext cx="4656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Table of Contents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01F563B-87D0-8546-A43F-4874CF3A880D}"/>
              </a:ext>
            </a:extLst>
          </p:cNvPr>
          <p:cNvSpPr/>
          <p:nvPr/>
        </p:nvSpPr>
        <p:spPr>
          <a:xfrm>
            <a:off x="1545245" y="1356761"/>
            <a:ext cx="228600" cy="36576"/>
          </a:xfrm>
          <a:prstGeom prst="rect">
            <a:avLst/>
          </a:prstGeom>
          <a:solidFill>
            <a:srgbClr val="A0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="" xmlns:a16="http://schemas.microsoft.com/office/drawing/2014/main" id="{F2C7A95A-29FB-47FF-BC46-23B42359EC14}"/>
              </a:ext>
            </a:extLst>
          </p:cNvPr>
          <p:cNvSpPr txBox="1"/>
          <p:nvPr/>
        </p:nvSpPr>
        <p:spPr>
          <a:xfrm>
            <a:off x="1545245" y="1665647"/>
            <a:ext cx="77533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dirty="0" smtClean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STEP 1</a:t>
            </a:r>
          </a:p>
          <a:p>
            <a:pPr marL="171450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sz="2000" b="1" dirty="0" smtClean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PSPS </a:t>
            </a:r>
            <a:r>
              <a:rPr lang="en-US" sz="2000" b="1" dirty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Days – All Circuits in PSPS Days </a:t>
            </a:r>
          </a:p>
          <a:p>
            <a:pPr marL="628650" lvl="1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All circuits</a:t>
            </a:r>
          </a:p>
          <a:p>
            <a:pPr marL="628650" lvl="1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De-energized circuits in PSPS events</a:t>
            </a:r>
          </a:p>
          <a:p>
            <a:pPr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</a:pP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STEP2</a:t>
            </a:r>
          </a:p>
          <a:p>
            <a:pPr marL="342900" indent="-34290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Non-PSPS </a:t>
            </a:r>
            <a:r>
              <a:rPr lang="en-US" sz="2000" b="1" dirty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Days </a:t>
            </a:r>
            <a:r>
              <a:rPr lang="en-US" sz="2000" b="1" dirty="0" smtClean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– circuits, thresholds. Fire season </a:t>
            </a:r>
            <a:endParaRPr lang="en-US" sz="2000" b="1" dirty="0">
              <a:solidFill>
                <a:srgbClr val="1F1F1F"/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="" xmlns:a16="http://schemas.microsoft.com/office/drawing/2014/main" id="{DD801515-849F-495E-B403-1E5BA7D08B25}"/>
              </a:ext>
            </a:extLst>
          </p:cNvPr>
          <p:cNvSpPr/>
          <p:nvPr/>
        </p:nvSpPr>
        <p:spPr>
          <a:xfrm>
            <a:off x="882650" y="6361509"/>
            <a:ext cx="11309350" cy="49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cxnSp>
        <p:nvCxnSpPr>
          <p:cNvPr id="17" name="Straight Connector 11">
            <a:extLst>
              <a:ext uri="{FF2B5EF4-FFF2-40B4-BE49-F238E27FC236}">
                <a16:creationId xmlns="" xmlns:a16="http://schemas.microsoft.com/office/drawing/2014/main" id="{E78E2158-04E3-4081-894A-53A44F58B9BB}"/>
              </a:ext>
            </a:extLst>
          </p:cNvPr>
          <p:cNvCxnSpPr/>
          <p:nvPr/>
        </p:nvCxnSpPr>
        <p:spPr>
          <a:xfrm>
            <a:off x="792480" y="6448200"/>
            <a:ext cx="10586720" cy="0"/>
          </a:xfrm>
          <a:prstGeom prst="line">
            <a:avLst/>
          </a:prstGeom>
          <a:ln w="9525">
            <a:solidFill>
              <a:srgbClr val="BFBFB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4">
            <a:extLst>
              <a:ext uri="{FF2B5EF4-FFF2-40B4-BE49-F238E27FC236}">
                <a16:creationId xmlns="" xmlns:a16="http://schemas.microsoft.com/office/drawing/2014/main" id="{18A5548D-CE1E-4ED4-BB5F-D79DC3A548F4}"/>
              </a:ext>
            </a:extLst>
          </p:cNvPr>
          <p:cNvSpPr txBox="1"/>
          <p:nvPr/>
        </p:nvSpPr>
        <p:spPr>
          <a:xfrm>
            <a:off x="972820" y="6509205"/>
            <a:ext cx="2537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50" dirty="0">
                <a:solidFill>
                  <a:srgbClr val="BFBFBF">
                    <a:alpha val="50000"/>
                  </a:srgbClr>
                </a:solidFill>
                <a:latin typeface="Trebuchet MS" charset="0"/>
                <a:ea typeface="Trebuchet MS" charset="0"/>
                <a:cs typeface="Trebuchet MS" charset="0"/>
              </a:rPr>
              <a:t>www.technosylva.com</a:t>
            </a:r>
          </a:p>
        </p:txBody>
      </p:sp>
      <p:pic>
        <p:nvPicPr>
          <p:cNvPr id="20" name="Picture 16">
            <a:extLst>
              <a:ext uri="{FF2B5EF4-FFF2-40B4-BE49-F238E27FC236}">
                <a16:creationId xmlns="" xmlns:a16="http://schemas.microsoft.com/office/drawing/2014/main" id="{467AF2FF-6F6A-460E-90A2-4E6CA6BB95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07" y="6541194"/>
            <a:ext cx="1182793" cy="233262"/>
          </a:xfrm>
          <a:prstGeom prst="rect">
            <a:avLst/>
          </a:prstGeom>
        </p:spPr>
      </p:pic>
      <p:sp>
        <p:nvSpPr>
          <p:cNvPr id="22" name="TextBox 17">
            <a:extLst>
              <a:ext uri="{FF2B5EF4-FFF2-40B4-BE49-F238E27FC236}">
                <a16:creationId xmlns="" xmlns:a16="http://schemas.microsoft.com/office/drawing/2014/main" id="{9779A0AC-DEA1-4A5B-93EA-3D7C4A8423AF}"/>
              </a:ext>
            </a:extLst>
          </p:cNvPr>
          <p:cNvSpPr txBox="1"/>
          <p:nvPr/>
        </p:nvSpPr>
        <p:spPr>
          <a:xfrm>
            <a:off x="3377243" y="6535440"/>
            <a:ext cx="543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Copyright © 2021. Technosylva Inc., La Jolla, CA.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="" xmlns:a16="http://schemas.microsoft.com/office/drawing/2014/main" id="{F7906815-32AC-40C4-B295-612F7A7FB0FF}"/>
              </a:ext>
            </a:extLst>
          </p:cNvPr>
          <p:cNvSpPr txBox="1"/>
          <p:nvPr/>
        </p:nvSpPr>
        <p:spPr>
          <a:xfrm rot="16200000">
            <a:off x="-2181188" y="3419932"/>
            <a:ext cx="5258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50608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white, photo, black, man&#10;&#10;Description automatically generated">
            <a:extLst>
              <a:ext uri="{FF2B5EF4-FFF2-40B4-BE49-F238E27FC236}">
                <a16:creationId xmlns="" xmlns:a16="http://schemas.microsoft.com/office/drawing/2014/main" id="{4AFFFDB7-8D45-AB47-9D62-87EE4F52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2" y="173932"/>
            <a:ext cx="11309348" cy="6361508"/>
          </a:xfrm>
          <a:prstGeom prst="rect">
            <a:avLst/>
          </a:prstGeom>
        </p:spPr>
      </p:pic>
      <p:pic>
        <p:nvPicPr>
          <p:cNvPr id="3" name="Picture 2" descr="A picture containing water, table, large, people&#10;&#10;Description automatically generated">
            <a:extLst>
              <a:ext uri="{FF2B5EF4-FFF2-40B4-BE49-F238E27FC236}">
                <a16:creationId xmlns="" xmlns:a16="http://schemas.microsoft.com/office/drawing/2014/main" id="{847C8D8F-201C-264B-ACEE-317EE5F61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265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17C43D-74D9-8547-9B9F-525612586B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9238" y="204091"/>
            <a:ext cx="484174" cy="4662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459D58-4670-3844-9FB3-5ECA48C5107C}"/>
              </a:ext>
            </a:extLst>
          </p:cNvPr>
          <p:cNvSpPr/>
          <p:nvPr/>
        </p:nvSpPr>
        <p:spPr>
          <a:xfrm>
            <a:off x="882650" y="6361509"/>
            <a:ext cx="11309350" cy="49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50AA0BB-8C38-FD4F-887B-D9466299B4D9}"/>
              </a:ext>
            </a:extLst>
          </p:cNvPr>
          <p:cNvSpPr txBox="1"/>
          <p:nvPr/>
        </p:nvSpPr>
        <p:spPr>
          <a:xfrm rot="16200000">
            <a:off x="-2485541" y="3724285"/>
            <a:ext cx="586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PSPS days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281480D-123A-7046-AB3D-931EED9C007E}"/>
              </a:ext>
            </a:extLst>
          </p:cNvPr>
          <p:cNvSpPr txBox="1"/>
          <p:nvPr/>
        </p:nvSpPr>
        <p:spPr>
          <a:xfrm>
            <a:off x="1545245" y="1587499"/>
            <a:ext cx="75582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We extracted all circuit records for PSPS days (n =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220,688)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 marL="628650" lvl="1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Remove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de-energized records (those records in PSPS days from de-energized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circuits)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 marL="628650" lvl="1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Each circuit has fire risk metrics every 3 hours</a:t>
            </a:r>
          </a:p>
          <a:p>
            <a:pPr marL="628650" lvl="1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 We filtered data using the thresholds previously calculated</a:t>
            </a:r>
          </a:p>
          <a:p>
            <a:pPr marL="1085850" lvl="2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(Buildings OR Fatalities) and FBI (for each percentile threshold)</a:t>
            </a:r>
          </a:p>
          <a:p>
            <a:pPr lvl="2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 lvl="2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Circuits that met the threshold criteria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96F235D-2686-3D4E-955D-0C2474F842AC}"/>
              </a:ext>
            </a:extLst>
          </p:cNvPr>
          <p:cNvSpPr txBox="1"/>
          <p:nvPr/>
        </p:nvSpPr>
        <p:spPr>
          <a:xfrm>
            <a:off x="1439921" y="820536"/>
            <a:ext cx="8658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PSPS Days – All Circuits in PSPS Days </a:t>
            </a:r>
            <a:endParaRPr lang="en-US" sz="2600" b="1" dirty="0">
              <a:solidFill>
                <a:srgbClr val="1F1F1F"/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01F563B-87D0-8546-A43F-4874CF3A880D}"/>
              </a:ext>
            </a:extLst>
          </p:cNvPr>
          <p:cNvSpPr/>
          <p:nvPr/>
        </p:nvSpPr>
        <p:spPr>
          <a:xfrm>
            <a:off x="1545245" y="1356761"/>
            <a:ext cx="228600" cy="36576"/>
          </a:xfrm>
          <a:prstGeom prst="rect">
            <a:avLst/>
          </a:prstGeom>
          <a:solidFill>
            <a:srgbClr val="A0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5A9FB21-F22D-AE4D-AF69-FB5E09301B7D}"/>
              </a:ext>
            </a:extLst>
          </p:cNvPr>
          <p:cNvCxnSpPr/>
          <p:nvPr/>
        </p:nvCxnSpPr>
        <p:spPr>
          <a:xfrm>
            <a:off x="792480" y="6448200"/>
            <a:ext cx="10586720" cy="0"/>
          </a:xfrm>
          <a:prstGeom prst="line">
            <a:avLst/>
          </a:prstGeom>
          <a:ln w="9525">
            <a:solidFill>
              <a:srgbClr val="BFBFB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C83440-E893-E443-B8C2-2B20BA9B5650}"/>
              </a:ext>
            </a:extLst>
          </p:cNvPr>
          <p:cNvSpPr txBox="1"/>
          <p:nvPr/>
        </p:nvSpPr>
        <p:spPr>
          <a:xfrm>
            <a:off x="972820" y="6509205"/>
            <a:ext cx="2537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50" dirty="0">
                <a:solidFill>
                  <a:srgbClr val="BFBFBF">
                    <a:alpha val="50000"/>
                  </a:srgbClr>
                </a:solidFill>
                <a:latin typeface="Trebuchet MS" charset="0"/>
                <a:ea typeface="Trebuchet MS" charset="0"/>
                <a:cs typeface="Trebuchet MS" charset="0"/>
              </a:rPr>
              <a:t>www.technosylva.com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9BCFEAD-DB61-4548-9D42-AFB4491D9CF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07" y="6541194"/>
            <a:ext cx="1182793" cy="2332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DBFB375-A641-CE48-8D14-FD9107F0F170}"/>
              </a:ext>
            </a:extLst>
          </p:cNvPr>
          <p:cNvSpPr txBox="1"/>
          <p:nvPr/>
        </p:nvSpPr>
        <p:spPr>
          <a:xfrm>
            <a:off x="3377243" y="6535440"/>
            <a:ext cx="543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Copyright © 2021. Technosylva Inc., La Jolla, CA.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70702"/>
              </p:ext>
            </p:extLst>
          </p:nvPr>
        </p:nvGraphicFramePr>
        <p:xfrm>
          <a:off x="7712891" y="5027639"/>
          <a:ext cx="3666309" cy="118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988"/>
                <a:gridCol w="911056"/>
                <a:gridCol w="1035290"/>
                <a:gridCol w="761975"/>
              </a:tblGrid>
              <a:tr h="36222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Percentile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Buildings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Fatalities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FBI</a:t>
                      </a:r>
                      <a:endParaRPr lang="es-ES" sz="1200" dirty="0"/>
                    </a:p>
                  </a:txBody>
                  <a:tcPr/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50th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182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0.22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&gt;=4</a:t>
                      </a:r>
                      <a:endParaRPr lang="es-ES" sz="1200" dirty="0"/>
                    </a:p>
                  </a:txBody>
                  <a:tcPr/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75th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455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0.51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&gt;=4</a:t>
                      </a:r>
                    </a:p>
                  </a:txBody>
                  <a:tcPr/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80th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535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0.57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&gt;=4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503411"/>
              </p:ext>
            </p:extLst>
          </p:nvPr>
        </p:nvGraphicFramePr>
        <p:xfrm>
          <a:off x="2827746" y="4566905"/>
          <a:ext cx="4545816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6558"/>
                <a:gridCol w="1680755"/>
                <a:gridCol w="1628503"/>
              </a:tblGrid>
              <a:tr h="36222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Percentile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Number</a:t>
                      </a:r>
                      <a:r>
                        <a:rPr lang="es-ES" sz="1200" dirty="0" smtClean="0"/>
                        <a:t> of records </a:t>
                      </a:r>
                      <a:r>
                        <a:rPr lang="es-ES" sz="1200" dirty="0" err="1" smtClean="0"/>
                        <a:t>without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de-</a:t>
                      </a:r>
                      <a:r>
                        <a:rPr lang="es-ES" sz="1200" dirty="0" err="1" smtClean="0"/>
                        <a:t>energized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circuits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 smtClean="0"/>
                        <a:t>Number</a:t>
                      </a:r>
                      <a:r>
                        <a:rPr lang="es-ES" sz="1200" dirty="0" smtClean="0"/>
                        <a:t> of </a:t>
                      </a:r>
                      <a:r>
                        <a:rPr lang="es-ES" sz="1200" dirty="0" err="1" smtClean="0"/>
                        <a:t>circuits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involved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without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de-</a:t>
                      </a:r>
                      <a:r>
                        <a:rPr lang="es-ES" sz="1200" dirty="0" err="1" smtClean="0"/>
                        <a:t>energized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circuits</a:t>
                      </a:r>
                      <a:endParaRPr lang="es-ES" sz="1200" dirty="0" smtClean="0"/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50th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4,132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489 of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1,726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75th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1,354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240 of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1,726</a:t>
                      </a:r>
                      <a:endParaRPr lang="es-E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80th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1,053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201 of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1,726</a:t>
                      </a:r>
                      <a:endParaRPr lang="es-E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39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white, photo, black, man&#10;&#10;Description automatically generated">
            <a:extLst>
              <a:ext uri="{FF2B5EF4-FFF2-40B4-BE49-F238E27FC236}">
                <a16:creationId xmlns="" xmlns:a16="http://schemas.microsoft.com/office/drawing/2014/main" id="{4AFFFDB7-8D45-AB47-9D62-87EE4F52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2" y="173932"/>
            <a:ext cx="11309348" cy="6361508"/>
          </a:xfrm>
          <a:prstGeom prst="rect">
            <a:avLst/>
          </a:prstGeom>
        </p:spPr>
      </p:pic>
      <p:pic>
        <p:nvPicPr>
          <p:cNvPr id="3" name="Picture 2" descr="A picture containing water, table, large, people&#10;&#10;Description automatically generated">
            <a:extLst>
              <a:ext uri="{FF2B5EF4-FFF2-40B4-BE49-F238E27FC236}">
                <a16:creationId xmlns="" xmlns:a16="http://schemas.microsoft.com/office/drawing/2014/main" id="{847C8D8F-201C-264B-ACEE-317EE5F61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265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17C43D-74D9-8547-9B9F-525612586B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9238" y="204091"/>
            <a:ext cx="484174" cy="4662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459D58-4670-3844-9FB3-5ECA48C5107C}"/>
              </a:ext>
            </a:extLst>
          </p:cNvPr>
          <p:cNvSpPr/>
          <p:nvPr/>
        </p:nvSpPr>
        <p:spPr>
          <a:xfrm>
            <a:off x="882650" y="6361509"/>
            <a:ext cx="11309350" cy="49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50AA0BB-8C38-FD4F-887B-D9466299B4D9}"/>
              </a:ext>
            </a:extLst>
          </p:cNvPr>
          <p:cNvSpPr txBox="1"/>
          <p:nvPr/>
        </p:nvSpPr>
        <p:spPr>
          <a:xfrm rot="16200000">
            <a:off x="-2485541" y="3724285"/>
            <a:ext cx="586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PSPS days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281480D-123A-7046-AB3D-931EED9C007E}"/>
              </a:ext>
            </a:extLst>
          </p:cNvPr>
          <p:cNvSpPr txBox="1"/>
          <p:nvPr/>
        </p:nvSpPr>
        <p:spPr>
          <a:xfrm>
            <a:off x="1659545" y="3973407"/>
            <a:ext cx="75582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Table using FBI =&gt; 4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96F235D-2686-3D4E-955D-0C2474F842AC}"/>
              </a:ext>
            </a:extLst>
          </p:cNvPr>
          <p:cNvSpPr txBox="1"/>
          <p:nvPr/>
        </p:nvSpPr>
        <p:spPr>
          <a:xfrm>
            <a:off x="1439921" y="820536"/>
            <a:ext cx="8658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PSPS Days – All Circuits in PSPS Days </a:t>
            </a:r>
            <a:endParaRPr lang="en-US" sz="2600" b="1" dirty="0">
              <a:solidFill>
                <a:srgbClr val="1F1F1F"/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01F563B-87D0-8546-A43F-4874CF3A880D}"/>
              </a:ext>
            </a:extLst>
          </p:cNvPr>
          <p:cNvSpPr/>
          <p:nvPr/>
        </p:nvSpPr>
        <p:spPr>
          <a:xfrm>
            <a:off x="1545245" y="1356761"/>
            <a:ext cx="228600" cy="36576"/>
          </a:xfrm>
          <a:prstGeom prst="rect">
            <a:avLst/>
          </a:prstGeom>
          <a:solidFill>
            <a:srgbClr val="A0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5A9FB21-F22D-AE4D-AF69-FB5E09301B7D}"/>
              </a:ext>
            </a:extLst>
          </p:cNvPr>
          <p:cNvCxnSpPr/>
          <p:nvPr/>
        </p:nvCxnSpPr>
        <p:spPr>
          <a:xfrm>
            <a:off x="792480" y="6448200"/>
            <a:ext cx="10586720" cy="0"/>
          </a:xfrm>
          <a:prstGeom prst="line">
            <a:avLst/>
          </a:prstGeom>
          <a:ln w="9525">
            <a:solidFill>
              <a:srgbClr val="BFBFB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C83440-E893-E443-B8C2-2B20BA9B5650}"/>
              </a:ext>
            </a:extLst>
          </p:cNvPr>
          <p:cNvSpPr txBox="1"/>
          <p:nvPr/>
        </p:nvSpPr>
        <p:spPr>
          <a:xfrm>
            <a:off x="972820" y="6509205"/>
            <a:ext cx="2537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50" dirty="0">
                <a:solidFill>
                  <a:srgbClr val="BFBFBF">
                    <a:alpha val="50000"/>
                  </a:srgbClr>
                </a:solidFill>
                <a:latin typeface="Trebuchet MS" charset="0"/>
                <a:ea typeface="Trebuchet MS" charset="0"/>
                <a:cs typeface="Trebuchet MS" charset="0"/>
              </a:rPr>
              <a:t>www.technosylva.com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9BCFEAD-DB61-4548-9D42-AFB4491D9CF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07" y="6541194"/>
            <a:ext cx="1182793" cy="2332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DBFB375-A641-CE48-8D14-FD9107F0F170}"/>
              </a:ext>
            </a:extLst>
          </p:cNvPr>
          <p:cNvSpPr txBox="1"/>
          <p:nvPr/>
        </p:nvSpPr>
        <p:spPr>
          <a:xfrm>
            <a:off x="3377243" y="6535440"/>
            <a:ext cx="543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Copyright © 2021. Technosylva Inc., La Jolla, CA.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="" xmlns:a16="http://schemas.microsoft.com/office/drawing/2014/main" id="{0281480D-123A-7046-AB3D-931EED9C007E}"/>
              </a:ext>
            </a:extLst>
          </p:cNvPr>
          <p:cNvSpPr txBox="1"/>
          <p:nvPr/>
        </p:nvSpPr>
        <p:spPr>
          <a:xfrm>
            <a:off x="1697645" y="1739899"/>
            <a:ext cx="75582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Table using FBI =&gt; 3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46828"/>
              </p:ext>
            </p:extLst>
          </p:nvPr>
        </p:nvGraphicFramePr>
        <p:xfrm>
          <a:off x="1659545" y="4528840"/>
          <a:ext cx="7148438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526"/>
                <a:gridCol w="2643040"/>
                <a:gridCol w="2560872"/>
              </a:tblGrid>
              <a:tr h="36222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Percentile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Number</a:t>
                      </a:r>
                      <a:r>
                        <a:rPr lang="es-ES" sz="1200" dirty="0" smtClean="0"/>
                        <a:t> of records </a:t>
                      </a:r>
                      <a:r>
                        <a:rPr lang="es-ES" sz="1200" dirty="0" err="1" smtClean="0"/>
                        <a:t>without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de-</a:t>
                      </a:r>
                      <a:r>
                        <a:rPr lang="es-ES" sz="1200" dirty="0" err="1" smtClean="0"/>
                        <a:t>energized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circuits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 smtClean="0"/>
                        <a:t>Number</a:t>
                      </a:r>
                      <a:r>
                        <a:rPr lang="es-ES" sz="1200" dirty="0" smtClean="0"/>
                        <a:t> of </a:t>
                      </a:r>
                      <a:r>
                        <a:rPr lang="es-ES" sz="1200" dirty="0" err="1" smtClean="0"/>
                        <a:t>circuits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involved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without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de-</a:t>
                      </a:r>
                      <a:r>
                        <a:rPr lang="es-ES" sz="1200" dirty="0" err="1" smtClean="0"/>
                        <a:t>energized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circuits</a:t>
                      </a:r>
                      <a:endParaRPr lang="es-ES" sz="1200" dirty="0" smtClean="0"/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50th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4,132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489 of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1,726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75th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1,354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240 of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1,726</a:t>
                      </a:r>
                      <a:endParaRPr lang="es-E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80th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1,053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201 of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1,726</a:t>
                      </a:r>
                      <a:endParaRPr lang="es-E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5811"/>
              </p:ext>
            </p:extLst>
          </p:nvPr>
        </p:nvGraphicFramePr>
        <p:xfrm>
          <a:off x="1659545" y="2231503"/>
          <a:ext cx="7148438" cy="16419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526"/>
                <a:gridCol w="2643040"/>
                <a:gridCol w="2560872"/>
              </a:tblGrid>
              <a:tr h="81898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Percentile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Number</a:t>
                      </a:r>
                      <a:r>
                        <a:rPr lang="es-ES" sz="1200" dirty="0" smtClean="0"/>
                        <a:t> of records </a:t>
                      </a:r>
                      <a:r>
                        <a:rPr lang="es-ES" sz="1200" dirty="0" err="1" smtClean="0"/>
                        <a:t>without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de-</a:t>
                      </a:r>
                      <a:r>
                        <a:rPr lang="es-ES" sz="1200" dirty="0" err="1" smtClean="0"/>
                        <a:t>energized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circuits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 smtClean="0"/>
                        <a:t>Number</a:t>
                      </a:r>
                      <a:r>
                        <a:rPr lang="es-ES" sz="1200" dirty="0" smtClean="0"/>
                        <a:t> of </a:t>
                      </a:r>
                      <a:r>
                        <a:rPr lang="es-ES" sz="1200" dirty="0" err="1" smtClean="0"/>
                        <a:t>circuits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involved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without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de-</a:t>
                      </a:r>
                      <a:r>
                        <a:rPr lang="es-ES" sz="1200" dirty="0" err="1" smtClean="0"/>
                        <a:t>energized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circuits</a:t>
                      </a:r>
                      <a:endParaRPr lang="es-ES" sz="1200" dirty="0" smtClean="0"/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50th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9,597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773 of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1,726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75th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2,185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345 of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1,726</a:t>
                      </a:r>
                      <a:endParaRPr lang="es-E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80th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1,640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281 of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1,726</a:t>
                      </a:r>
                      <a:endParaRPr lang="es-E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19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white, photo, black, man&#10;&#10;Description automatically generated">
            <a:extLst>
              <a:ext uri="{FF2B5EF4-FFF2-40B4-BE49-F238E27FC236}">
                <a16:creationId xmlns="" xmlns:a16="http://schemas.microsoft.com/office/drawing/2014/main" id="{4AFFFDB7-8D45-AB47-9D62-87EE4F52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2" y="173932"/>
            <a:ext cx="11309348" cy="6361508"/>
          </a:xfrm>
          <a:prstGeom prst="rect">
            <a:avLst/>
          </a:prstGeom>
        </p:spPr>
      </p:pic>
      <p:pic>
        <p:nvPicPr>
          <p:cNvPr id="3" name="Picture 2" descr="A picture containing water, table, large, people&#10;&#10;Description automatically generated">
            <a:extLst>
              <a:ext uri="{FF2B5EF4-FFF2-40B4-BE49-F238E27FC236}">
                <a16:creationId xmlns="" xmlns:a16="http://schemas.microsoft.com/office/drawing/2014/main" id="{847C8D8F-201C-264B-ACEE-317EE5F61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265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17C43D-74D9-8547-9B9F-525612586B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9238" y="204091"/>
            <a:ext cx="484174" cy="4662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459D58-4670-3844-9FB3-5ECA48C5107C}"/>
              </a:ext>
            </a:extLst>
          </p:cNvPr>
          <p:cNvSpPr/>
          <p:nvPr/>
        </p:nvSpPr>
        <p:spPr>
          <a:xfrm>
            <a:off x="882650" y="6361509"/>
            <a:ext cx="11309350" cy="49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50AA0BB-8C38-FD4F-887B-D9466299B4D9}"/>
              </a:ext>
            </a:extLst>
          </p:cNvPr>
          <p:cNvSpPr txBox="1"/>
          <p:nvPr/>
        </p:nvSpPr>
        <p:spPr>
          <a:xfrm rot="16200000">
            <a:off x="-2485541" y="3724285"/>
            <a:ext cx="586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Non-PSPS </a:t>
            </a:r>
            <a:r>
              <a:rPr lang="en-US" sz="2000" dirty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days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96F235D-2686-3D4E-955D-0C2474F842AC}"/>
              </a:ext>
            </a:extLst>
          </p:cNvPr>
          <p:cNvSpPr txBox="1"/>
          <p:nvPr/>
        </p:nvSpPr>
        <p:spPr>
          <a:xfrm>
            <a:off x="1439921" y="820536"/>
            <a:ext cx="8658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Non-PSPS days – all circuits in PSPS days </a:t>
            </a:r>
            <a:endParaRPr lang="en-US" sz="2600" b="1" dirty="0">
              <a:solidFill>
                <a:srgbClr val="1F1F1F"/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01F563B-87D0-8546-A43F-4874CF3A880D}"/>
              </a:ext>
            </a:extLst>
          </p:cNvPr>
          <p:cNvSpPr/>
          <p:nvPr/>
        </p:nvSpPr>
        <p:spPr>
          <a:xfrm>
            <a:off x="1545245" y="1356761"/>
            <a:ext cx="228600" cy="36576"/>
          </a:xfrm>
          <a:prstGeom prst="rect">
            <a:avLst/>
          </a:prstGeom>
          <a:solidFill>
            <a:srgbClr val="A0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5A9FB21-F22D-AE4D-AF69-FB5E09301B7D}"/>
              </a:ext>
            </a:extLst>
          </p:cNvPr>
          <p:cNvCxnSpPr/>
          <p:nvPr/>
        </p:nvCxnSpPr>
        <p:spPr>
          <a:xfrm>
            <a:off x="792480" y="6448200"/>
            <a:ext cx="10586720" cy="0"/>
          </a:xfrm>
          <a:prstGeom prst="line">
            <a:avLst/>
          </a:prstGeom>
          <a:ln w="9525">
            <a:solidFill>
              <a:srgbClr val="BFBFB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C83440-E893-E443-B8C2-2B20BA9B5650}"/>
              </a:ext>
            </a:extLst>
          </p:cNvPr>
          <p:cNvSpPr txBox="1"/>
          <p:nvPr/>
        </p:nvSpPr>
        <p:spPr>
          <a:xfrm>
            <a:off x="972820" y="6509205"/>
            <a:ext cx="2537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50" dirty="0">
                <a:solidFill>
                  <a:srgbClr val="BFBFBF">
                    <a:alpha val="50000"/>
                  </a:srgbClr>
                </a:solidFill>
                <a:latin typeface="Trebuchet MS" charset="0"/>
                <a:ea typeface="Trebuchet MS" charset="0"/>
                <a:cs typeface="Trebuchet MS" charset="0"/>
              </a:rPr>
              <a:t>www.technosylva.com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9BCFEAD-DB61-4548-9D42-AFB4491D9CF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07" y="6541194"/>
            <a:ext cx="1182793" cy="2332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DBFB375-A641-CE48-8D14-FD9107F0F170}"/>
              </a:ext>
            </a:extLst>
          </p:cNvPr>
          <p:cNvSpPr txBox="1"/>
          <p:nvPr/>
        </p:nvSpPr>
        <p:spPr>
          <a:xfrm>
            <a:off x="3377243" y="6535440"/>
            <a:ext cx="543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Copyright © 2021. Technosylva Inc., La Jolla, CA.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="" xmlns:a16="http://schemas.microsoft.com/office/drawing/2014/main" id="{0281480D-123A-7046-AB3D-931EED9C007E}"/>
              </a:ext>
            </a:extLst>
          </p:cNvPr>
          <p:cNvSpPr txBox="1"/>
          <p:nvPr/>
        </p:nvSpPr>
        <p:spPr>
          <a:xfrm>
            <a:off x="1545245" y="1587499"/>
            <a:ext cx="7558244" cy="249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We extracted all circuit records for non-PSPS days (n = 134,392)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 marL="628650" lvl="1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Each circuit has fire risk metrics every 3 hours</a:t>
            </a:r>
          </a:p>
          <a:p>
            <a:pPr marL="628650" lvl="1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We randomly selected non-PSPS days during the fire season (May-Dec)</a:t>
            </a:r>
          </a:p>
          <a:p>
            <a:pPr marL="628650" lvl="1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 We filtered data using the thresholds previously calculated</a:t>
            </a:r>
          </a:p>
          <a:p>
            <a:pPr marL="1085850" lvl="2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(Buildings OR Fatalities) and FBI (for each percentile threshold)</a:t>
            </a:r>
          </a:p>
          <a:p>
            <a:pPr lvl="2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 lvl="2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Circuits that met the threshold criteria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65198"/>
              </p:ext>
            </p:extLst>
          </p:nvPr>
        </p:nvGraphicFramePr>
        <p:xfrm>
          <a:off x="7419703" y="4657304"/>
          <a:ext cx="3666309" cy="118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988"/>
                <a:gridCol w="911056"/>
                <a:gridCol w="1035290"/>
                <a:gridCol w="761975"/>
              </a:tblGrid>
              <a:tr h="36222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Percentile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Buildings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Fatalities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FBI</a:t>
                      </a:r>
                      <a:endParaRPr lang="es-ES" sz="1200" dirty="0"/>
                    </a:p>
                  </a:txBody>
                  <a:tcPr/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50th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182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0.22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&gt;=4</a:t>
                      </a:r>
                      <a:endParaRPr lang="es-ES" sz="1200" dirty="0"/>
                    </a:p>
                  </a:txBody>
                  <a:tcPr/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75th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455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0.51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&gt;=4</a:t>
                      </a:r>
                    </a:p>
                  </a:txBody>
                  <a:tcPr/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80th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535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0.57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&gt;=4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52741"/>
              </p:ext>
            </p:extLst>
          </p:nvPr>
        </p:nvGraphicFramePr>
        <p:xfrm>
          <a:off x="2653574" y="4540725"/>
          <a:ext cx="4545816" cy="12801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36558"/>
                <a:gridCol w="1680755"/>
                <a:gridCol w="1628503"/>
              </a:tblGrid>
              <a:tr h="36222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Percentile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 of records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circuits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involved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50th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605 (0.45%)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94 of 1,650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75th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118 (0.087%)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24 of 1,650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80th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90 (0.067%)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20 of 1,650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5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white, photo, black, man&#10;&#10;Description automatically generated">
            <a:extLst>
              <a:ext uri="{FF2B5EF4-FFF2-40B4-BE49-F238E27FC236}">
                <a16:creationId xmlns="" xmlns:a16="http://schemas.microsoft.com/office/drawing/2014/main" id="{4AFFFDB7-8D45-AB47-9D62-87EE4F52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2" y="173932"/>
            <a:ext cx="11309348" cy="6361508"/>
          </a:xfrm>
          <a:prstGeom prst="rect">
            <a:avLst/>
          </a:prstGeom>
        </p:spPr>
      </p:pic>
      <p:pic>
        <p:nvPicPr>
          <p:cNvPr id="3" name="Picture 2" descr="A picture containing water, table, large, people&#10;&#10;Description automatically generated">
            <a:extLst>
              <a:ext uri="{FF2B5EF4-FFF2-40B4-BE49-F238E27FC236}">
                <a16:creationId xmlns="" xmlns:a16="http://schemas.microsoft.com/office/drawing/2014/main" id="{847C8D8F-201C-264B-ACEE-317EE5F61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265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17C43D-74D9-8547-9B9F-525612586B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9238" y="204091"/>
            <a:ext cx="484174" cy="4662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459D58-4670-3844-9FB3-5ECA48C5107C}"/>
              </a:ext>
            </a:extLst>
          </p:cNvPr>
          <p:cNvSpPr/>
          <p:nvPr/>
        </p:nvSpPr>
        <p:spPr>
          <a:xfrm>
            <a:off x="882650" y="6361509"/>
            <a:ext cx="11309350" cy="49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50AA0BB-8C38-FD4F-887B-D9466299B4D9}"/>
              </a:ext>
            </a:extLst>
          </p:cNvPr>
          <p:cNvSpPr txBox="1"/>
          <p:nvPr/>
        </p:nvSpPr>
        <p:spPr>
          <a:xfrm rot="16200000">
            <a:off x="-2485541" y="3724285"/>
            <a:ext cx="586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Non-PSPS </a:t>
            </a:r>
            <a:r>
              <a:rPr lang="en-US" sz="2000" dirty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days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96F235D-2686-3D4E-955D-0C2474F842AC}"/>
              </a:ext>
            </a:extLst>
          </p:cNvPr>
          <p:cNvSpPr txBox="1"/>
          <p:nvPr/>
        </p:nvSpPr>
        <p:spPr>
          <a:xfrm>
            <a:off x="1439921" y="820536"/>
            <a:ext cx="8658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Non-PSPS days vs PSPS days </a:t>
            </a:r>
            <a:endParaRPr lang="en-US" sz="2600" b="1" dirty="0">
              <a:solidFill>
                <a:srgbClr val="1F1F1F"/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01F563B-87D0-8546-A43F-4874CF3A880D}"/>
              </a:ext>
            </a:extLst>
          </p:cNvPr>
          <p:cNvSpPr/>
          <p:nvPr/>
        </p:nvSpPr>
        <p:spPr>
          <a:xfrm>
            <a:off x="1545245" y="1356761"/>
            <a:ext cx="228600" cy="36576"/>
          </a:xfrm>
          <a:prstGeom prst="rect">
            <a:avLst/>
          </a:prstGeom>
          <a:solidFill>
            <a:srgbClr val="A0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5A9FB21-F22D-AE4D-AF69-FB5E09301B7D}"/>
              </a:ext>
            </a:extLst>
          </p:cNvPr>
          <p:cNvCxnSpPr/>
          <p:nvPr/>
        </p:nvCxnSpPr>
        <p:spPr>
          <a:xfrm>
            <a:off x="792480" y="6448200"/>
            <a:ext cx="10586720" cy="0"/>
          </a:xfrm>
          <a:prstGeom prst="line">
            <a:avLst/>
          </a:prstGeom>
          <a:ln w="9525">
            <a:solidFill>
              <a:srgbClr val="BFBFB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C83440-E893-E443-B8C2-2B20BA9B5650}"/>
              </a:ext>
            </a:extLst>
          </p:cNvPr>
          <p:cNvSpPr txBox="1"/>
          <p:nvPr/>
        </p:nvSpPr>
        <p:spPr>
          <a:xfrm>
            <a:off x="972820" y="6509205"/>
            <a:ext cx="2537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50" dirty="0">
                <a:solidFill>
                  <a:srgbClr val="BFBFBF">
                    <a:alpha val="50000"/>
                  </a:srgbClr>
                </a:solidFill>
                <a:latin typeface="Trebuchet MS" charset="0"/>
                <a:ea typeface="Trebuchet MS" charset="0"/>
                <a:cs typeface="Trebuchet MS" charset="0"/>
              </a:rPr>
              <a:t>www.technosylva.com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9BCFEAD-DB61-4548-9D42-AFB4491D9CF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07" y="6541194"/>
            <a:ext cx="1182793" cy="2332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DBFB375-A641-CE48-8D14-FD9107F0F170}"/>
              </a:ext>
            </a:extLst>
          </p:cNvPr>
          <p:cNvSpPr txBox="1"/>
          <p:nvPr/>
        </p:nvSpPr>
        <p:spPr>
          <a:xfrm>
            <a:off x="3377243" y="6535440"/>
            <a:ext cx="543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Copyright © 2021. Technosylva Inc., La Jolla, CA.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="" xmlns:a16="http://schemas.microsoft.com/office/drawing/2014/main" id="{0281480D-123A-7046-AB3D-931EED9C007E}"/>
              </a:ext>
            </a:extLst>
          </p:cNvPr>
          <p:cNvSpPr txBox="1"/>
          <p:nvPr/>
        </p:nvSpPr>
        <p:spPr>
          <a:xfrm>
            <a:off x="1545245" y="1587499"/>
            <a:ext cx="15724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PSPS days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44231"/>
              </p:ext>
            </p:extLst>
          </p:nvPr>
        </p:nvGraphicFramePr>
        <p:xfrm>
          <a:off x="6553089" y="2479919"/>
          <a:ext cx="4484548" cy="12801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36558"/>
                <a:gridCol w="1680755"/>
                <a:gridCol w="1567235"/>
              </a:tblGrid>
              <a:tr h="36222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Percentile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 of records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circuits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 err="1" smtClean="0">
                          <a:solidFill>
                            <a:schemeClr val="tx1"/>
                          </a:solidFill>
                        </a:rPr>
                        <a:t>involved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50th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0.45 %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5.6 %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75th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0.09 %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1.5 %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80th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0.07 %</a:t>
                      </a:r>
                      <a:r>
                        <a:rPr lang="es-E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E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1.2</a:t>
                      </a:r>
                      <a:r>
                        <a:rPr lang="es-ES" sz="1200" b="1" baseline="0" dirty="0" smtClean="0">
                          <a:solidFill>
                            <a:schemeClr val="bg1"/>
                          </a:solidFill>
                        </a:rPr>
                        <a:t> %</a:t>
                      </a:r>
                      <a:endParaRPr lang="es-E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281480D-123A-7046-AB3D-931EED9C007E}"/>
              </a:ext>
            </a:extLst>
          </p:cNvPr>
          <p:cNvSpPr txBox="1"/>
          <p:nvPr/>
        </p:nvSpPr>
        <p:spPr>
          <a:xfrm>
            <a:off x="6413178" y="1587499"/>
            <a:ext cx="239480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•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Non-PSPS days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492205"/>
              </p:ext>
            </p:extLst>
          </p:nvPr>
        </p:nvGraphicFramePr>
        <p:xfrm>
          <a:off x="1237119" y="2112772"/>
          <a:ext cx="4545816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6558"/>
                <a:gridCol w="1680755"/>
                <a:gridCol w="1628503"/>
              </a:tblGrid>
              <a:tr h="36222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Percentile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Number</a:t>
                      </a:r>
                      <a:r>
                        <a:rPr lang="es-ES" sz="1200" dirty="0" smtClean="0"/>
                        <a:t> of records </a:t>
                      </a:r>
                      <a:r>
                        <a:rPr lang="es-ES" sz="1200" dirty="0" err="1" smtClean="0"/>
                        <a:t>without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de-</a:t>
                      </a:r>
                      <a:r>
                        <a:rPr lang="es-ES" sz="1200" dirty="0" err="1" smtClean="0"/>
                        <a:t>energized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circuits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 smtClean="0"/>
                        <a:t>Number</a:t>
                      </a:r>
                      <a:r>
                        <a:rPr lang="es-ES" sz="1200" dirty="0" smtClean="0"/>
                        <a:t> of </a:t>
                      </a:r>
                      <a:r>
                        <a:rPr lang="es-ES" sz="1200" dirty="0" err="1" smtClean="0"/>
                        <a:t>circuits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involved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without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de-</a:t>
                      </a:r>
                      <a:r>
                        <a:rPr lang="es-ES" sz="1200" dirty="0" err="1" smtClean="0"/>
                        <a:t>energized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circuits</a:t>
                      </a:r>
                      <a:endParaRPr lang="es-ES" sz="1200" dirty="0" smtClean="0"/>
                    </a:p>
                    <a:p>
                      <a:pPr algn="ctr"/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50th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1.9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28.3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E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75th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0.6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13.9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552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80th</a:t>
                      </a:r>
                      <a:endParaRPr lang="es-E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0.5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11.6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281480D-123A-7046-AB3D-931EED9C007E}"/>
              </a:ext>
            </a:extLst>
          </p:cNvPr>
          <p:cNvSpPr txBox="1"/>
          <p:nvPr/>
        </p:nvSpPr>
        <p:spPr>
          <a:xfrm>
            <a:off x="1237119" y="3996217"/>
            <a:ext cx="755824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Clr>
                <a:schemeClr val="tx1">
                  <a:lumMod val="85000"/>
                  <a:lumOff val="15000"/>
                </a:schemeClr>
              </a:buClr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In p75 and p80 the number of circuits and records that met the threshold criteria were 10 times higher during PSPS days compare to non-PSPS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days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table, large, people&#10;&#10;Description automatically generated">
            <a:extLst>
              <a:ext uri="{FF2B5EF4-FFF2-40B4-BE49-F238E27FC236}">
                <a16:creationId xmlns="" xmlns:a16="http://schemas.microsoft.com/office/drawing/2014/main" id="{847C8D8F-201C-264B-ACEE-317EE5F6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265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17C43D-74D9-8547-9B9F-525612586B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9238" y="204091"/>
            <a:ext cx="484174" cy="4662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459D58-4670-3844-9FB3-5ECA48C5107C}"/>
              </a:ext>
            </a:extLst>
          </p:cNvPr>
          <p:cNvSpPr/>
          <p:nvPr/>
        </p:nvSpPr>
        <p:spPr>
          <a:xfrm>
            <a:off x="882650" y="6361509"/>
            <a:ext cx="11309350" cy="49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50AA0BB-8C38-FD4F-887B-D9466299B4D9}"/>
              </a:ext>
            </a:extLst>
          </p:cNvPr>
          <p:cNvSpPr txBox="1"/>
          <p:nvPr/>
        </p:nvSpPr>
        <p:spPr>
          <a:xfrm rot="16200000">
            <a:off x="-2485541" y="3724285"/>
            <a:ext cx="586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PSPS </a:t>
            </a:r>
            <a:r>
              <a:rPr lang="en-US" sz="2000" dirty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days </a:t>
            </a:r>
            <a:r>
              <a:rPr lang="en-US" sz="2000" dirty="0" smtClean="0">
                <a:solidFill>
                  <a:schemeClr val="bg1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 - SCENARIOS</a:t>
            </a:r>
            <a:endParaRPr lang="en-US" sz="2000" dirty="0">
              <a:solidFill>
                <a:schemeClr val="bg1"/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96F235D-2686-3D4E-955D-0C2474F842AC}"/>
              </a:ext>
            </a:extLst>
          </p:cNvPr>
          <p:cNvSpPr txBox="1"/>
          <p:nvPr/>
        </p:nvSpPr>
        <p:spPr>
          <a:xfrm>
            <a:off x="1439921" y="820536"/>
            <a:ext cx="8658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1F1F1F"/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PSPS days - SCENARIOS </a:t>
            </a:r>
            <a:endParaRPr lang="en-US" sz="2600" b="1" dirty="0">
              <a:solidFill>
                <a:srgbClr val="1F1F1F"/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01F563B-87D0-8546-A43F-4874CF3A880D}"/>
              </a:ext>
            </a:extLst>
          </p:cNvPr>
          <p:cNvSpPr/>
          <p:nvPr/>
        </p:nvSpPr>
        <p:spPr>
          <a:xfrm>
            <a:off x="1545245" y="1356761"/>
            <a:ext cx="228600" cy="36576"/>
          </a:xfrm>
          <a:prstGeom prst="rect">
            <a:avLst/>
          </a:prstGeom>
          <a:solidFill>
            <a:srgbClr val="A0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Nova" panose="020B060202010402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5A9FB21-F22D-AE4D-AF69-FB5E09301B7D}"/>
              </a:ext>
            </a:extLst>
          </p:cNvPr>
          <p:cNvCxnSpPr/>
          <p:nvPr/>
        </p:nvCxnSpPr>
        <p:spPr>
          <a:xfrm>
            <a:off x="792480" y="6448200"/>
            <a:ext cx="10586720" cy="0"/>
          </a:xfrm>
          <a:prstGeom prst="line">
            <a:avLst/>
          </a:prstGeom>
          <a:ln w="9525">
            <a:solidFill>
              <a:srgbClr val="BFBFB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C83440-E893-E443-B8C2-2B20BA9B5650}"/>
              </a:ext>
            </a:extLst>
          </p:cNvPr>
          <p:cNvSpPr txBox="1"/>
          <p:nvPr/>
        </p:nvSpPr>
        <p:spPr>
          <a:xfrm>
            <a:off x="972820" y="6509205"/>
            <a:ext cx="2537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50" dirty="0">
                <a:solidFill>
                  <a:srgbClr val="BFBFBF">
                    <a:alpha val="50000"/>
                  </a:srgbClr>
                </a:solidFill>
                <a:latin typeface="Trebuchet MS" charset="0"/>
                <a:ea typeface="Trebuchet MS" charset="0"/>
                <a:cs typeface="Trebuchet MS" charset="0"/>
              </a:rPr>
              <a:t>www.technosylva.com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9BCFEAD-DB61-4548-9D42-AFB4491D9CF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07" y="6541194"/>
            <a:ext cx="1182793" cy="2332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DBFB375-A641-CE48-8D14-FD9107F0F170}"/>
              </a:ext>
            </a:extLst>
          </p:cNvPr>
          <p:cNvSpPr txBox="1"/>
          <p:nvPr/>
        </p:nvSpPr>
        <p:spPr>
          <a:xfrm>
            <a:off x="3377243" y="6535440"/>
            <a:ext cx="543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Copyright © 2021. Technosylva Inc., La Jolla, CA.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="" xmlns:a16="http://schemas.microsoft.com/office/drawing/2014/main" id="{0281480D-123A-7046-AB3D-931EED9C007E}"/>
              </a:ext>
            </a:extLst>
          </p:cNvPr>
          <p:cNvSpPr txBox="1"/>
          <p:nvPr/>
        </p:nvSpPr>
        <p:spPr>
          <a:xfrm>
            <a:off x="1026955" y="1437119"/>
            <a:ext cx="10964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Thresholds: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80th percentile values for consequence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((535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BI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or 0.57 PF) and FBI =&gt;4) and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ERMcriteria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 (FPI &gt;12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; WS&gt;31mi/h;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WG&gt;46mi/h)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Only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circuits for PSPS event days that were not de-energized are included.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Number of circuits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Nova" panose="020B0602020104020203" pitchFamily="34" charset="0"/>
                <a:ea typeface="Trebuchet MS" charset="0"/>
                <a:cs typeface="Trebuchet MS" charset="0"/>
              </a:rPr>
              <a:t>during PSPS days that met the different criteria.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Nova" panose="020B0602020104020203" pitchFamily="34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6116"/>
              </p:ext>
            </p:extLst>
          </p:nvPr>
        </p:nvGraphicFramePr>
        <p:xfrm>
          <a:off x="1773845" y="3122636"/>
          <a:ext cx="9050274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379"/>
                <a:gridCol w="1508379"/>
                <a:gridCol w="1508379"/>
                <a:gridCol w="1508379"/>
                <a:gridCol w="1508379"/>
                <a:gridCol w="150837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 smtClean="0"/>
                        <a:t>Consequence</a:t>
                      </a:r>
                      <a:r>
                        <a:rPr lang="es-ES" sz="1400" baseline="0" dirty="0" smtClean="0"/>
                        <a:t> p80</a:t>
                      </a:r>
                      <a:endParaRPr lang="es-E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FPI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WS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err="1" smtClean="0"/>
                        <a:t>or</a:t>
                      </a:r>
                      <a:r>
                        <a:rPr lang="es-ES" sz="1400" baseline="0" dirty="0" smtClean="0"/>
                        <a:t> WG</a:t>
                      </a:r>
                      <a:endParaRPr lang="es-ES" sz="1400" dirty="0" smtClean="0"/>
                    </a:p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FPI </a:t>
                      </a:r>
                      <a:r>
                        <a:rPr lang="es-ES" sz="1400" dirty="0" err="1" smtClean="0"/>
                        <a:t>or</a:t>
                      </a:r>
                      <a:r>
                        <a:rPr lang="es-ES" sz="1400" dirty="0" smtClean="0"/>
                        <a:t> WS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err="1" smtClean="0"/>
                        <a:t>or</a:t>
                      </a:r>
                      <a:r>
                        <a:rPr lang="es-ES" sz="1400" baseline="0" dirty="0" smtClean="0"/>
                        <a:t> WG</a:t>
                      </a:r>
                      <a:endParaRPr lang="es-E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BI 50 </a:t>
                      </a:r>
                      <a:r>
                        <a:rPr lang="es-ES" sz="1400" dirty="0" err="1" smtClean="0"/>
                        <a:t>or</a:t>
                      </a:r>
                      <a:r>
                        <a:rPr lang="es-ES" sz="1400" dirty="0" smtClean="0"/>
                        <a:t> PF 0.9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 smtClean="0"/>
                        <a:t>Consequence</a:t>
                      </a:r>
                      <a:r>
                        <a:rPr lang="es-ES" sz="1400" baseline="0" dirty="0" smtClean="0"/>
                        <a:t> p80</a:t>
                      </a:r>
                      <a:endParaRPr lang="es-ES" sz="1400" dirty="0" smtClean="0"/>
                    </a:p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201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55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-----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FPI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472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161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117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WS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err="1" smtClean="0"/>
                        <a:t>or</a:t>
                      </a:r>
                      <a:r>
                        <a:rPr lang="es-ES" sz="1400" baseline="0" dirty="0" smtClean="0"/>
                        <a:t> WG</a:t>
                      </a:r>
                      <a:endParaRPr lang="es-E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406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39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FPI </a:t>
                      </a:r>
                      <a:r>
                        <a:rPr lang="es-ES" sz="1400" dirty="0" err="1" smtClean="0"/>
                        <a:t>or</a:t>
                      </a:r>
                      <a:r>
                        <a:rPr lang="es-ES" sz="1400" dirty="0" smtClean="0"/>
                        <a:t> WS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err="1" smtClean="0"/>
                        <a:t>or</a:t>
                      </a:r>
                      <a:r>
                        <a:rPr lang="es-ES" sz="1400" baseline="0" dirty="0" smtClean="0"/>
                        <a:t> WG</a:t>
                      </a:r>
                      <a:endParaRPr lang="es-E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26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BI 50 </a:t>
                      </a:r>
                      <a:r>
                        <a:rPr lang="es-ES" sz="1400" dirty="0" err="1" smtClean="0"/>
                        <a:t>or</a:t>
                      </a:r>
                      <a:r>
                        <a:rPr lang="es-ES" sz="1400" dirty="0" smtClean="0"/>
                        <a:t> PF 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1,191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88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53407EA4C2534DBA399A1ECD6308C4" ma:contentTypeVersion="12" ma:contentTypeDescription="Create a new document." ma:contentTypeScope="" ma:versionID="fbdffbf2e8a2fd1645362b82e0c115df">
  <xsd:schema xmlns:xsd="http://www.w3.org/2001/XMLSchema" xmlns:xs="http://www.w3.org/2001/XMLSchema" xmlns:p="http://schemas.microsoft.com/office/2006/metadata/properties" xmlns:ns2="c3ed0aa9-dfb4-4eb5-a8a7-53640c925ba7" xmlns:ns3="287e4302-86cf-4944-a309-ab111957c492" targetNamespace="http://schemas.microsoft.com/office/2006/metadata/properties" ma:root="true" ma:fieldsID="10d5c92b6d71cc58460b786dd5ddca23" ns2:_="" ns3:_="">
    <xsd:import namespace="c3ed0aa9-dfb4-4eb5-a8a7-53640c925ba7"/>
    <xsd:import namespace="287e4302-86cf-4944-a309-ab111957c4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Classification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d0aa9-dfb4-4eb5-a8a7-53640c925b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lassification" ma:index="14" ma:displayName="Classification" ma:default="Internal" ma:format="RadioButtons" ma:internalName="Classification">
      <xsd:simpleType>
        <xsd:restriction base="dms:Choice">
          <xsd:enumeration value="Internal"/>
          <xsd:enumeration value="Public"/>
          <xsd:enumeration value="Confidential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e4302-86cf-4944-a309-ab111957c4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ification xmlns="c3ed0aa9-dfb4-4eb5-a8a7-53640c925ba7">Internal</Classification>
  </documentManagement>
</p:properties>
</file>

<file path=customXml/itemProps1.xml><?xml version="1.0" encoding="utf-8"?>
<ds:datastoreItem xmlns:ds="http://schemas.openxmlformats.org/officeDocument/2006/customXml" ds:itemID="{4C87151C-DB88-4003-91A6-86CDF7CAB4A9}"/>
</file>

<file path=customXml/itemProps2.xml><?xml version="1.0" encoding="utf-8"?>
<ds:datastoreItem xmlns:ds="http://schemas.openxmlformats.org/officeDocument/2006/customXml" ds:itemID="{E42D3EE4-274F-4443-9BE4-B63BCF4DDAFB}"/>
</file>

<file path=customXml/itemProps3.xml><?xml version="1.0" encoding="utf-8"?>
<ds:datastoreItem xmlns:ds="http://schemas.openxmlformats.org/officeDocument/2006/customXml" ds:itemID="{12CADF1D-77F3-4C47-932C-224E1401E528}"/>
</file>

<file path=docProps/app.xml><?xml version="1.0" encoding="utf-8"?>
<Properties xmlns="http://schemas.openxmlformats.org/officeDocument/2006/extended-properties" xmlns:vt="http://schemas.openxmlformats.org/officeDocument/2006/docPropsVTypes">
  <TotalTime>17908</TotalTime>
  <Words>729</Words>
  <Application>Microsoft Office PowerPoint</Application>
  <PresentationFormat>Panorámica</PresentationFormat>
  <Paragraphs>202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Gill Sans Nova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Buckley, Andrew (abuckley24@student.cccs.edu)</dc:creator>
  <cp:lastModifiedBy>Adrián Cardil Forradellas</cp:lastModifiedBy>
  <cp:revision>401</cp:revision>
  <dcterms:created xsi:type="dcterms:W3CDTF">2020-05-26T20:03:13Z</dcterms:created>
  <dcterms:modified xsi:type="dcterms:W3CDTF">2021-09-03T08:21:17Z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0x0101003D53407EA4C2534DBA399A1ECD6308C4</vt:lpwstr>
  </property>
</Properties>
</file>