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notesSlides/notesSlide6.xml" ContentType="application/vnd.openxmlformats-officedocument.presentationml.notesSlide+xml"/>
  <Override PartName="/ppt/charts/chart18.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9.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0.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1.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2.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7.xml" ContentType="application/vnd.openxmlformats-officedocument.presentationml.notesSlide+xml"/>
  <Override PartName="/ppt/charts/chart23.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4.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5.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6.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7.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8.xml" ContentType="application/vnd.openxmlformats-officedocument.presentationml.notesSlide+xml"/>
  <Override PartName="/ppt/charts/chart28.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3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31.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32.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9.xml" ContentType="application/vnd.openxmlformats-officedocument.presentationml.notesSlide+xml"/>
  <Override PartName="/ppt/charts/chart33.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4.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10.xml" ContentType="application/vnd.openxmlformats-officedocument.presentationml.notesSlide+xml"/>
  <Override PartName="/ppt/charts/chart35.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6.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7.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8.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9.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0.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41.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2.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3.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13.xml" ContentType="application/vnd.openxmlformats-officedocument.presentationml.notesSlide+xml"/>
  <Override PartName="/ppt/charts/chart44.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5.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6.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7.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14.xml" ContentType="application/vnd.openxmlformats-officedocument.presentationml.notesSlide+xml"/>
  <Override PartName="/ppt/charts/chart48.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15.xml" ContentType="application/vnd.openxmlformats-officedocument.presentationml.notesSlide+xml"/>
  <Override PartName="/ppt/charts/chart49.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50.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16.xml" ContentType="application/vnd.openxmlformats-officedocument.presentationml.notesSlide+xml"/>
  <Override PartName="/ppt/charts/chart51.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52.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17.xml" ContentType="application/vnd.openxmlformats-officedocument.presentationml.notesSlide+xml"/>
  <Override PartName="/ppt/charts/chart53.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54.xml" ContentType="application/vnd.openxmlformats-officedocument.drawingml.chart+xml"/>
  <Override PartName="/ppt/charts/style49.xml" ContentType="application/vnd.ms-office.chartstyle+xml"/>
  <Override PartName="/ppt/charts/colors49.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5.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6.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57.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8.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9.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21.xml" ContentType="application/vnd.openxmlformats-officedocument.presentationml.notesSlide+xml"/>
  <Override PartName="/ppt/charts/chart60.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61.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62.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63.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64.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5.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6.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67.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8.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9.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70.xml" ContentType="application/vnd.openxmlformats-officedocument.drawingml.chart+xml"/>
  <Override PartName="/ppt/charts/style65.xml" ContentType="application/vnd.ms-office.chartstyle+xml"/>
  <Override PartName="/ppt/charts/colors65.xml" ContentType="application/vnd.ms-office.chartcolorstyle+xml"/>
  <Override PartName="/ppt/notesSlides/notesSlide22.xml" ContentType="application/vnd.openxmlformats-officedocument.presentationml.notesSlide+xml"/>
  <Override PartName="/ppt/charts/chart71.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72.xml" ContentType="application/vnd.openxmlformats-officedocument.drawingml.chart+xml"/>
  <Override PartName="/ppt/charts/style67.xml" ContentType="application/vnd.ms-office.chartstyle+xml"/>
  <Override PartName="/ppt/charts/colors67.xml" ContentType="application/vnd.ms-office.chartcolorstyle+xml"/>
  <Override PartName="/ppt/notesSlides/notesSlide23.xml" ContentType="application/vnd.openxmlformats-officedocument.presentationml.notesSlide+xml"/>
  <Override PartName="/ppt/charts/chart73.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74.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5.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76.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80.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81.xml" ContentType="application/vnd.openxmlformats-officedocument.drawingml.chart+xml"/>
  <Override PartName="/ppt/charts/style76.xml" ContentType="application/vnd.ms-office.chartstyle+xml"/>
  <Override PartName="/ppt/charts/colors76.xml" ContentType="application/vnd.ms-office.chartcolorstyle+xml"/>
  <Override PartName="/ppt/notesSlides/notesSlide24.xml" ContentType="application/vnd.openxmlformats-officedocument.presentationml.notesSlide+xml"/>
  <Override PartName="/ppt/charts/chart82.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83.xml" ContentType="application/vnd.openxmlformats-officedocument.drawingml.chart+xml"/>
  <Override PartName="/ppt/charts/style78.xml" ContentType="application/vnd.ms-office.chartstyle+xml"/>
  <Override PartName="/ppt/charts/colors78.xml" ContentType="application/vnd.ms-office.chartcolorstyle+xml"/>
  <Override PartName="/ppt/notesSlides/notesSlide25.xml" ContentType="application/vnd.openxmlformats-officedocument.presentationml.notesSlide+xml"/>
  <Override PartName="/ppt/charts/chart84.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5.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86.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87.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8.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9.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90.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91.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92.xml" ContentType="application/vnd.openxmlformats-officedocument.drawingml.chart+xml"/>
  <Override PartName="/ppt/charts/style87.xml" ContentType="application/vnd.ms-office.chartstyle+xml"/>
  <Override PartName="/ppt/charts/colors87.xml" ContentType="application/vnd.ms-office.chartcolorstyle+xml"/>
  <Override PartName="/ppt/notesSlides/notesSlide26.xml" ContentType="application/vnd.openxmlformats-officedocument.presentationml.notesSlide+xml"/>
  <Override PartName="/ppt/charts/chart93.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94.xml" ContentType="application/vnd.openxmlformats-officedocument.drawingml.chart+xml"/>
  <Override PartName="/ppt/charts/style89.xml" ContentType="application/vnd.ms-office.chartstyle+xml"/>
  <Override PartName="/ppt/charts/colors89.xml" ContentType="application/vnd.ms-office.chartcolorstyle+xml"/>
  <Override PartName="/ppt/notesSlides/notesSlide27.xml" ContentType="application/vnd.openxmlformats-officedocument.presentationml.notesSlide+xml"/>
  <Override PartName="/ppt/charts/chart95.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96.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97.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98.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99.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100.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101.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102.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103.xml" ContentType="application/vnd.openxmlformats-officedocument.drawingml.chart+xml"/>
  <Override PartName="/ppt/charts/style98.xml" ContentType="application/vnd.ms-office.chartstyle+xml"/>
  <Override PartName="/ppt/charts/colors98.xml" ContentType="application/vnd.ms-office.chartcolorstyle+xml"/>
  <Override PartName="/ppt/notesSlides/notesSlide28.xml" ContentType="application/vnd.openxmlformats-officedocument.presentationml.notesSlide+xml"/>
  <Override PartName="/ppt/charts/chart104.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105.xml" ContentType="application/vnd.openxmlformats-officedocument.drawingml.chart+xml"/>
  <Override PartName="/ppt/charts/style100.xml" ContentType="application/vnd.ms-office.chartstyle+xml"/>
  <Override PartName="/ppt/charts/colors100.xml" ContentType="application/vnd.ms-office.chartcolorstyle+xml"/>
  <Override PartName="/ppt/notesSlides/notesSlide29.xml" ContentType="application/vnd.openxmlformats-officedocument.presentationml.notesSlide+xml"/>
  <Override PartName="/ppt/charts/chart106.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107.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108.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109.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110.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111.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112.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113.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114.xml" ContentType="application/vnd.openxmlformats-officedocument.drawingml.chart+xml"/>
  <Override PartName="/ppt/charts/style109.xml" ContentType="application/vnd.ms-office.chartstyle+xml"/>
  <Override PartName="/ppt/charts/colors109.xml" ContentType="application/vnd.ms-office.chartcolorstyle+xml"/>
  <Override PartName="/ppt/notesSlides/notesSlide30.xml" ContentType="application/vnd.openxmlformats-officedocument.presentationml.notesSlide+xml"/>
  <Override PartName="/ppt/charts/chart115.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116.xml" ContentType="application/vnd.openxmlformats-officedocument.drawingml.chart+xml"/>
  <Override PartName="/ppt/charts/style111.xml" ContentType="application/vnd.ms-office.chartstyle+xml"/>
  <Override PartName="/ppt/charts/colors111.xml" ContentType="application/vnd.ms-office.chartcolorstyle+xml"/>
  <Override PartName="/ppt/notesSlides/notesSlide31.xml" ContentType="application/vnd.openxmlformats-officedocument.presentationml.notesSlide+xml"/>
  <Override PartName="/ppt/charts/chart11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11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11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120.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121.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122.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123.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124.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125.xml" ContentType="application/vnd.openxmlformats-officedocument.drawingml.chart+xml"/>
  <Override PartName="/ppt/charts/style120.xml" ContentType="application/vnd.ms-office.chartstyle+xml"/>
  <Override PartName="/ppt/charts/colors120.xml" ContentType="application/vnd.ms-office.chartcolorstyl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4"/>
  </p:sldMasterIdLst>
  <p:notesMasterIdLst>
    <p:notesMasterId r:id="rId55"/>
  </p:notesMasterIdLst>
  <p:sldIdLst>
    <p:sldId id="6231" r:id="rId5"/>
    <p:sldId id="6223" r:id="rId6"/>
    <p:sldId id="6224" r:id="rId7"/>
    <p:sldId id="6293" r:id="rId8"/>
    <p:sldId id="6296" r:id="rId9"/>
    <p:sldId id="6242" r:id="rId10"/>
    <p:sldId id="6288" r:id="rId11"/>
    <p:sldId id="6289" r:id="rId12"/>
    <p:sldId id="6290" r:id="rId13"/>
    <p:sldId id="6244" r:id="rId14"/>
    <p:sldId id="6307" r:id="rId15"/>
    <p:sldId id="6309" r:id="rId16"/>
    <p:sldId id="6308" r:id="rId17"/>
    <p:sldId id="6245" r:id="rId18"/>
    <p:sldId id="6284" r:id="rId19"/>
    <p:sldId id="6313" r:id="rId20"/>
    <p:sldId id="6285" r:id="rId21"/>
    <p:sldId id="6286" r:id="rId22"/>
    <p:sldId id="6287" r:id="rId23"/>
    <p:sldId id="414" r:id="rId24"/>
    <p:sldId id="6255" r:id="rId25"/>
    <p:sldId id="6292" r:id="rId26"/>
    <p:sldId id="6237" r:id="rId27"/>
    <p:sldId id="6281" r:id="rId28"/>
    <p:sldId id="412" r:id="rId29"/>
    <p:sldId id="6282" r:id="rId30"/>
    <p:sldId id="6283" r:id="rId31"/>
    <p:sldId id="6259" r:id="rId32"/>
    <p:sldId id="6297" r:id="rId33"/>
    <p:sldId id="6295" r:id="rId34"/>
    <p:sldId id="6294" r:id="rId35"/>
    <p:sldId id="6302" r:id="rId36"/>
    <p:sldId id="6312" r:id="rId37"/>
    <p:sldId id="6299" r:id="rId38"/>
    <p:sldId id="274" r:id="rId39"/>
    <p:sldId id="6248" r:id="rId40"/>
    <p:sldId id="6279" r:id="rId41"/>
    <p:sldId id="6298" r:id="rId42"/>
    <p:sldId id="6249" r:id="rId43"/>
    <p:sldId id="6250" r:id="rId44"/>
    <p:sldId id="6261" r:id="rId45"/>
    <p:sldId id="6262" r:id="rId46"/>
    <p:sldId id="6266" r:id="rId47"/>
    <p:sldId id="6265" r:id="rId48"/>
    <p:sldId id="6267" r:id="rId49"/>
    <p:sldId id="6268" r:id="rId50"/>
    <p:sldId id="6277" r:id="rId51"/>
    <p:sldId id="6278" r:id="rId52"/>
    <p:sldId id="6300" r:id="rId53"/>
    <p:sldId id="350" r:id="rId54"/>
  </p:sldIdLst>
  <p:sldSz cx="12192000" cy="6858000"/>
  <p:notesSz cx="7010400" cy="9296400"/>
  <p:embeddedFontLs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Montserrat" panose="020B0604020202020204" charset="0"/>
      <p:regular r:id="rId62"/>
      <p:bold r:id="rId63"/>
      <p:italic r:id="rId64"/>
      <p:boldItalic r:id="rId65"/>
    </p:embeddedFont>
    <p:embeddedFont>
      <p:font typeface="Montserrat Light" panose="020B0604020202020204" charset="0"/>
      <p:regular r:id="rId66"/>
      <p:italic r:id="rId67"/>
    </p:embeddedFont>
    <p:embeddedFont>
      <p:font typeface="Montserrat Medium" panose="020B0604020202020204" charset="0"/>
      <p:regular r:id="rId68"/>
      <p:italic r:id="rId69"/>
    </p:embeddedFont>
    <p:embeddedFont>
      <p:font typeface="Montserrat SemiBold" panose="020B0604020202020204" charset="0"/>
      <p:bold r:id="rId70"/>
      <p:boldItalic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2" userDrawn="1">
          <p15:clr>
            <a:srgbClr val="5ACBF0"/>
          </p15:clr>
        </p15:guide>
        <p15:guide id="2" pos="2016" userDrawn="1">
          <p15:clr>
            <a:srgbClr val="5ACBF0"/>
          </p15:clr>
        </p15:guide>
        <p15:guide id="3" pos="7200" userDrawn="1">
          <p15:clr>
            <a:srgbClr val="5ACBF0"/>
          </p15:clr>
        </p15:guide>
        <p15:guide id="4" orient="horz" pos="3912" userDrawn="1">
          <p15:clr>
            <a:srgbClr val="5ACBF0"/>
          </p15:clr>
        </p15:guide>
        <p15:guide id="5" orient="horz" pos="1584" userDrawn="1">
          <p15:clr>
            <a:srgbClr val="F26B43"/>
          </p15:clr>
        </p15:guide>
        <p15:guide id="6" pos="6984" userDrawn="1">
          <p15:clr>
            <a:srgbClr val="F26B43"/>
          </p15:clr>
        </p15:guide>
        <p15:guide id="7" pos="576" userDrawn="1">
          <p15:clr>
            <a:srgbClr val="F26B43"/>
          </p15:clr>
        </p15:guide>
        <p15:guide id="8" orient="horz" pos="3240" userDrawn="1">
          <p15:clr>
            <a:srgbClr val="A4A3A4"/>
          </p15:clr>
        </p15:guide>
        <p15:guide id="9" pos="2952" userDrawn="1">
          <p15:clr>
            <a:srgbClr val="A4A3A4"/>
          </p15:clr>
        </p15:guide>
        <p15:guide id="10" pos="3984" userDrawn="1">
          <p15:clr>
            <a:srgbClr val="A4A3A4"/>
          </p15:clr>
        </p15:guide>
        <p15:guide id="11" pos="5040" userDrawn="1">
          <p15:clr>
            <a:srgbClr val="A4A3A4"/>
          </p15:clr>
        </p15:guide>
        <p15:guide id="12" pos="6120" userDrawn="1">
          <p15:clr>
            <a:srgbClr val="A4A3A4"/>
          </p15:clr>
        </p15:guide>
        <p15:guide id="13" orient="horz" pos="2664" userDrawn="1">
          <p15:clr>
            <a:srgbClr val="A4A3A4"/>
          </p15:clr>
        </p15:guide>
        <p15:guide id="14" orient="horz" pos="35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leen Abel" initials="CA" lastIdx="30" clrIdx="0">
    <p:extLst>
      <p:ext uri="{19B8F6BF-5375-455C-9EA6-DF929625EA0E}">
        <p15:presenceInfo xmlns:p15="http://schemas.microsoft.com/office/powerpoint/2012/main" userId="S::cabel@bovitzinc.com::0c8c0fff-6743-436d-ad24-3066f2dccc2c" providerId="AD"/>
      </p:ext>
    </p:extLst>
  </p:cmAuthor>
  <p:cmAuthor id="2" name="Grace Laffoon" initials="GL" lastIdx="58" clrIdx="1">
    <p:extLst>
      <p:ext uri="{19B8F6BF-5375-455C-9EA6-DF929625EA0E}">
        <p15:presenceInfo xmlns:p15="http://schemas.microsoft.com/office/powerpoint/2012/main" userId="S::GLaffoon@bovitzinc.com::09299009-87d6-4107-ba19-0b286f3c169c" providerId="AD"/>
      </p:ext>
    </p:extLst>
  </p:cmAuthor>
  <p:cmAuthor id="3" name="Emmeline Hoang" initials="EH" lastIdx="48" clrIdx="2">
    <p:extLst>
      <p:ext uri="{19B8F6BF-5375-455C-9EA6-DF929625EA0E}">
        <p15:presenceInfo xmlns:p15="http://schemas.microsoft.com/office/powerpoint/2012/main" userId="S::EHoang@bovitzinc.com::928760a5-c910-4448-96a6-0d04fd99efbc" providerId="AD"/>
      </p:ext>
    </p:extLst>
  </p:cmAuthor>
  <p:cmAuthor id="4" name="Grant Ronan" initials="GR" lastIdx="17" clrIdx="3">
    <p:extLst>
      <p:ext uri="{19B8F6BF-5375-455C-9EA6-DF929625EA0E}">
        <p15:presenceInfo xmlns:p15="http://schemas.microsoft.com/office/powerpoint/2012/main" userId="S::gronan@bovitzinc.com::b041eb1f-6ed8-49e4-8e59-6ec92db29f53" providerId="AD"/>
      </p:ext>
    </p:extLst>
  </p:cmAuthor>
  <p:cmAuthor id="5" name="Kim Gomez" initials="KG" lastIdx="1" clrIdx="4">
    <p:extLst>
      <p:ext uri="{19B8F6BF-5375-455C-9EA6-DF929625EA0E}">
        <p15:presenceInfo xmlns:p15="http://schemas.microsoft.com/office/powerpoint/2012/main" userId="S::KGomez@bovitzinc.com::320e855e-40d5-41e9-8867-b120e1dff982" providerId="AD"/>
      </p:ext>
    </p:extLst>
  </p:cmAuthor>
  <p:cmAuthor id="6" name="Zeus Ferrao" initials="ZF" lastIdx="20" clrIdx="5">
    <p:extLst>
      <p:ext uri="{19B8F6BF-5375-455C-9EA6-DF929625EA0E}">
        <p15:presenceInfo xmlns:p15="http://schemas.microsoft.com/office/powerpoint/2012/main" userId="S::zeus.ferrao@sce.com::f948d096-b52f-40e0-a358-85fd33e071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7F7F7F"/>
    <a:srgbClr val="DBDBDB"/>
    <a:srgbClr val="A5A5A5"/>
    <a:srgbClr val="FFE699"/>
    <a:srgbClr val="B4C7E7"/>
    <a:srgbClr val="4472C4"/>
    <a:srgbClr val="C5E0B4"/>
    <a:srgbClr val="70AD47"/>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BCEC52-7750-41BA-8028-7D5DF752ACB3}" v="22" dt="2021-07-30T01:11:36.5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181" autoAdjust="0"/>
  </p:normalViewPr>
  <p:slideViewPr>
    <p:cSldViewPr snapToGrid="0">
      <p:cViewPr varScale="1">
        <p:scale>
          <a:sx n="82" d="100"/>
          <a:sy n="82" d="100"/>
        </p:scale>
        <p:origin x="614" y="72"/>
      </p:cViewPr>
      <p:guideLst>
        <p:guide orient="horz" pos="552"/>
        <p:guide pos="2016"/>
        <p:guide pos="7200"/>
        <p:guide orient="horz" pos="3912"/>
        <p:guide orient="horz" pos="1584"/>
        <p:guide pos="6984"/>
        <p:guide pos="576"/>
        <p:guide orient="horz" pos="3240"/>
        <p:guide pos="2952"/>
        <p:guide pos="3984"/>
        <p:guide pos="5040"/>
        <p:guide pos="6120"/>
        <p:guide orient="horz" pos="2664"/>
        <p:guide orient="horz" pos="35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95.xml"/><Relationship Id="rId1" Type="http://schemas.microsoft.com/office/2011/relationships/chartStyle" Target="style9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96.xml"/><Relationship Id="rId1" Type="http://schemas.microsoft.com/office/2011/relationships/chartStyle" Target="style96.xml"/></Relationships>
</file>

<file path=ppt/charts/_rels/chart102.xml.rels><?xml version="1.0" encoding="UTF-8" standalone="yes"?>
<Relationships xmlns="http://schemas.openxmlformats.org/package/2006/relationships"><Relationship Id="rId3" Type="http://schemas.openxmlformats.org/officeDocument/2006/relationships/package" Target="../embeddings/Microsoft_Excel_Worksheet101.xlsx"/><Relationship Id="rId2" Type="http://schemas.microsoft.com/office/2011/relationships/chartColorStyle" Target="colors97.xml"/><Relationship Id="rId1" Type="http://schemas.microsoft.com/office/2011/relationships/chartStyle" Target="style97.xml"/></Relationships>
</file>

<file path=ppt/charts/_rels/chart103.xml.rels><?xml version="1.0" encoding="UTF-8" standalone="yes"?>
<Relationships xmlns="http://schemas.openxmlformats.org/package/2006/relationships"><Relationship Id="rId3" Type="http://schemas.openxmlformats.org/officeDocument/2006/relationships/package" Target="../embeddings/Microsoft_Excel_Worksheet102.xlsx"/><Relationship Id="rId2" Type="http://schemas.microsoft.com/office/2011/relationships/chartColorStyle" Target="colors98.xml"/><Relationship Id="rId1" Type="http://schemas.microsoft.com/office/2011/relationships/chartStyle" Target="style98.xml"/></Relationships>
</file>

<file path=ppt/charts/_rels/chart104.xml.rels><?xml version="1.0" encoding="UTF-8" standalone="yes"?>
<Relationships xmlns="http://schemas.openxmlformats.org/package/2006/relationships"><Relationship Id="rId3" Type="http://schemas.openxmlformats.org/officeDocument/2006/relationships/package" Target="../embeddings/Microsoft_Excel_Worksheet103.xlsx"/><Relationship Id="rId2" Type="http://schemas.microsoft.com/office/2011/relationships/chartColorStyle" Target="colors99.xml"/><Relationship Id="rId1" Type="http://schemas.microsoft.com/office/2011/relationships/chartStyle" Target="style99.xml"/></Relationships>
</file>

<file path=ppt/charts/_rels/chart105.xml.rels><?xml version="1.0" encoding="UTF-8" standalone="yes"?>
<Relationships xmlns="http://schemas.openxmlformats.org/package/2006/relationships"><Relationship Id="rId3" Type="http://schemas.openxmlformats.org/officeDocument/2006/relationships/package" Target="../embeddings/Microsoft_Excel_Worksheet104.xlsx"/><Relationship Id="rId2" Type="http://schemas.microsoft.com/office/2011/relationships/chartColorStyle" Target="colors100.xml"/><Relationship Id="rId1" Type="http://schemas.microsoft.com/office/2011/relationships/chartStyle" Target="style100.xml"/></Relationships>
</file>

<file path=ppt/charts/_rels/chart106.xml.rels><?xml version="1.0" encoding="UTF-8" standalone="yes"?>
<Relationships xmlns="http://schemas.openxmlformats.org/package/2006/relationships"><Relationship Id="rId3" Type="http://schemas.openxmlformats.org/officeDocument/2006/relationships/package" Target="../embeddings/Microsoft_Excel_Worksheet105.xlsx"/><Relationship Id="rId2" Type="http://schemas.microsoft.com/office/2011/relationships/chartColorStyle" Target="colors101.xml"/><Relationship Id="rId1" Type="http://schemas.microsoft.com/office/2011/relationships/chartStyle" Target="style101.xml"/></Relationships>
</file>

<file path=ppt/charts/_rels/chart107.xml.rels><?xml version="1.0" encoding="UTF-8" standalone="yes"?>
<Relationships xmlns="http://schemas.openxmlformats.org/package/2006/relationships"><Relationship Id="rId3" Type="http://schemas.openxmlformats.org/officeDocument/2006/relationships/package" Target="../embeddings/Microsoft_Excel_Worksheet106.xlsx"/><Relationship Id="rId2" Type="http://schemas.microsoft.com/office/2011/relationships/chartColorStyle" Target="colors102.xml"/><Relationship Id="rId1" Type="http://schemas.microsoft.com/office/2011/relationships/chartStyle" Target="style102.xml"/></Relationships>
</file>

<file path=ppt/charts/_rels/chart108.xml.rels><?xml version="1.0" encoding="UTF-8" standalone="yes"?>
<Relationships xmlns="http://schemas.openxmlformats.org/package/2006/relationships"><Relationship Id="rId3" Type="http://schemas.openxmlformats.org/officeDocument/2006/relationships/package" Target="../embeddings/Microsoft_Excel_Worksheet107.xlsx"/><Relationship Id="rId2" Type="http://schemas.microsoft.com/office/2011/relationships/chartColorStyle" Target="colors103.xml"/><Relationship Id="rId1" Type="http://schemas.microsoft.com/office/2011/relationships/chartStyle" Target="style103.xml"/></Relationships>
</file>

<file path=ppt/charts/_rels/chart109.xml.rels><?xml version="1.0" encoding="UTF-8" standalone="yes"?>
<Relationships xmlns="http://schemas.openxmlformats.org/package/2006/relationships"><Relationship Id="rId3" Type="http://schemas.openxmlformats.org/officeDocument/2006/relationships/package" Target="../embeddings/Microsoft_Excel_Worksheet108.xlsx"/><Relationship Id="rId2" Type="http://schemas.microsoft.com/office/2011/relationships/chartColorStyle" Target="colors104.xml"/><Relationship Id="rId1" Type="http://schemas.microsoft.com/office/2011/relationships/chartStyle" Target="style104.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10.xml.rels><?xml version="1.0" encoding="UTF-8" standalone="yes"?>
<Relationships xmlns="http://schemas.openxmlformats.org/package/2006/relationships"><Relationship Id="rId3" Type="http://schemas.openxmlformats.org/officeDocument/2006/relationships/package" Target="../embeddings/Microsoft_Excel_Worksheet109.xlsx"/><Relationship Id="rId2" Type="http://schemas.microsoft.com/office/2011/relationships/chartColorStyle" Target="colors105.xml"/><Relationship Id="rId1" Type="http://schemas.microsoft.com/office/2011/relationships/chartStyle" Target="style105.xml"/></Relationships>
</file>

<file path=ppt/charts/_rels/chart111.xml.rels><?xml version="1.0" encoding="UTF-8" standalone="yes"?>
<Relationships xmlns="http://schemas.openxmlformats.org/package/2006/relationships"><Relationship Id="rId3" Type="http://schemas.openxmlformats.org/officeDocument/2006/relationships/package" Target="../embeddings/Microsoft_Excel_Worksheet110.xlsx"/><Relationship Id="rId2" Type="http://schemas.microsoft.com/office/2011/relationships/chartColorStyle" Target="colors106.xml"/><Relationship Id="rId1" Type="http://schemas.microsoft.com/office/2011/relationships/chartStyle" Target="style106.xml"/></Relationships>
</file>

<file path=ppt/charts/_rels/chart112.xml.rels><?xml version="1.0" encoding="UTF-8" standalone="yes"?>
<Relationships xmlns="http://schemas.openxmlformats.org/package/2006/relationships"><Relationship Id="rId3" Type="http://schemas.openxmlformats.org/officeDocument/2006/relationships/package" Target="../embeddings/Microsoft_Excel_Worksheet111.xlsx"/><Relationship Id="rId2" Type="http://schemas.microsoft.com/office/2011/relationships/chartColorStyle" Target="colors107.xml"/><Relationship Id="rId1" Type="http://schemas.microsoft.com/office/2011/relationships/chartStyle" Target="style107.xml"/></Relationships>
</file>

<file path=ppt/charts/_rels/chart113.xml.rels><?xml version="1.0" encoding="UTF-8" standalone="yes"?>
<Relationships xmlns="http://schemas.openxmlformats.org/package/2006/relationships"><Relationship Id="rId3" Type="http://schemas.openxmlformats.org/officeDocument/2006/relationships/package" Target="../embeddings/Microsoft_Excel_Worksheet112.xlsx"/><Relationship Id="rId2" Type="http://schemas.microsoft.com/office/2011/relationships/chartColorStyle" Target="colors108.xml"/><Relationship Id="rId1" Type="http://schemas.microsoft.com/office/2011/relationships/chartStyle" Target="style108.xml"/></Relationships>
</file>

<file path=ppt/charts/_rels/chart114.xml.rels><?xml version="1.0" encoding="UTF-8" standalone="yes"?>
<Relationships xmlns="http://schemas.openxmlformats.org/package/2006/relationships"><Relationship Id="rId3" Type="http://schemas.openxmlformats.org/officeDocument/2006/relationships/package" Target="../embeddings/Microsoft_Excel_Worksheet113.xlsx"/><Relationship Id="rId2" Type="http://schemas.microsoft.com/office/2011/relationships/chartColorStyle" Target="colors109.xml"/><Relationship Id="rId1" Type="http://schemas.microsoft.com/office/2011/relationships/chartStyle" Target="style109.xml"/></Relationships>
</file>

<file path=ppt/charts/_rels/chart115.xml.rels><?xml version="1.0" encoding="UTF-8" standalone="yes"?>
<Relationships xmlns="http://schemas.openxmlformats.org/package/2006/relationships"><Relationship Id="rId3" Type="http://schemas.openxmlformats.org/officeDocument/2006/relationships/package" Target="../embeddings/Microsoft_Excel_Worksheet114.xlsx"/><Relationship Id="rId2" Type="http://schemas.microsoft.com/office/2011/relationships/chartColorStyle" Target="colors110.xml"/><Relationship Id="rId1" Type="http://schemas.microsoft.com/office/2011/relationships/chartStyle" Target="style110.xml"/></Relationships>
</file>

<file path=ppt/charts/_rels/chart116.xml.rels><?xml version="1.0" encoding="UTF-8" standalone="yes"?>
<Relationships xmlns="http://schemas.openxmlformats.org/package/2006/relationships"><Relationship Id="rId3" Type="http://schemas.openxmlformats.org/officeDocument/2006/relationships/package" Target="../embeddings/Microsoft_Excel_Worksheet115.xlsx"/><Relationship Id="rId2" Type="http://schemas.microsoft.com/office/2011/relationships/chartColorStyle" Target="colors111.xml"/><Relationship Id="rId1" Type="http://schemas.microsoft.com/office/2011/relationships/chartStyle" Target="style111.xml"/></Relationships>
</file>

<file path=ppt/charts/_rels/chart117.xml.rels><?xml version="1.0" encoding="UTF-8" standalone="yes"?>
<Relationships xmlns="http://schemas.openxmlformats.org/package/2006/relationships"><Relationship Id="rId3" Type="http://schemas.openxmlformats.org/officeDocument/2006/relationships/package" Target="../embeddings/Microsoft_Excel_Worksheet116.xlsx"/><Relationship Id="rId2" Type="http://schemas.microsoft.com/office/2011/relationships/chartColorStyle" Target="colors112.xml"/><Relationship Id="rId1" Type="http://schemas.microsoft.com/office/2011/relationships/chartStyle" Target="style112.xml"/></Relationships>
</file>

<file path=ppt/charts/_rels/chart118.xml.rels><?xml version="1.0" encoding="UTF-8" standalone="yes"?>
<Relationships xmlns="http://schemas.openxmlformats.org/package/2006/relationships"><Relationship Id="rId3" Type="http://schemas.openxmlformats.org/officeDocument/2006/relationships/package" Target="../embeddings/Microsoft_Excel_Worksheet117.xlsx"/><Relationship Id="rId2" Type="http://schemas.microsoft.com/office/2011/relationships/chartColorStyle" Target="colors113.xml"/><Relationship Id="rId1" Type="http://schemas.microsoft.com/office/2011/relationships/chartStyle" Target="style113.xml"/></Relationships>
</file>

<file path=ppt/charts/_rels/chart119.xml.rels><?xml version="1.0" encoding="UTF-8" standalone="yes"?>
<Relationships xmlns="http://schemas.openxmlformats.org/package/2006/relationships"><Relationship Id="rId3" Type="http://schemas.openxmlformats.org/officeDocument/2006/relationships/package" Target="../embeddings/Microsoft_Excel_Worksheet118.xlsx"/><Relationship Id="rId2" Type="http://schemas.microsoft.com/office/2011/relationships/chartColorStyle" Target="colors114.xml"/><Relationship Id="rId1" Type="http://schemas.microsoft.com/office/2011/relationships/chartStyle" Target="style114.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20.xml.rels><?xml version="1.0" encoding="UTF-8" standalone="yes"?>
<Relationships xmlns="http://schemas.openxmlformats.org/package/2006/relationships"><Relationship Id="rId3" Type="http://schemas.openxmlformats.org/officeDocument/2006/relationships/package" Target="../embeddings/Microsoft_Excel_Worksheet119.xlsx"/><Relationship Id="rId2" Type="http://schemas.microsoft.com/office/2011/relationships/chartColorStyle" Target="colors115.xml"/><Relationship Id="rId1" Type="http://schemas.microsoft.com/office/2011/relationships/chartStyle" Target="style115.xml"/></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116.xml"/><Relationship Id="rId1" Type="http://schemas.microsoft.com/office/2011/relationships/chartStyle" Target="style116.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117.xml"/><Relationship Id="rId1" Type="http://schemas.microsoft.com/office/2011/relationships/chartStyle" Target="style117.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118.xml"/><Relationship Id="rId1" Type="http://schemas.microsoft.com/office/2011/relationships/chartStyle" Target="style118.xml"/></Relationships>
</file>

<file path=ppt/charts/_rels/chart124.xml.rels><?xml version="1.0" encoding="UTF-8" standalone="yes"?>
<Relationships xmlns="http://schemas.openxmlformats.org/package/2006/relationships"><Relationship Id="rId3" Type="http://schemas.openxmlformats.org/officeDocument/2006/relationships/package" Target="../embeddings/Microsoft_Excel_Worksheet123.xlsx"/><Relationship Id="rId2" Type="http://schemas.microsoft.com/office/2011/relationships/chartColorStyle" Target="colors119.xml"/><Relationship Id="rId1" Type="http://schemas.microsoft.com/office/2011/relationships/chartStyle" Target="style119.xml"/></Relationships>
</file>

<file path=ppt/charts/_rels/chart125.xml.rels><?xml version="1.0" encoding="UTF-8" standalone="yes"?>
<Relationships xmlns="http://schemas.openxmlformats.org/package/2006/relationships"><Relationship Id="rId3" Type="http://schemas.openxmlformats.org/officeDocument/2006/relationships/package" Target="../embeddings/Microsoft_Excel_Worksheet124.xlsx"/><Relationship Id="rId2" Type="http://schemas.microsoft.com/office/2011/relationships/chartColorStyle" Target="colors120.xml"/><Relationship Id="rId1" Type="http://schemas.microsoft.com/office/2011/relationships/chartStyle" Target="style120.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3.xml"/><Relationship Id="rId1" Type="http://schemas.microsoft.com/office/2011/relationships/chartStyle" Target="style13.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5.xml"/><Relationship Id="rId1" Type="http://schemas.microsoft.com/office/2011/relationships/chartStyle" Target="style15.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6.xml"/><Relationship Id="rId1" Type="http://schemas.microsoft.com/office/2011/relationships/chartStyle" Target="style16.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7.xml"/><Relationship Id="rId1" Type="http://schemas.microsoft.com/office/2011/relationships/chartStyle" Target="style17.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8.xml"/><Relationship Id="rId1" Type="http://schemas.microsoft.com/office/2011/relationships/chartStyle" Target="style18.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9.xml"/><Relationship Id="rId1" Type="http://schemas.microsoft.com/office/2011/relationships/chartStyle" Target="style19.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0.xml"/><Relationship Id="rId1" Type="http://schemas.microsoft.com/office/2011/relationships/chartStyle" Target="style20.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1.xml"/><Relationship Id="rId1" Type="http://schemas.microsoft.com/office/2011/relationships/chartStyle" Target="style21.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2.xml"/><Relationship Id="rId1" Type="http://schemas.microsoft.com/office/2011/relationships/chartStyle" Target="style22.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3.xml"/><Relationship Id="rId1" Type="http://schemas.microsoft.com/office/2011/relationships/chartStyle" Target="style23.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5.xml"/><Relationship Id="rId1" Type="http://schemas.microsoft.com/office/2011/relationships/chartStyle" Target="style25.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6.xml"/><Relationship Id="rId1" Type="http://schemas.microsoft.com/office/2011/relationships/chartStyle" Target="style26.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7.xml"/><Relationship Id="rId1" Type="http://schemas.microsoft.com/office/2011/relationships/chartStyle" Target="style27.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8.xml"/><Relationship Id="rId1" Type="http://schemas.microsoft.com/office/2011/relationships/chartStyle" Target="style28.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29.xml"/><Relationship Id="rId1" Type="http://schemas.microsoft.com/office/2011/relationships/chartStyle" Target="style29.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0.xml"/><Relationship Id="rId1" Type="http://schemas.microsoft.com/office/2011/relationships/chartStyle" Target="style30.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1.xml"/><Relationship Id="rId1" Type="http://schemas.microsoft.com/office/2011/relationships/chartStyle" Target="style31.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2.xml"/><Relationship Id="rId1" Type="http://schemas.microsoft.com/office/2011/relationships/chartStyle" Target="style32.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3.xml"/><Relationship Id="rId1" Type="http://schemas.microsoft.com/office/2011/relationships/chartStyle" Target="style33.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4.xml"/><Relationship Id="rId1" Type="http://schemas.microsoft.com/office/2011/relationships/chartStyle" Target="style34.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5.xml"/><Relationship Id="rId1" Type="http://schemas.microsoft.com/office/2011/relationships/chartStyle" Target="style35.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6.xml"/><Relationship Id="rId1" Type="http://schemas.microsoft.com/office/2011/relationships/chartStyle" Target="style36.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37.xml"/><Relationship Id="rId1" Type="http://schemas.microsoft.com/office/2011/relationships/chartStyle" Target="style37.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38.xml"/><Relationship Id="rId1" Type="http://schemas.microsoft.com/office/2011/relationships/chartStyle" Target="style38.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39.xml"/><Relationship Id="rId1" Type="http://schemas.microsoft.com/office/2011/relationships/chartStyle" Target="style39.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0.xml"/><Relationship Id="rId1" Type="http://schemas.microsoft.com/office/2011/relationships/chartStyle" Target="style40.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1.xml"/><Relationship Id="rId1" Type="http://schemas.microsoft.com/office/2011/relationships/chartStyle" Target="style41.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2.xml"/><Relationship Id="rId1" Type="http://schemas.microsoft.com/office/2011/relationships/chartStyle" Target="style42.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3.xml"/><Relationship Id="rId1" Type="http://schemas.microsoft.com/office/2011/relationships/chartStyle" Target="style43.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4.xml"/><Relationship Id="rId1" Type="http://schemas.microsoft.com/office/2011/relationships/chartStyle" Target="style4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45.xml"/><Relationship Id="rId1" Type="http://schemas.microsoft.com/office/2011/relationships/chartStyle" Target="style45.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46.xml"/><Relationship Id="rId1" Type="http://schemas.microsoft.com/office/2011/relationships/chartStyle" Target="style46.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47.xml"/><Relationship Id="rId1" Type="http://schemas.microsoft.com/office/2011/relationships/chartStyle" Target="style47.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48.xml"/><Relationship Id="rId1" Type="http://schemas.microsoft.com/office/2011/relationships/chartStyle" Target="style48.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49.xml"/><Relationship Id="rId1" Type="http://schemas.microsoft.com/office/2011/relationships/chartStyle" Target="style49.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0.xml"/><Relationship Id="rId1" Type="http://schemas.microsoft.com/office/2011/relationships/chartStyle" Target="style50.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1.xml"/><Relationship Id="rId1" Type="http://schemas.microsoft.com/office/2011/relationships/chartStyle" Target="style51.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2.xml"/><Relationship Id="rId1" Type="http://schemas.microsoft.com/office/2011/relationships/chartStyle" Target="style52.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3.xml"/><Relationship Id="rId1" Type="http://schemas.microsoft.com/office/2011/relationships/chartStyle" Target="style53.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4.xml"/><Relationship Id="rId1" Type="http://schemas.microsoft.com/office/2011/relationships/chartStyle" Target="style5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55.xml"/><Relationship Id="rId1" Type="http://schemas.microsoft.com/office/2011/relationships/chartStyle" Target="style55.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56.xml"/><Relationship Id="rId1" Type="http://schemas.microsoft.com/office/2011/relationships/chartStyle" Target="style56.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57.xml"/><Relationship Id="rId1" Type="http://schemas.microsoft.com/office/2011/relationships/chartStyle" Target="style57.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58.xml"/><Relationship Id="rId1" Type="http://schemas.microsoft.com/office/2011/relationships/chartStyle" Target="style58.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59.xml"/><Relationship Id="rId1" Type="http://schemas.microsoft.com/office/2011/relationships/chartStyle" Target="style59.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0.xml"/><Relationship Id="rId1" Type="http://schemas.microsoft.com/office/2011/relationships/chartStyle" Target="style60.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1.xml"/><Relationship Id="rId1" Type="http://schemas.microsoft.com/office/2011/relationships/chartStyle" Target="style61.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2.xml"/><Relationship Id="rId1" Type="http://schemas.microsoft.com/office/2011/relationships/chartStyle" Target="style62.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3.xml"/><Relationship Id="rId1" Type="http://schemas.microsoft.com/office/2011/relationships/chartStyle" Target="style63.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4.xml"/><Relationship Id="rId1" Type="http://schemas.microsoft.com/office/2011/relationships/chartStyle" Target="style6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65.xml"/><Relationship Id="rId1" Type="http://schemas.microsoft.com/office/2011/relationships/chartStyle" Target="style65.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66.xml"/><Relationship Id="rId1" Type="http://schemas.microsoft.com/office/2011/relationships/chartStyle" Target="style66.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67.xml"/><Relationship Id="rId1" Type="http://schemas.microsoft.com/office/2011/relationships/chartStyle" Target="style67.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68.xml"/><Relationship Id="rId1" Type="http://schemas.microsoft.com/office/2011/relationships/chartStyle" Target="style68.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69.xml"/><Relationship Id="rId1" Type="http://schemas.microsoft.com/office/2011/relationships/chartStyle" Target="style69.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0.xml"/><Relationship Id="rId1" Type="http://schemas.microsoft.com/office/2011/relationships/chartStyle" Target="style70.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1.xml"/><Relationship Id="rId1" Type="http://schemas.microsoft.com/office/2011/relationships/chartStyle" Target="style71.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2.xml"/><Relationship Id="rId1" Type="http://schemas.microsoft.com/office/2011/relationships/chartStyle" Target="style72.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3.xml"/><Relationship Id="rId1" Type="http://schemas.microsoft.com/office/2011/relationships/chartStyle" Target="style73.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4.xml"/><Relationship Id="rId1" Type="http://schemas.microsoft.com/office/2011/relationships/chartStyle" Target="style7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75.xml"/><Relationship Id="rId1" Type="http://schemas.microsoft.com/office/2011/relationships/chartStyle" Target="style75.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76.xml"/><Relationship Id="rId1" Type="http://schemas.microsoft.com/office/2011/relationships/chartStyle" Target="style76.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77.xml"/><Relationship Id="rId1" Type="http://schemas.microsoft.com/office/2011/relationships/chartStyle" Target="style77.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78.xml"/><Relationship Id="rId1" Type="http://schemas.microsoft.com/office/2011/relationships/chartStyle" Target="style78.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79.xml"/><Relationship Id="rId1" Type="http://schemas.microsoft.com/office/2011/relationships/chartStyle" Target="style79.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0.xml"/><Relationship Id="rId1" Type="http://schemas.microsoft.com/office/2011/relationships/chartStyle" Target="style80.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1.xml"/><Relationship Id="rId1" Type="http://schemas.microsoft.com/office/2011/relationships/chartStyle" Target="style81.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2.xml"/><Relationship Id="rId1" Type="http://schemas.microsoft.com/office/2011/relationships/chartStyle" Target="style82.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83.xml"/><Relationship Id="rId1" Type="http://schemas.microsoft.com/office/2011/relationships/chartStyle" Target="style83.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84.xml"/><Relationship Id="rId1" Type="http://schemas.microsoft.com/office/2011/relationships/chartStyle" Target="style8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85.xml"/><Relationship Id="rId1" Type="http://schemas.microsoft.com/office/2011/relationships/chartStyle" Target="style85.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86.xml"/><Relationship Id="rId1" Type="http://schemas.microsoft.com/office/2011/relationships/chartStyle" Target="style86.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91.xlsx"/><Relationship Id="rId2" Type="http://schemas.microsoft.com/office/2011/relationships/chartColorStyle" Target="colors87.xml"/><Relationship Id="rId1" Type="http://schemas.microsoft.com/office/2011/relationships/chartStyle" Target="style87.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2.xlsx"/><Relationship Id="rId2" Type="http://schemas.microsoft.com/office/2011/relationships/chartColorStyle" Target="colors88.xml"/><Relationship Id="rId1" Type="http://schemas.microsoft.com/office/2011/relationships/chartStyle" Target="style88.xml"/></Relationships>
</file>

<file path=ppt/charts/_rels/chart94.xml.rels><?xml version="1.0" encoding="UTF-8" standalone="yes"?>
<Relationships xmlns="http://schemas.openxmlformats.org/package/2006/relationships"><Relationship Id="rId3" Type="http://schemas.openxmlformats.org/officeDocument/2006/relationships/package" Target="../embeddings/Microsoft_Excel_Worksheet93.xlsx"/><Relationship Id="rId2" Type="http://schemas.microsoft.com/office/2011/relationships/chartColorStyle" Target="colors89.xml"/><Relationship Id="rId1" Type="http://schemas.microsoft.com/office/2011/relationships/chartStyle" Target="style89.xml"/></Relationships>
</file>

<file path=ppt/charts/_rels/chart95.xml.rels><?xml version="1.0" encoding="UTF-8" standalone="yes"?>
<Relationships xmlns="http://schemas.openxmlformats.org/package/2006/relationships"><Relationship Id="rId3" Type="http://schemas.openxmlformats.org/officeDocument/2006/relationships/package" Target="../embeddings/Microsoft_Excel_Worksheet94.xlsx"/><Relationship Id="rId2" Type="http://schemas.microsoft.com/office/2011/relationships/chartColorStyle" Target="colors90.xml"/><Relationship Id="rId1" Type="http://schemas.microsoft.com/office/2011/relationships/chartStyle" Target="style90.xml"/></Relationships>
</file>

<file path=ppt/charts/_rels/chart96.xml.rels><?xml version="1.0" encoding="UTF-8" standalone="yes"?>
<Relationships xmlns="http://schemas.openxmlformats.org/package/2006/relationships"><Relationship Id="rId3" Type="http://schemas.openxmlformats.org/officeDocument/2006/relationships/package" Target="../embeddings/Microsoft_Excel_Worksheet95.xlsx"/><Relationship Id="rId2" Type="http://schemas.microsoft.com/office/2011/relationships/chartColorStyle" Target="colors91.xml"/><Relationship Id="rId1" Type="http://schemas.microsoft.com/office/2011/relationships/chartStyle" Target="style91.xml"/></Relationships>
</file>

<file path=ppt/charts/_rels/chart97.xml.rels><?xml version="1.0" encoding="UTF-8" standalone="yes"?>
<Relationships xmlns="http://schemas.openxmlformats.org/package/2006/relationships"><Relationship Id="rId3" Type="http://schemas.openxmlformats.org/officeDocument/2006/relationships/package" Target="../embeddings/Microsoft_Excel_Worksheet96.xlsx"/><Relationship Id="rId2" Type="http://schemas.microsoft.com/office/2011/relationships/chartColorStyle" Target="colors92.xml"/><Relationship Id="rId1" Type="http://schemas.microsoft.com/office/2011/relationships/chartStyle" Target="style92.xml"/></Relationships>
</file>

<file path=ppt/charts/_rels/chart98.xml.rels><?xml version="1.0" encoding="UTF-8" standalone="yes"?>
<Relationships xmlns="http://schemas.openxmlformats.org/package/2006/relationships"><Relationship Id="rId3" Type="http://schemas.openxmlformats.org/officeDocument/2006/relationships/package" Target="../embeddings/Microsoft_Excel_Worksheet97.xlsx"/><Relationship Id="rId2" Type="http://schemas.microsoft.com/office/2011/relationships/chartColorStyle" Target="colors93.xml"/><Relationship Id="rId1" Type="http://schemas.microsoft.com/office/2011/relationships/chartStyle" Target="style93.xml"/></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94.xml"/><Relationship Id="rId1" Type="http://schemas.microsoft.com/office/2011/relationships/chartStyle" Target="style9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2-02F9-4099-9612-77FE325F07A1}"/>
              </c:ext>
            </c:extLst>
          </c:dPt>
          <c:dPt>
            <c:idx val="1"/>
            <c:bubble3D val="0"/>
            <c:spPr>
              <a:solidFill>
                <a:schemeClr val="bg2"/>
              </a:solidFill>
              <a:ln w="19050">
                <a:noFill/>
              </a:ln>
              <a:effectLst/>
            </c:spPr>
            <c:extLst>
              <c:ext xmlns:c16="http://schemas.microsoft.com/office/drawing/2014/chart" uri="{C3380CC4-5D6E-409C-BE32-E72D297353CC}">
                <c16:uniqueId val="{00000003-02F9-4099-9612-77FE325F07A1}"/>
              </c:ext>
            </c:extLst>
          </c:dPt>
          <c:cat>
            <c:strRef>
              <c:f>Sheet1!$A$2:$A$3</c:f>
              <c:strCache>
                <c:ptCount val="2"/>
                <c:pt idx="0">
                  <c:v>1st Qtr</c:v>
                </c:pt>
                <c:pt idx="1">
                  <c:v>2nd Qtr</c:v>
                </c:pt>
              </c:strCache>
            </c:strRef>
          </c:cat>
          <c:val>
            <c:numRef>
              <c:f>Sheet1!$B$2:$B$3</c:f>
              <c:numCache>
                <c:formatCode>General</c:formatCode>
                <c:ptCount val="2"/>
                <c:pt idx="0">
                  <c:v>87</c:v>
                </c:pt>
                <c:pt idx="1">
                  <c:v>13</c:v>
                </c:pt>
              </c:numCache>
            </c:numRef>
          </c:val>
          <c:extLst>
            <c:ext xmlns:c16="http://schemas.microsoft.com/office/drawing/2014/chart" uri="{C3380CC4-5D6E-409C-BE32-E72D297353CC}">
              <c16:uniqueId val="{00000000-02F9-4099-9612-77FE325F07A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lumMod val="40000"/>
                <a:lumOff val="60000"/>
              </a:schemeClr>
            </a:solidFill>
            <a:ln>
              <a:noFill/>
            </a:ln>
            <a:effectLst/>
          </c:spPr>
          <c:invertIfNegative val="0"/>
          <c:dPt>
            <c:idx val="0"/>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1-25B4-44E8-A946-D51CA90EFEA1}"/>
              </c:ext>
            </c:extLst>
          </c:dPt>
          <c:dPt>
            <c:idx val="1"/>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3-25B4-44E8-A946-D51CA90EFEA1}"/>
              </c:ext>
            </c:extLst>
          </c:dPt>
          <c:dPt>
            <c:idx val="2"/>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5-25B4-44E8-A946-D51CA90EFEA1}"/>
              </c:ext>
            </c:extLst>
          </c:dPt>
          <c:dPt>
            <c:idx val="3"/>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7-25B4-44E8-A946-D51CA90EFEA1}"/>
              </c:ext>
            </c:extLst>
          </c:dPt>
          <c:dPt>
            <c:idx val="4"/>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9-25B4-44E8-A946-D51CA90EFEA1}"/>
              </c:ext>
            </c:extLst>
          </c:dPt>
          <c:dPt>
            <c:idx val="5"/>
            <c:invertIfNegative val="0"/>
            <c:bubble3D val="0"/>
            <c:spPr>
              <a:solidFill>
                <a:srgbClr val="B4C7E7"/>
              </a:solidFill>
              <a:ln>
                <a:noFill/>
              </a:ln>
              <a:effectLst/>
            </c:spPr>
            <c:extLst>
              <c:ext xmlns:c16="http://schemas.microsoft.com/office/drawing/2014/chart" uri="{C3380CC4-5D6E-409C-BE32-E72D297353CC}">
                <c16:uniqueId val="{0000000B-25B4-44E8-A946-D51CA90EFEA1}"/>
              </c:ext>
            </c:extLst>
          </c:dPt>
          <c:dPt>
            <c:idx val="6"/>
            <c:invertIfNegative val="0"/>
            <c:bubble3D val="0"/>
            <c:spPr>
              <a:solidFill>
                <a:srgbClr val="B4C7E7"/>
              </a:solidFill>
              <a:ln>
                <a:noFill/>
              </a:ln>
              <a:effectLst/>
            </c:spPr>
            <c:extLst>
              <c:ext xmlns:c16="http://schemas.microsoft.com/office/drawing/2014/chart" uri="{C3380CC4-5D6E-409C-BE32-E72D297353CC}">
                <c16:uniqueId val="{0000000D-25B4-44E8-A946-D51CA90EFEA1}"/>
              </c:ext>
            </c:extLst>
          </c:dPt>
          <c:dPt>
            <c:idx val="7"/>
            <c:invertIfNegative val="0"/>
            <c:bubble3D val="0"/>
            <c:spPr>
              <a:solidFill>
                <a:srgbClr val="4472C4"/>
              </a:solidFill>
              <a:ln>
                <a:noFill/>
              </a:ln>
              <a:effectLst/>
            </c:spPr>
            <c:extLst>
              <c:ext xmlns:c16="http://schemas.microsoft.com/office/drawing/2014/chart" uri="{C3380CC4-5D6E-409C-BE32-E72D297353CC}">
                <c16:uniqueId val="{00000010-25B4-44E8-A946-D51CA90EFEA1}"/>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25B4-44E8-A946-D51CA90EFEA1}"/>
                </c:ext>
              </c:extLst>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25B4-44E8-A946-D51CA90EFEA1}"/>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5B4-44E8-A946-D51CA90EFEA1}"/>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25B4-44E8-A946-D51CA90EFEA1}"/>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25B4-44E8-A946-D51CA90EFEA1}"/>
                </c:ext>
              </c:extLst>
            </c:dLbl>
            <c:dLbl>
              <c:idx val="5"/>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25B4-44E8-A946-D51CA90EFEA1}"/>
                </c:ext>
              </c:extLst>
            </c:dLbl>
            <c:dLbl>
              <c:idx val="7"/>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spc="50" baseline="0">
                      <a:solidFill>
                        <a:prstClr val="black"/>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25B4-44E8-A946-D51CA90EFEA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0.42</c:v>
                </c:pt>
                <c:pt idx="1">
                  <c:v>0.32</c:v>
                </c:pt>
                <c:pt idx="2">
                  <c:v>0.24</c:v>
                </c:pt>
                <c:pt idx="3">
                  <c:v>0.21</c:v>
                </c:pt>
                <c:pt idx="4">
                  <c:v>0.19</c:v>
                </c:pt>
                <c:pt idx="5">
                  <c:v>0.14000000000000001</c:v>
                </c:pt>
                <c:pt idx="6">
                  <c:v>0.16</c:v>
                </c:pt>
                <c:pt idx="7">
                  <c:v>0.35</c:v>
                </c:pt>
              </c:numCache>
            </c:numRef>
          </c:val>
          <c:extLst>
            <c:ext xmlns:c16="http://schemas.microsoft.com/office/drawing/2014/chart" uri="{C3380CC4-5D6E-409C-BE32-E72D297353CC}">
              <c16:uniqueId val="{0000000E-25B4-44E8-A946-D51CA90EFEA1}"/>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1-65B6-4911-8DFF-18B6160666DA}"/>
              </c:ext>
            </c:extLst>
          </c:dPt>
          <c:dPt>
            <c:idx val="1"/>
            <c:bubble3D val="0"/>
            <c:spPr>
              <a:solidFill>
                <a:schemeClr val="accent1"/>
              </a:solidFill>
              <a:ln w="9525">
                <a:solidFill>
                  <a:schemeClr val="bg1">
                    <a:lumMod val="95000"/>
                  </a:schemeClr>
                </a:solidFill>
              </a:ln>
              <a:effectLst/>
            </c:spPr>
            <c:extLst>
              <c:ext xmlns:c16="http://schemas.microsoft.com/office/drawing/2014/chart" uri="{C3380CC4-5D6E-409C-BE32-E72D297353CC}">
                <c16:uniqueId val="{00000003-65B6-4911-8DFF-18B6160666DA}"/>
              </c:ext>
            </c:extLst>
          </c:dPt>
          <c:cat>
            <c:strRef>
              <c:f>Sheet1!$A$2:$A$3</c:f>
              <c:strCache>
                <c:ptCount val="2"/>
                <c:pt idx="0">
                  <c:v>Live alone</c:v>
                </c:pt>
                <c:pt idx="1">
                  <c:v>Don't live alone</c:v>
                </c:pt>
              </c:strCache>
            </c:strRef>
          </c:cat>
          <c:val>
            <c:numRef>
              <c:f>Sheet1!$B$2:$B$3</c:f>
              <c:numCache>
                <c:formatCode>0%</c:formatCode>
                <c:ptCount val="2"/>
                <c:pt idx="0">
                  <c:v>0.35</c:v>
                </c:pt>
                <c:pt idx="1">
                  <c:v>0.65</c:v>
                </c:pt>
              </c:numCache>
            </c:numRef>
          </c:val>
          <c:extLst>
            <c:ext xmlns:c16="http://schemas.microsoft.com/office/drawing/2014/chart" uri="{C3380CC4-5D6E-409C-BE32-E72D297353CC}">
              <c16:uniqueId val="{00000004-65B6-4911-8DFF-18B6160666DA}"/>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Sheet1!$B$2:$B$4</c:f>
              <c:numCache>
                <c:formatCode>0%</c:formatCode>
                <c:ptCount val="3"/>
                <c:pt idx="0">
                  <c:v>0.56000000000000005</c:v>
                </c:pt>
                <c:pt idx="1">
                  <c:v>0.28000000000000003</c:v>
                </c:pt>
                <c:pt idx="2">
                  <c:v>0.16</c:v>
                </c:pt>
              </c:numCache>
            </c:numRef>
          </c:val>
          <c:extLst>
            <c:ext xmlns:c16="http://schemas.microsoft.com/office/drawing/2014/chart" uri="{C3380CC4-5D6E-409C-BE32-E72D297353CC}">
              <c16:uniqueId val="{00000000-B4E2-4DB9-876E-118E1770ADCF}"/>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0.81</c:v>
                </c:pt>
                <c:pt idx="1">
                  <c:v>7.0000000000000007E-2</c:v>
                </c:pt>
                <c:pt idx="2">
                  <c:v>0.04</c:v>
                </c:pt>
                <c:pt idx="3">
                  <c:v>0.04</c:v>
                </c:pt>
              </c:numCache>
            </c:numRef>
          </c:val>
          <c:extLst>
            <c:ext xmlns:c16="http://schemas.microsoft.com/office/drawing/2014/chart" uri="{C3380CC4-5D6E-409C-BE32-E72D297353CC}">
              <c16:uniqueId val="{00000000-DCBB-45F8-B8C1-09E28041993D}"/>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accent1">
                  <a:lumMod val="60000"/>
                  <a:lumOff val="40000"/>
                </a:schemeClr>
              </a:solidFill>
              <a:ln w="9525">
                <a:solidFill>
                  <a:schemeClr val="bg1">
                    <a:lumMod val="95000"/>
                  </a:schemeClr>
                </a:solidFill>
              </a:ln>
              <a:effectLst/>
            </c:spPr>
            <c:extLst>
              <c:ext xmlns:c16="http://schemas.microsoft.com/office/drawing/2014/chart" uri="{C3380CC4-5D6E-409C-BE32-E72D297353CC}">
                <c16:uniqueId val="{00000001-816A-4E4E-ACAA-08DE4E84B0CD}"/>
              </c:ext>
            </c:extLst>
          </c:dPt>
          <c:dPt>
            <c:idx val="1"/>
            <c:bubble3D val="0"/>
            <c:spPr>
              <a:solidFill>
                <a:schemeClr val="accent1">
                  <a:lumMod val="75000"/>
                </a:schemeClr>
              </a:solidFill>
              <a:ln w="9525">
                <a:solidFill>
                  <a:schemeClr val="bg1">
                    <a:lumMod val="95000"/>
                  </a:schemeClr>
                </a:solidFill>
              </a:ln>
              <a:effectLst/>
            </c:spPr>
            <c:extLst>
              <c:ext xmlns:c16="http://schemas.microsoft.com/office/drawing/2014/chart" uri="{C3380CC4-5D6E-409C-BE32-E72D297353CC}">
                <c16:uniqueId val="{00000003-816A-4E4E-ACAA-08DE4E84B0CD}"/>
              </c:ext>
            </c:extLst>
          </c:dPt>
          <c:cat>
            <c:strRef>
              <c:f>Sheet1!$A$2:$A$3</c:f>
              <c:strCache>
                <c:ptCount val="2"/>
                <c:pt idx="0">
                  <c:v>Live alone</c:v>
                </c:pt>
                <c:pt idx="1">
                  <c:v>Don't live alone</c:v>
                </c:pt>
              </c:strCache>
            </c:strRef>
          </c:cat>
          <c:val>
            <c:numRef>
              <c:f>Sheet1!$B$2:$B$3</c:f>
              <c:numCache>
                <c:formatCode>0%</c:formatCode>
                <c:ptCount val="2"/>
                <c:pt idx="0">
                  <c:v>0.17</c:v>
                </c:pt>
                <c:pt idx="1">
                  <c:v>0.82</c:v>
                </c:pt>
              </c:numCache>
            </c:numRef>
          </c:val>
          <c:extLst>
            <c:ext xmlns:c16="http://schemas.microsoft.com/office/drawing/2014/chart" uri="{C3380CC4-5D6E-409C-BE32-E72D297353CC}">
              <c16:uniqueId val="{00000004-816A-4E4E-ACAA-08DE4E84B0CD}"/>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accent3"/>
            </a:solidFill>
            <a:ln w="12700">
              <a:solidFill>
                <a:schemeClr val="bg1"/>
              </a:solidFill>
            </a:ln>
            <a:effectLst/>
          </c:spPr>
          <c:invertIfNegative val="0"/>
          <c:dPt>
            <c:idx val="0"/>
            <c:invertIfNegative val="0"/>
            <c:bubble3D val="0"/>
            <c:spPr>
              <a:solidFill>
                <a:schemeClr val="accent3"/>
              </a:solidFill>
              <a:ln w="12700">
                <a:solidFill>
                  <a:schemeClr val="bg1"/>
                </a:solidFill>
              </a:ln>
              <a:effectLst/>
            </c:spPr>
            <c:extLst>
              <c:ext xmlns:c16="http://schemas.microsoft.com/office/drawing/2014/chart" uri="{C3380CC4-5D6E-409C-BE32-E72D297353CC}">
                <c16:uniqueId val="{00000001-615C-4E41-B68C-4DED2397A8D9}"/>
              </c:ext>
            </c:extLst>
          </c:dPt>
          <c:dPt>
            <c:idx val="1"/>
            <c:invertIfNegative val="0"/>
            <c:bubble3D val="0"/>
            <c:spPr>
              <a:solidFill>
                <a:schemeClr val="accent3"/>
              </a:solidFill>
              <a:ln w="12700">
                <a:solidFill>
                  <a:schemeClr val="bg1"/>
                </a:solidFill>
              </a:ln>
              <a:effectLst/>
            </c:spPr>
            <c:extLst>
              <c:ext xmlns:c16="http://schemas.microsoft.com/office/drawing/2014/chart" uri="{C3380CC4-5D6E-409C-BE32-E72D297353CC}">
                <c16:uniqueId val="{00000003-615C-4E41-B68C-4DED2397A8D9}"/>
              </c:ext>
            </c:extLst>
          </c:dPt>
          <c:dPt>
            <c:idx val="2"/>
            <c:invertIfNegative val="0"/>
            <c:bubble3D val="0"/>
            <c:spPr>
              <a:solidFill>
                <a:schemeClr val="accent3"/>
              </a:solidFill>
              <a:ln w="12700">
                <a:solidFill>
                  <a:schemeClr val="bg1"/>
                </a:solidFill>
              </a:ln>
              <a:effectLst/>
            </c:spPr>
            <c:extLst>
              <c:ext xmlns:c16="http://schemas.microsoft.com/office/drawing/2014/chart" uri="{C3380CC4-5D6E-409C-BE32-E72D297353CC}">
                <c16:uniqueId val="{00000005-615C-4E41-B68C-4DED2397A8D9}"/>
              </c:ext>
            </c:extLst>
          </c:dPt>
          <c:dPt>
            <c:idx val="3"/>
            <c:invertIfNegative val="0"/>
            <c:bubble3D val="0"/>
            <c:spPr>
              <a:solidFill>
                <a:schemeClr val="accent3"/>
              </a:solidFill>
              <a:ln w="12700">
                <a:solidFill>
                  <a:schemeClr val="bg1"/>
                </a:solidFill>
              </a:ln>
              <a:effectLst/>
            </c:spPr>
            <c:extLst>
              <c:ext xmlns:c16="http://schemas.microsoft.com/office/drawing/2014/chart" uri="{C3380CC4-5D6E-409C-BE32-E72D297353CC}">
                <c16:uniqueId val="{00000007-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Sheet1!$B$2:$B$8</c:f>
              <c:numCache>
                <c:formatCode>0%</c:formatCode>
                <c:ptCount val="7"/>
                <c:pt idx="0">
                  <c:v>0.6981566820276498</c:v>
                </c:pt>
                <c:pt idx="1">
                  <c:v>0.62264150943396224</c:v>
                </c:pt>
                <c:pt idx="2">
                  <c:v>0.58679706601466997</c:v>
                </c:pt>
                <c:pt idx="3">
                  <c:v>0.56746031746031744</c:v>
                </c:pt>
                <c:pt idx="4">
                  <c:v>0.56277056277056281</c:v>
                </c:pt>
                <c:pt idx="5">
                  <c:v>0.56060606060606055</c:v>
                </c:pt>
                <c:pt idx="6">
                  <c:v>0.5010940919037199</c:v>
                </c:pt>
              </c:numCache>
            </c:numRef>
          </c:val>
          <c:extLst>
            <c:ext xmlns:c16="http://schemas.microsoft.com/office/drawing/2014/chart" uri="{C3380CC4-5D6E-409C-BE32-E72D297353CC}">
              <c16:uniqueId val="{00000008-615C-4E41-B68C-4DED2397A8D9}"/>
            </c:ext>
          </c:extLst>
        </c:ser>
        <c:ser>
          <c:idx val="1"/>
          <c:order val="1"/>
          <c:tx>
            <c:strRef>
              <c:f>Sheet1!$C$1</c:f>
              <c:strCache>
                <c:ptCount val="1"/>
                <c:pt idx="0">
                  <c:v>Series 2</c:v>
                </c:pt>
              </c:strCache>
            </c:strRef>
          </c:tx>
          <c:spPr>
            <a:solidFill>
              <a:schemeClr val="accent3">
                <a:lumMod val="60000"/>
                <a:lumOff val="40000"/>
              </a:schemeClr>
            </a:solidFill>
            <a:ln w="12700">
              <a:solidFill>
                <a:schemeClr val="bg1"/>
              </a:solidFill>
            </a:ln>
            <a:effectLst/>
          </c:spPr>
          <c:invertIfNegative val="0"/>
          <c:dPt>
            <c:idx val="0"/>
            <c:invertIfNegative val="0"/>
            <c:bubble3D val="0"/>
            <c:spPr>
              <a:solidFill>
                <a:schemeClr val="accent3">
                  <a:lumMod val="60000"/>
                  <a:lumOff val="40000"/>
                </a:schemeClr>
              </a:solidFill>
              <a:ln w="12700">
                <a:solidFill>
                  <a:schemeClr val="bg1"/>
                </a:solidFill>
              </a:ln>
              <a:effectLst/>
            </c:spPr>
            <c:extLst>
              <c:ext xmlns:c16="http://schemas.microsoft.com/office/drawing/2014/chart" uri="{C3380CC4-5D6E-409C-BE32-E72D297353CC}">
                <c16:uniqueId val="{0000000A-615C-4E41-B68C-4DED2397A8D9}"/>
              </c:ext>
            </c:extLst>
          </c:dPt>
          <c:dPt>
            <c:idx val="1"/>
            <c:invertIfNegative val="0"/>
            <c:bubble3D val="0"/>
            <c:spPr>
              <a:solidFill>
                <a:schemeClr val="accent3">
                  <a:lumMod val="60000"/>
                  <a:lumOff val="40000"/>
                </a:schemeClr>
              </a:solidFill>
              <a:ln w="12700">
                <a:solidFill>
                  <a:schemeClr val="bg1"/>
                </a:solidFill>
              </a:ln>
              <a:effectLst/>
            </c:spPr>
            <c:extLst>
              <c:ext xmlns:c16="http://schemas.microsoft.com/office/drawing/2014/chart" uri="{C3380CC4-5D6E-409C-BE32-E72D297353CC}">
                <c16:uniqueId val="{0000000C-615C-4E41-B68C-4DED2397A8D9}"/>
              </c:ext>
            </c:extLst>
          </c:dPt>
          <c:dPt>
            <c:idx val="2"/>
            <c:invertIfNegative val="0"/>
            <c:bubble3D val="0"/>
            <c:spPr>
              <a:solidFill>
                <a:schemeClr val="accent3">
                  <a:lumMod val="60000"/>
                  <a:lumOff val="40000"/>
                </a:schemeClr>
              </a:solidFill>
              <a:ln w="12700">
                <a:solidFill>
                  <a:schemeClr val="bg1"/>
                </a:solidFill>
              </a:ln>
              <a:effectLst/>
            </c:spPr>
            <c:extLst>
              <c:ext xmlns:c16="http://schemas.microsoft.com/office/drawing/2014/chart" uri="{C3380CC4-5D6E-409C-BE32-E72D297353CC}">
                <c16:uniqueId val="{0000000E-615C-4E41-B68C-4DED2397A8D9}"/>
              </c:ext>
            </c:extLst>
          </c:dPt>
          <c:dPt>
            <c:idx val="3"/>
            <c:invertIfNegative val="0"/>
            <c:bubble3D val="0"/>
            <c:spPr>
              <a:solidFill>
                <a:schemeClr val="accent3">
                  <a:lumMod val="60000"/>
                  <a:lumOff val="40000"/>
                </a:schemeClr>
              </a:solidFill>
              <a:ln w="12700">
                <a:solidFill>
                  <a:schemeClr val="bg1"/>
                </a:solidFill>
              </a:ln>
              <a:effectLst/>
            </c:spPr>
            <c:extLst>
              <c:ext xmlns:c16="http://schemas.microsoft.com/office/drawing/2014/chart" uri="{C3380CC4-5D6E-409C-BE32-E72D297353CC}">
                <c16:uniqueId val="{00000010-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Sheet1!$C$2:$C$8</c:f>
              <c:numCache>
                <c:formatCode>0%</c:formatCode>
                <c:ptCount val="7"/>
                <c:pt idx="0">
                  <c:v>0.23963133640552992</c:v>
                </c:pt>
                <c:pt idx="1">
                  <c:v>0.26415094339622641</c:v>
                </c:pt>
                <c:pt idx="2">
                  <c:v>0.28361858190709044</c:v>
                </c:pt>
                <c:pt idx="3">
                  <c:v>0.31349206349206349</c:v>
                </c:pt>
                <c:pt idx="4">
                  <c:v>0.31818181818181818</c:v>
                </c:pt>
                <c:pt idx="5">
                  <c:v>0.31060606060606061</c:v>
                </c:pt>
                <c:pt idx="6">
                  <c:v>0.33041575492341357</c:v>
                </c:pt>
              </c:numCache>
            </c:numRef>
          </c:val>
          <c:extLst>
            <c:ext xmlns:c16="http://schemas.microsoft.com/office/drawing/2014/chart" uri="{C3380CC4-5D6E-409C-BE32-E72D297353CC}">
              <c16:uniqueId val="{00000011-615C-4E41-B68C-4DED2397A8D9}"/>
            </c:ext>
          </c:extLst>
        </c:ser>
        <c:ser>
          <c:idx val="2"/>
          <c:order val="2"/>
          <c:tx>
            <c:strRef>
              <c:f>Sheet1!$D$1</c:f>
              <c:strCache>
                <c:ptCount val="1"/>
                <c:pt idx="0">
                  <c:v>Series 3</c:v>
                </c:pt>
              </c:strCache>
            </c:strRef>
          </c:tx>
          <c:spPr>
            <a:solidFill>
              <a:schemeClr val="accent3">
                <a:lumMod val="20000"/>
                <a:lumOff val="80000"/>
              </a:schemeClr>
            </a:solidFill>
            <a:ln w="12700">
              <a:solidFill>
                <a:schemeClr val="bg1"/>
              </a:solidFill>
            </a:ln>
            <a:effectLst/>
          </c:spPr>
          <c:invertIfNegative val="0"/>
          <c:dPt>
            <c:idx val="0"/>
            <c:invertIfNegative val="0"/>
            <c:bubble3D val="0"/>
            <c:spPr>
              <a:solidFill>
                <a:schemeClr val="accent3">
                  <a:lumMod val="20000"/>
                  <a:lumOff val="80000"/>
                </a:schemeClr>
              </a:solidFill>
              <a:ln w="12700">
                <a:solidFill>
                  <a:schemeClr val="bg1"/>
                </a:solidFill>
              </a:ln>
              <a:effectLst/>
            </c:spPr>
            <c:extLst>
              <c:ext xmlns:c16="http://schemas.microsoft.com/office/drawing/2014/chart" uri="{C3380CC4-5D6E-409C-BE32-E72D297353CC}">
                <c16:uniqueId val="{00000013-615C-4E41-B68C-4DED2397A8D9}"/>
              </c:ext>
            </c:extLst>
          </c:dPt>
          <c:dPt>
            <c:idx val="1"/>
            <c:invertIfNegative val="0"/>
            <c:bubble3D val="0"/>
            <c:spPr>
              <a:solidFill>
                <a:schemeClr val="accent3">
                  <a:lumMod val="20000"/>
                  <a:lumOff val="80000"/>
                </a:schemeClr>
              </a:solidFill>
              <a:ln w="12700">
                <a:solidFill>
                  <a:schemeClr val="bg1"/>
                </a:solidFill>
              </a:ln>
              <a:effectLst/>
            </c:spPr>
            <c:extLst>
              <c:ext xmlns:c16="http://schemas.microsoft.com/office/drawing/2014/chart" uri="{C3380CC4-5D6E-409C-BE32-E72D297353CC}">
                <c16:uniqueId val="{00000015-615C-4E41-B68C-4DED2397A8D9}"/>
              </c:ext>
            </c:extLst>
          </c:dPt>
          <c:dPt>
            <c:idx val="2"/>
            <c:invertIfNegative val="0"/>
            <c:bubble3D val="0"/>
            <c:spPr>
              <a:solidFill>
                <a:schemeClr val="accent3">
                  <a:lumMod val="20000"/>
                  <a:lumOff val="80000"/>
                </a:schemeClr>
              </a:solidFill>
              <a:ln w="12700">
                <a:solidFill>
                  <a:schemeClr val="bg1"/>
                </a:solidFill>
              </a:ln>
              <a:effectLst/>
            </c:spPr>
            <c:extLst>
              <c:ext xmlns:c16="http://schemas.microsoft.com/office/drawing/2014/chart" uri="{C3380CC4-5D6E-409C-BE32-E72D297353CC}">
                <c16:uniqueId val="{00000017-615C-4E41-B68C-4DED2397A8D9}"/>
              </c:ext>
            </c:extLst>
          </c:dPt>
          <c:dPt>
            <c:idx val="3"/>
            <c:invertIfNegative val="0"/>
            <c:bubble3D val="0"/>
            <c:spPr>
              <a:solidFill>
                <a:schemeClr val="accent3">
                  <a:lumMod val="20000"/>
                  <a:lumOff val="80000"/>
                </a:schemeClr>
              </a:solidFill>
              <a:ln w="12700">
                <a:solidFill>
                  <a:schemeClr val="bg1"/>
                </a:solidFill>
              </a:ln>
              <a:effectLst/>
            </c:spPr>
            <c:extLst>
              <c:ext xmlns:c16="http://schemas.microsoft.com/office/drawing/2014/chart" uri="{C3380CC4-5D6E-409C-BE32-E72D297353CC}">
                <c16:uniqueId val="{00000019-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Sheet1!$D$2:$D$8</c:f>
              <c:numCache>
                <c:formatCode>0%</c:formatCode>
                <c:ptCount val="7"/>
                <c:pt idx="0">
                  <c:v>6.2211981566820278E-2</c:v>
                </c:pt>
                <c:pt idx="1">
                  <c:v>0.11320754716981134</c:v>
                </c:pt>
                <c:pt idx="2">
                  <c:v>0.1295843520782396</c:v>
                </c:pt>
                <c:pt idx="3">
                  <c:v>0.11904761904761901</c:v>
                </c:pt>
                <c:pt idx="4">
                  <c:v>0.11904761904761901</c:v>
                </c:pt>
                <c:pt idx="5">
                  <c:v>0.12878787878787878</c:v>
                </c:pt>
                <c:pt idx="6">
                  <c:v>0.16849015317286653</c:v>
                </c:pt>
              </c:numCache>
            </c:numRef>
          </c:val>
          <c:extLst>
            <c:ext xmlns:c16="http://schemas.microsoft.com/office/drawing/2014/chart" uri="{C3380CC4-5D6E-409C-BE32-E72D297353CC}">
              <c16:uniqueId val="{0000001A-615C-4E41-B68C-4DED2397A8D9}"/>
            </c:ext>
          </c:extLst>
        </c:ser>
        <c:dLbls>
          <c:showLegendKey val="0"/>
          <c:showVal val="0"/>
          <c:showCatName val="0"/>
          <c:showSerName val="0"/>
          <c:showPercent val="0"/>
          <c:showBubbleSize val="0"/>
        </c:dLbls>
        <c:gapWidth val="35"/>
        <c:overlap val="100"/>
        <c:axId val="1047056031"/>
        <c:axId val="405298143"/>
      </c:barChart>
      <c:catAx>
        <c:axId val="1047056031"/>
        <c:scaling>
          <c:orientation val="maxMin"/>
        </c:scaling>
        <c:delete val="1"/>
        <c:axPos val="l"/>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t"/>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3">
                <a:lumMod val="20000"/>
                <a:lumOff val="80000"/>
              </a:schemeClr>
            </a:solidFill>
            <a:ln w="12700">
              <a:solidFill>
                <a:schemeClr val="bg1"/>
              </a:solidFill>
            </a:ln>
            <a:effectLst/>
          </c:spPr>
          <c:invertIfNegative val="0"/>
          <c:dPt>
            <c:idx val="0"/>
            <c:invertIfNegative val="0"/>
            <c:bubble3D val="0"/>
            <c:spPr>
              <a:solidFill>
                <a:schemeClr val="accent3">
                  <a:lumMod val="20000"/>
                  <a:lumOff val="80000"/>
                </a:schemeClr>
              </a:solidFill>
              <a:ln w="12700">
                <a:solidFill>
                  <a:schemeClr val="bg1"/>
                </a:solidFill>
              </a:ln>
              <a:effectLst/>
            </c:spPr>
            <c:extLst>
              <c:ext xmlns:c16="http://schemas.microsoft.com/office/drawing/2014/chart" uri="{C3380CC4-5D6E-409C-BE32-E72D297353CC}">
                <c16:uniqueId val="{00000001-BDE7-4E84-95B9-8C8BDB44A4C3}"/>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BDE7-4E84-95B9-8C8BDB44A4C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0.08</c:v>
                </c:pt>
              </c:numCache>
            </c:numRef>
          </c:val>
          <c:extLst>
            <c:ext xmlns:c16="http://schemas.microsoft.com/office/drawing/2014/chart" uri="{C3380CC4-5D6E-409C-BE32-E72D297353CC}">
              <c16:uniqueId val="{00000002-BDE7-4E84-95B9-8C8BDB44A4C3}"/>
            </c:ext>
          </c:extLst>
        </c:ser>
        <c:ser>
          <c:idx val="1"/>
          <c:order val="1"/>
          <c:tx>
            <c:strRef>
              <c:f>Sheet1!$C$1</c:f>
              <c:strCache>
                <c:ptCount val="1"/>
                <c:pt idx="0">
                  <c:v>Series 2</c:v>
                </c:pt>
              </c:strCache>
            </c:strRef>
          </c:tx>
          <c:spPr>
            <a:solidFill>
              <a:schemeClr val="accent3">
                <a:lumMod val="60000"/>
                <a:lumOff val="40000"/>
              </a:schemeClr>
            </a:solidFill>
            <a:ln w="12700">
              <a:solidFill>
                <a:schemeClr val="bg1"/>
              </a:solidFill>
            </a:ln>
            <a:effectLst/>
          </c:spPr>
          <c:invertIfNegative val="0"/>
          <c:dPt>
            <c:idx val="0"/>
            <c:invertIfNegative val="0"/>
            <c:bubble3D val="0"/>
            <c:spPr>
              <a:solidFill>
                <a:schemeClr val="accent3">
                  <a:lumMod val="60000"/>
                  <a:lumOff val="40000"/>
                </a:schemeClr>
              </a:solidFill>
              <a:ln w="12700">
                <a:solidFill>
                  <a:schemeClr val="bg1"/>
                </a:solidFill>
              </a:ln>
              <a:effectLst/>
            </c:spPr>
            <c:extLst>
              <c:ext xmlns:c16="http://schemas.microsoft.com/office/drawing/2014/chart" uri="{C3380CC4-5D6E-409C-BE32-E72D297353CC}">
                <c16:uniqueId val="{00000004-BDE7-4E84-95B9-8C8BDB44A4C3}"/>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0.34</c:v>
                </c:pt>
              </c:numCache>
            </c:numRef>
          </c:val>
          <c:extLst>
            <c:ext xmlns:c16="http://schemas.microsoft.com/office/drawing/2014/chart" uri="{C3380CC4-5D6E-409C-BE32-E72D297353CC}">
              <c16:uniqueId val="{00000005-BDE7-4E84-95B9-8C8BDB44A4C3}"/>
            </c:ext>
          </c:extLst>
        </c:ser>
        <c:ser>
          <c:idx val="2"/>
          <c:order val="2"/>
          <c:tx>
            <c:strRef>
              <c:f>Sheet1!$D$1</c:f>
              <c:strCache>
                <c:ptCount val="1"/>
                <c:pt idx="0">
                  <c:v>Series 3</c:v>
                </c:pt>
              </c:strCache>
            </c:strRef>
          </c:tx>
          <c:spPr>
            <a:solidFill>
              <a:schemeClr val="accent3"/>
            </a:solidFill>
            <a:ln w="12700">
              <a:solidFill>
                <a:schemeClr val="bg1"/>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0.57999999999999996</c:v>
                </c:pt>
              </c:numCache>
            </c:numRef>
          </c:val>
          <c:extLst>
            <c:ext xmlns:c16="http://schemas.microsoft.com/office/drawing/2014/chart" uri="{C3380CC4-5D6E-409C-BE32-E72D297353CC}">
              <c16:uniqueId val="{00000006-BDE7-4E84-95B9-8C8BDB44A4C3}"/>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bg2"/>
            </a:solidFill>
            <a:ln w="9525">
              <a:solidFill>
                <a:schemeClr val="bg1">
                  <a:lumMod val="95000"/>
                </a:schemeClr>
              </a:solidFill>
            </a:ln>
          </c:spPr>
          <c:dPt>
            <c:idx val="0"/>
            <c:bubble3D val="0"/>
            <c:spPr>
              <a:solidFill>
                <a:schemeClr val="accent3"/>
              </a:solidFill>
              <a:ln w="9525">
                <a:solidFill>
                  <a:schemeClr val="bg1">
                    <a:lumMod val="95000"/>
                  </a:schemeClr>
                </a:solidFill>
              </a:ln>
              <a:effectLst/>
            </c:spPr>
            <c:extLst>
              <c:ext xmlns:c16="http://schemas.microsoft.com/office/drawing/2014/chart" uri="{C3380CC4-5D6E-409C-BE32-E72D297353CC}">
                <c16:uniqueId val="{00000001-333E-4CAF-A3EC-91516BC8D468}"/>
              </c:ext>
            </c:extLst>
          </c:dPt>
          <c:dPt>
            <c:idx val="1"/>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3-333E-4CAF-A3EC-91516BC8D468}"/>
              </c:ext>
            </c:extLst>
          </c:dPt>
          <c:cat>
            <c:strRef>
              <c:f>Sheet1!$A$2:$A$3</c:f>
              <c:strCache>
                <c:ptCount val="2"/>
                <c:pt idx="0">
                  <c:v>Live alone</c:v>
                </c:pt>
                <c:pt idx="1">
                  <c:v>Don't live alone</c:v>
                </c:pt>
              </c:strCache>
            </c:strRef>
          </c:cat>
          <c:val>
            <c:numRef>
              <c:f>Sheet1!$B$2:$B$3</c:f>
              <c:numCache>
                <c:formatCode>0%</c:formatCode>
                <c:ptCount val="2"/>
                <c:pt idx="0">
                  <c:v>0.14000000000000001</c:v>
                </c:pt>
                <c:pt idx="1">
                  <c:v>0.86</c:v>
                </c:pt>
              </c:numCache>
            </c:numRef>
          </c:val>
          <c:extLst>
            <c:ext xmlns:c16="http://schemas.microsoft.com/office/drawing/2014/chart" uri="{C3380CC4-5D6E-409C-BE32-E72D297353CC}">
              <c16:uniqueId val="{00000004-333E-4CAF-A3EC-91516BC8D468}"/>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96164901042952"/>
          <c:y val="0.15644247351564425"/>
          <c:w val="0.45807670197914102"/>
          <c:h val="0.68711505296871156"/>
        </c:manualLayout>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accent3"/>
              </a:solidFill>
              <a:ln w="9525">
                <a:solidFill>
                  <a:schemeClr val="bg1">
                    <a:lumMod val="95000"/>
                  </a:schemeClr>
                </a:solidFill>
              </a:ln>
              <a:effectLst/>
            </c:spPr>
            <c:extLst>
              <c:ext xmlns:c16="http://schemas.microsoft.com/office/drawing/2014/chart" uri="{C3380CC4-5D6E-409C-BE32-E72D297353CC}">
                <c16:uniqueId val="{00000001-0F8C-4EA5-9DE3-D51B665CE0DD}"/>
              </c:ext>
            </c:extLst>
          </c:dPt>
          <c:dPt>
            <c:idx val="1"/>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3-0F8C-4EA5-9DE3-D51B665CE0DD}"/>
              </c:ext>
            </c:extLst>
          </c:dPt>
          <c:cat>
            <c:strRef>
              <c:f>Sheet1!$A$2:$A$3</c:f>
              <c:strCache>
                <c:ptCount val="2"/>
                <c:pt idx="0">
                  <c:v>Live alone</c:v>
                </c:pt>
                <c:pt idx="1">
                  <c:v>Don't live alone</c:v>
                </c:pt>
              </c:strCache>
            </c:strRef>
          </c:cat>
          <c:val>
            <c:numRef>
              <c:f>Sheet1!$B$2:$B$3</c:f>
              <c:numCache>
                <c:formatCode>0%</c:formatCode>
                <c:ptCount val="2"/>
                <c:pt idx="0">
                  <c:v>0.23</c:v>
                </c:pt>
                <c:pt idx="1">
                  <c:v>0.77</c:v>
                </c:pt>
              </c:numCache>
            </c:numRef>
          </c:val>
          <c:extLst>
            <c:ext xmlns:c16="http://schemas.microsoft.com/office/drawing/2014/chart" uri="{C3380CC4-5D6E-409C-BE32-E72D297353CC}">
              <c16:uniqueId val="{00000004-0F8C-4EA5-9DE3-D51B665CE0DD}"/>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96164901042952"/>
          <c:y val="0.15644247351564425"/>
          <c:w val="0.45807670197914102"/>
          <c:h val="0.68711505296871156"/>
        </c:manualLayout>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1-1536-4A7A-94AD-A60D71D86CD4}"/>
              </c:ext>
            </c:extLst>
          </c:dPt>
          <c:dPt>
            <c:idx val="1"/>
            <c:bubble3D val="0"/>
            <c:spPr>
              <a:solidFill>
                <a:schemeClr val="accent3"/>
              </a:solidFill>
              <a:ln w="9525">
                <a:solidFill>
                  <a:schemeClr val="bg1">
                    <a:lumMod val="95000"/>
                  </a:schemeClr>
                </a:solidFill>
              </a:ln>
              <a:effectLst/>
            </c:spPr>
            <c:extLst>
              <c:ext xmlns:c16="http://schemas.microsoft.com/office/drawing/2014/chart" uri="{C3380CC4-5D6E-409C-BE32-E72D297353CC}">
                <c16:uniqueId val="{00000003-1536-4A7A-94AD-A60D71D86CD4}"/>
              </c:ext>
            </c:extLst>
          </c:dPt>
          <c:cat>
            <c:strRef>
              <c:f>Sheet1!$A$2:$A$3</c:f>
              <c:strCache>
                <c:ptCount val="2"/>
                <c:pt idx="0">
                  <c:v>Live alone</c:v>
                </c:pt>
                <c:pt idx="1">
                  <c:v>Don't live alone</c:v>
                </c:pt>
              </c:strCache>
            </c:strRef>
          </c:cat>
          <c:val>
            <c:numRef>
              <c:f>Sheet1!$B$2:$B$3</c:f>
              <c:numCache>
                <c:formatCode>0%</c:formatCode>
                <c:ptCount val="2"/>
                <c:pt idx="0">
                  <c:v>0.49</c:v>
                </c:pt>
                <c:pt idx="1">
                  <c:v>0.51</c:v>
                </c:pt>
              </c:numCache>
            </c:numRef>
          </c:val>
          <c:extLst>
            <c:ext xmlns:c16="http://schemas.microsoft.com/office/drawing/2014/chart" uri="{C3380CC4-5D6E-409C-BE32-E72D297353CC}">
              <c16:uniqueId val="{00000004-1536-4A7A-94AD-A60D71D86CD4}"/>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1-EB02-4693-8C34-71C362BF2591}"/>
              </c:ext>
            </c:extLst>
          </c:dPt>
          <c:dPt>
            <c:idx val="1"/>
            <c:bubble3D val="0"/>
            <c:spPr>
              <a:solidFill>
                <a:schemeClr val="accent3"/>
              </a:solidFill>
              <a:ln w="9525">
                <a:solidFill>
                  <a:schemeClr val="bg1">
                    <a:lumMod val="95000"/>
                  </a:schemeClr>
                </a:solidFill>
              </a:ln>
              <a:effectLst/>
            </c:spPr>
            <c:extLst>
              <c:ext xmlns:c16="http://schemas.microsoft.com/office/drawing/2014/chart" uri="{C3380CC4-5D6E-409C-BE32-E72D297353CC}">
                <c16:uniqueId val="{00000003-EB02-4693-8C34-71C362BF2591}"/>
              </c:ext>
            </c:extLst>
          </c:dPt>
          <c:cat>
            <c:strRef>
              <c:f>Sheet1!$A$2:$A$3</c:f>
              <c:strCache>
                <c:ptCount val="2"/>
                <c:pt idx="0">
                  <c:v>Live alone</c:v>
                </c:pt>
                <c:pt idx="1">
                  <c:v>Don't live alone</c:v>
                </c:pt>
              </c:strCache>
            </c:strRef>
          </c:cat>
          <c:val>
            <c:numRef>
              <c:f>Sheet1!$B$2:$B$3</c:f>
              <c:numCache>
                <c:formatCode>0%</c:formatCode>
                <c:ptCount val="2"/>
                <c:pt idx="0">
                  <c:v>0.49</c:v>
                </c:pt>
                <c:pt idx="1">
                  <c:v>0.51</c:v>
                </c:pt>
              </c:numCache>
            </c:numRef>
          </c:val>
          <c:extLst>
            <c:ext xmlns:c16="http://schemas.microsoft.com/office/drawing/2014/chart" uri="{C3380CC4-5D6E-409C-BE32-E72D297353CC}">
              <c16:uniqueId val="{00000004-EB02-4693-8C34-71C362BF2591}"/>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DBDBDB"/>
            </a:solidFill>
            <a:ln>
              <a:noFill/>
            </a:ln>
            <a:effectLst/>
          </c:spPr>
          <c:invertIfNegative val="0"/>
          <c:dPt>
            <c:idx val="0"/>
            <c:invertIfNegative val="0"/>
            <c:bubble3D val="0"/>
            <c:spPr>
              <a:solidFill>
                <a:srgbClr val="DBDBDB"/>
              </a:solidFill>
              <a:ln>
                <a:noFill/>
              </a:ln>
              <a:effectLst/>
            </c:spPr>
            <c:extLst>
              <c:ext xmlns:c16="http://schemas.microsoft.com/office/drawing/2014/chart" uri="{C3380CC4-5D6E-409C-BE32-E72D297353CC}">
                <c16:uniqueId val="{00000001-C59A-48E2-877C-463EB56561DA}"/>
              </c:ext>
            </c:extLst>
          </c:dPt>
          <c:dPt>
            <c:idx val="1"/>
            <c:invertIfNegative val="0"/>
            <c:bubble3D val="0"/>
            <c:spPr>
              <a:solidFill>
                <a:srgbClr val="DBDBDB"/>
              </a:solidFill>
              <a:ln>
                <a:noFill/>
              </a:ln>
              <a:effectLst/>
            </c:spPr>
            <c:extLst>
              <c:ext xmlns:c16="http://schemas.microsoft.com/office/drawing/2014/chart" uri="{C3380CC4-5D6E-409C-BE32-E72D297353CC}">
                <c16:uniqueId val="{00000003-C59A-48E2-877C-463EB56561DA}"/>
              </c:ext>
            </c:extLst>
          </c:dPt>
          <c:dPt>
            <c:idx val="2"/>
            <c:invertIfNegative val="0"/>
            <c:bubble3D val="0"/>
            <c:spPr>
              <a:solidFill>
                <a:srgbClr val="DBDBDB"/>
              </a:solidFill>
              <a:ln>
                <a:noFill/>
              </a:ln>
              <a:effectLst/>
            </c:spPr>
            <c:extLst>
              <c:ext xmlns:c16="http://schemas.microsoft.com/office/drawing/2014/chart" uri="{C3380CC4-5D6E-409C-BE32-E72D297353CC}">
                <c16:uniqueId val="{00000005-C59A-48E2-877C-463EB56561DA}"/>
              </c:ext>
            </c:extLst>
          </c:dPt>
          <c:dPt>
            <c:idx val="3"/>
            <c:invertIfNegative val="0"/>
            <c:bubble3D val="0"/>
            <c:spPr>
              <a:solidFill>
                <a:srgbClr val="DBDBDB"/>
              </a:solidFill>
              <a:ln>
                <a:noFill/>
              </a:ln>
              <a:effectLst/>
            </c:spPr>
            <c:extLst>
              <c:ext xmlns:c16="http://schemas.microsoft.com/office/drawing/2014/chart" uri="{C3380CC4-5D6E-409C-BE32-E72D297353CC}">
                <c16:uniqueId val="{00000007-C59A-48E2-877C-463EB56561DA}"/>
              </c:ext>
            </c:extLst>
          </c:dPt>
          <c:dPt>
            <c:idx val="4"/>
            <c:invertIfNegative val="0"/>
            <c:bubble3D val="0"/>
            <c:spPr>
              <a:solidFill>
                <a:srgbClr val="DBDBDB"/>
              </a:solidFill>
              <a:ln>
                <a:noFill/>
              </a:ln>
              <a:effectLst/>
            </c:spPr>
            <c:extLst>
              <c:ext xmlns:c16="http://schemas.microsoft.com/office/drawing/2014/chart" uri="{C3380CC4-5D6E-409C-BE32-E72D297353CC}">
                <c16:uniqueId val="{00000009-C59A-48E2-877C-463EB56561DA}"/>
              </c:ext>
            </c:extLst>
          </c:dPt>
          <c:dPt>
            <c:idx val="5"/>
            <c:invertIfNegative val="0"/>
            <c:bubble3D val="0"/>
            <c:spPr>
              <a:solidFill>
                <a:srgbClr val="DBDBDB"/>
              </a:solidFill>
              <a:ln>
                <a:noFill/>
              </a:ln>
              <a:effectLst/>
            </c:spPr>
            <c:extLst>
              <c:ext xmlns:c16="http://schemas.microsoft.com/office/drawing/2014/chart" uri="{C3380CC4-5D6E-409C-BE32-E72D297353CC}">
                <c16:uniqueId val="{0000000B-C59A-48E2-877C-463EB56561DA}"/>
              </c:ext>
            </c:extLst>
          </c:dPt>
          <c:dPt>
            <c:idx val="6"/>
            <c:invertIfNegative val="0"/>
            <c:bubble3D val="0"/>
            <c:spPr>
              <a:solidFill>
                <a:srgbClr val="DBDBDB"/>
              </a:solidFill>
              <a:ln>
                <a:noFill/>
              </a:ln>
              <a:effectLst/>
            </c:spPr>
            <c:extLst>
              <c:ext xmlns:c16="http://schemas.microsoft.com/office/drawing/2014/chart" uri="{C3380CC4-5D6E-409C-BE32-E72D297353CC}">
                <c16:uniqueId val="{0000000D-C59A-48E2-877C-463EB56561DA}"/>
              </c:ext>
            </c:extLst>
          </c:dPt>
          <c:dPt>
            <c:idx val="7"/>
            <c:invertIfNegative val="0"/>
            <c:bubble3D val="0"/>
            <c:spPr>
              <a:solidFill>
                <a:schemeClr val="accent3"/>
              </a:solidFill>
              <a:ln>
                <a:noFill/>
              </a:ln>
              <a:effectLst/>
            </c:spPr>
            <c:extLst>
              <c:ext xmlns:c16="http://schemas.microsoft.com/office/drawing/2014/chart" uri="{C3380CC4-5D6E-409C-BE32-E72D297353CC}">
                <c16:uniqueId val="{00000010-C59A-48E2-877C-463EB56561DA}"/>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59A-48E2-877C-463EB56561DA}"/>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C59A-48E2-877C-463EB56561DA}"/>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C59A-48E2-877C-463EB56561DA}"/>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C59A-48E2-877C-463EB56561DA}"/>
                </c:ext>
              </c:extLst>
            </c:dLbl>
            <c:dLbl>
              <c:idx val="7"/>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C59A-48E2-877C-463EB56561D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0.32</c:v>
                </c:pt>
                <c:pt idx="1">
                  <c:v>0.21</c:v>
                </c:pt>
                <c:pt idx="2">
                  <c:v>0.23</c:v>
                </c:pt>
                <c:pt idx="3">
                  <c:v>0.15</c:v>
                </c:pt>
                <c:pt idx="4">
                  <c:v>0.16</c:v>
                </c:pt>
                <c:pt idx="5">
                  <c:v>0.12</c:v>
                </c:pt>
                <c:pt idx="6">
                  <c:v>0.12</c:v>
                </c:pt>
                <c:pt idx="7">
                  <c:v>0.45</c:v>
                </c:pt>
              </c:numCache>
            </c:numRef>
          </c:val>
          <c:extLst>
            <c:ext xmlns:c16="http://schemas.microsoft.com/office/drawing/2014/chart" uri="{C3380CC4-5D6E-409C-BE32-E72D297353CC}">
              <c16:uniqueId val="{0000000E-C59A-48E2-877C-463EB56561D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0.61</c:v>
                </c:pt>
                <c:pt idx="1">
                  <c:v>0.27</c:v>
                </c:pt>
                <c:pt idx="2">
                  <c:v>0.06</c:v>
                </c:pt>
                <c:pt idx="3">
                  <c:v>0.05</c:v>
                </c:pt>
              </c:numCache>
            </c:numRef>
          </c:val>
          <c:extLst>
            <c:ext xmlns:c16="http://schemas.microsoft.com/office/drawing/2014/chart" uri="{C3380CC4-5D6E-409C-BE32-E72D297353CC}">
              <c16:uniqueId val="{00000000-FE71-4BD2-A2CD-7627BDC8291C}"/>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1-65B6-4911-8DFF-18B6160666DA}"/>
              </c:ext>
            </c:extLst>
          </c:dPt>
          <c:dPt>
            <c:idx val="1"/>
            <c:bubble3D val="0"/>
            <c:spPr>
              <a:solidFill>
                <a:schemeClr val="accent3"/>
              </a:solidFill>
              <a:ln w="9525">
                <a:solidFill>
                  <a:schemeClr val="bg1">
                    <a:lumMod val="95000"/>
                  </a:schemeClr>
                </a:solidFill>
              </a:ln>
              <a:effectLst/>
            </c:spPr>
            <c:extLst>
              <c:ext xmlns:c16="http://schemas.microsoft.com/office/drawing/2014/chart" uri="{C3380CC4-5D6E-409C-BE32-E72D297353CC}">
                <c16:uniqueId val="{00000003-65B6-4911-8DFF-18B6160666DA}"/>
              </c:ext>
            </c:extLst>
          </c:dPt>
          <c:cat>
            <c:strRef>
              <c:f>Sheet1!$A$2:$A$3</c:f>
              <c:strCache>
                <c:ptCount val="2"/>
                <c:pt idx="0">
                  <c:v>Live alone</c:v>
                </c:pt>
                <c:pt idx="1">
                  <c:v>Don't live alone</c:v>
                </c:pt>
              </c:strCache>
            </c:strRef>
          </c:cat>
          <c:val>
            <c:numRef>
              <c:f>Sheet1!$B$2:$B$3</c:f>
              <c:numCache>
                <c:formatCode>0%</c:formatCode>
                <c:ptCount val="2"/>
                <c:pt idx="0">
                  <c:v>0.35</c:v>
                </c:pt>
                <c:pt idx="1">
                  <c:v>0.65</c:v>
                </c:pt>
              </c:numCache>
            </c:numRef>
          </c:val>
          <c:extLst>
            <c:ext xmlns:c16="http://schemas.microsoft.com/office/drawing/2014/chart" uri="{C3380CC4-5D6E-409C-BE32-E72D297353CC}">
              <c16:uniqueId val="{00000004-65B6-4911-8DFF-18B6160666DA}"/>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Sheet1!$B$2:$B$4</c:f>
              <c:numCache>
                <c:formatCode>0%</c:formatCode>
                <c:ptCount val="3"/>
                <c:pt idx="0">
                  <c:v>0.56000000000000005</c:v>
                </c:pt>
                <c:pt idx="1">
                  <c:v>0.23</c:v>
                </c:pt>
                <c:pt idx="2">
                  <c:v>0.21</c:v>
                </c:pt>
              </c:numCache>
            </c:numRef>
          </c:val>
          <c:extLst>
            <c:ext xmlns:c16="http://schemas.microsoft.com/office/drawing/2014/chart" uri="{C3380CC4-5D6E-409C-BE32-E72D297353CC}">
              <c16:uniqueId val="{00000000-B4E2-4DB9-876E-118E1770ADCF}"/>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162851216778526E-2"/>
          <c:y val="5.8742993204027975E-2"/>
          <c:w val="0.84478131531989376"/>
          <c:h val="0.94125678521975298"/>
        </c:manualLayout>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0.76</c:v>
                </c:pt>
                <c:pt idx="1">
                  <c:v>0.11</c:v>
                </c:pt>
                <c:pt idx="2">
                  <c:v>0.06</c:v>
                </c:pt>
                <c:pt idx="3">
                  <c:v>0.03</c:v>
                </c:pt>
              </c:numCache>
            </c:numRef>
          </c:val>
          <c:extLst>
            <c:ext xmlns:c16="http://schemas.microsoft.com/office/drawing/2014/chart" uri="{C3380CC4-5D6E-409C-BE32-E72D297353CC}">
              <c16:uniqueId val="{00000000-DCBB-45F8-B8C1-09E28041993D}"/>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accent3">
                  <a:lumMod val="60000"/>
                  <a:lumOff val="40000"/>
                </a:schemeClr>
              </a:solidFill>
              <a:ln w="9525">
                <a:solidFill>
                  <a:schemeClr val="bg1">
                    <a:lumMod val="95000"/>
                  </a:schemeClr>
                </a:solidFill>
              </a:ln>
              <a:effectLst/>
            </c:spPr>
            <c:extLst>
              <c:ext xmlns:c16="http://schemas.microsoft.com/office/drawing/2014/chart" uri="{C3380CC4-5D6E-409C-BE32-E72D297353CC}">
                <c16:uniqueId val="{00000001-816A-4E4E-ACAA-08DE4E84B0CD}"/>
              </c:ext>
            </c:extLst>
          </c:dPt>
          <c:dPt>
            <c:idx val="1"/>
            <c:bubble3D val="0"/>
            <c:spPr>
              <a:solidFill>
                <a:schemeClr val="accent3"/>
              </a:solidFill>
              <a:ln w="9525">
                <a:solidFill>
                  <a:schemeClr val="bg1">
                    <a:lumMod val="95000"/>
                  </a:schemeClr>
                </a:solidFill>
              </a:ln>
              <a:effectLst/>
            </c:spPr>
            <c:extLst>
              <c:ext xmlns:c16="http://schemas.microsoft.com/office/drawing/2014/chart" uri="{C3380CC4-5D6E-409C-BE32-E72D297353CC}">
                <c16:uniqueId val="{00000003-816A-4E4E-ACAA-08DE4E84B0CD}"/>
              </c:ext>
            </c:extLst>
          </c:dPt>
          <c:cat>
            <c:strRef>
              <c:f>Sheet1!$A$2:$A$3</c:f>
              <c:strCache>
                <c:ptCount val="2"/>
                <c:pt idx="0">
                  <c:v>Live alone</c:v>
                </c:pt>
                <c:pt idx="1">
                  <c:v>Don't live alone</c:v>
                </c:pt>
              </c:strCache>
            </c:strRef>
          </c:cat>
          <c:val>
            <c:numRef>
              <c:f>Sheet1!$B$2:$B$3</c:f>
              <c:numCache>
                <c:formatCode>0%</c:formatCode>
                <c:ptCount val="2"/>
                <c:pt idx="0">
                  <c:v>0.23</c:v>
                </c:pt>
                <c:pt idx="1">
                  <c:v>0.75</c:v>
                </c:pt>
              </c:numCache>
            </c:numRef>
          </c:val>
          <c:extLst>
            <c:ext xmlns:c16="http://schemas.microsoft.com/office/drawing/2014/chart" uri="{C3380CC4-5D6E-409C-BE32-E72D297353CC}">
              <c16:uniqueId val="{00000004-816A-4E4E-ACAA-08DE4E84B0CD}"/>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tx1"/>
            </a:solidFill>
            <a:ln w="12700">
              <a:solidFill>
                <a:schemeClr val="bg1"/>
              </a:solidFill>
            </a:ln>
            <a:effectLst/>
          </c:spPr>
          <c:invertIfNegative val="0"/>
          <c:dPt>
            <c:idx val="0"/>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01-615C-4E41-B68C-4DED2397A8D9}"/>
              </c:ext>
            </c:extLst>
          </c:dPt>
          <c:dPt>
            <c:idx val="1"/>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03-615C-4E41-B68C-4DED2397A8D9}"/>
              </c:ext>
            </c:extLst>
          </c:dPt>
          <c:dPt>
            <c:idx val="2"/>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05-615C-4E41-B68C-4DED2397A8D9}"/>
              </c:ext>
            </c:extLst>
          </c:dPt>
          <c:dPt>
            <c:idx val="3"/>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07-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Sheet1!$B$2:$B$8</c:f>
              <c:numCache>
                <c:formatCode>0%</c:formatCode>
                <c:ptCount val="7"/>
                <c:pt idx="0">
                  <c:v>0.7447306791569086</c:v>
                </c:pt>
                <c:pt idx="1">
                  <c:v>0.6933701657458563</c:v>
                </c:pt>
                <c:pt idx="2">
                  <c:v>0.6633663366336634</c:v>
                </c:pt>
                <c:pt idx="3">
                  <c:v>0.63120567375886527</c:v>
                </c:pt>
                <c:pt idx="4">
                  <c:v>0.62210796915167099</c:v>
                </c:pt>
                <c:pt idx="5">
                  <c:v>0.60434782608695647</c:v>
                </c:pt>
                <c:pt idx="6">
                  <c:v>0.58424507658643321</c:v>
                </c:pt>
              </c:numCache>
            </c:numRef>
          </c:val>
          <c:extLst>
            <c:ext xmlns:c16="http://schemas.microsoft.com/office/drawing/2014/chart" uri="{C3380CC4-5D6E-409C-BE32-E72D297353CC}">
              <c16:uniqueId val="{00000008-615C-4E41-B68C-4DED2397A8D9}"/>
            </c:ext>
          </c:extLst>
        </c:ser>
        <c:ser>
          <c:idx val="1"/>
          <c:order val="1"/>
          <c:tx>
            <c:strRef>
              <c:f>Sheet1!$C$1</c:f>
              <c:strCache>
                <c:ptCount val="1"/>
                <c:pt idx="0">
                  <c:v>Series 2</c:v>
                </c:pt>
              </c:strCache>
            </c:strRef>
          </c:tx>
          <c:spPr>
            <a:solidFill>
              <a:schemeClr val="tx1">
                <a:lumMod val="75000"/>
                <a:lumOff val="25000"/>
              </a:schemeClr>
            </a:solidFill>
            <a:ln w="12700">
              <a:solidFill>
                <a:schemeClr val="bg1"/>
              </a:solidFill>
            </a:ln>
            <a:effectLst/>
          </c:spPr>
          <c:invertIfNegative val="0"/>
          <c:dPt>
            <c:idx val="0"/>
            <c:invertIfNegative val="0"/>
            <c:bubble3D val="0"/>
            <c:spPr>
              <a:solidFill>
                <a:schemeClr val="tx1">
                  <a:lumMod val="75000"/>
                  <a:lumOff val="25000"/>
                </a:schemeClr>
              </a:solidFill>
              <a:ln w="12700">
                <a:solidFill>
                  <a:schemeClr val="bg1"/>
                </a:solidFill>
              </a:ln>
              <a:effectLst/>
            </c:spPr>
            <c:extLst>
              <c:ext xmlns:c16="http://schemas.microsoft.com/office/drawing/2014/chart" uri="{C3380CC4-5D6E-409C-BE32-E72D297353CC}">
                <c16:uniqueId val="{0000000A-615C-4E41-B68C-4DED2397A8D9}"/>
              </c:ext>
            </c:extLst>
          </c:dPt>
          <c:dPt>
            <c:idx val="1"/>
            <c:invertIfNegative val="0"/>
            <c:bubble3D val="0"/>
            <c:spPr>
              <a:solidFill>
                <a:schemeClr val="tx1">
                  <a:lumMod val="75000"/>
                  <a:lumOff val="25000"/>
                </a:schemeClr>
              </a:solidFill>
              <a:ln w="12700">
                <a:solidFill>
                  <a:schemeClr val="bg1"/>
                </a:solidFill>
              </a:ln>
              <a:effectLst/>
            </c:spPr>
            <c:extLst>
              <c:ext xmlns:c16="http://schemas.microsoft.com/office/drawing/2014/chart" uri="{C3380CC4-5D6E-409C-BE32-E72D297353CC}">
                <c16:uniqueId val="{0000000C-615C-4E41-B68C-4DED2397A8D9}"/>
              </c:ext>
            </c:extLst>
          </c:dPt>
          <c:dPt>
            <c:idx val="2"/>
            <c:invertIfNegative val="0"/>
            <c:bubble3D val="0"/>
            <c:spPr>
              <a:solidFill>
                <a:schemeClr val="tx1">
                  <a:lumMod val="75000"/>
                  <a:lumOff val="25000"/>
                </a:schemeClr>
              </a:solidFill>
              <a:ln w="12700">
                <a:solidFill>
                  <a:schemeClr val="bg1"/>
                </a:solidFill>
              </a:ln>
              <a:effectLst/>
            </c:spPr>
            <c:extLst>
              <c:ext xmlns:c16="http://schemas.microsoft.com/office/drawing/2014/chart" uri="{C3380CC4-5D6E-409C-BE32-E72D297353CC}">
                <c16:uniqueId val="{0000000E-615C-4E41-B68C-4DED2397A8D9}"/>
              </c:ext>
            </c:extLst>
          </c:dPt>
          <c:dPt>
            <c:idx val="3"/>
            <c:invertIfNegative val="0"/>
            <c:bubble3D val="0"/>
            <c:spPr>
              <a:solidFill>
                <a:schemeClr val="tx1">
                  <a:lumMod val="75000"/>
                  <a:lumOff val="25000"/>
                </a:schemeClr>
              </a:solidFill>
              <a:ln w="12700">
                <a:solidFill>
                  <a:schemeClr val="bg1"/>
                </a:solidFill>
              </a:ln>
              <a:effectLst/>
            </c:spPr>
            <c:extLst>
              <c:ext xmlns:c16="http://schemas.microsoft.com/office/drawing/2014/chart" uri="{C3380CC4-5D6E-409C-BE32-E72D297353CC}">
                <c16:uniqueId val="{00000010-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Sheet1!$C$2:$C$8</c:f>
              <c:numCache>
                <c:formatCode>0%</c:formatCode>
                <c:ptCount val="7"/>
                <c:pt idx="0">
                  <c:v>0.2201405152224824</c:v>
                </c:pt>
                <c:pt idx="1">
                  <c:v>0.27071823204419887</c:v>
                </c:pt>
                <c:pt idx="2">
                  <c:v>0.26732673267326734</c:v>
                </c:pt>
                <c:pt idx="3">
                  <c:v>0.31560283687943264</c:v>
                </c:pt>
                <c:pt idx="4">
                  <c:v>0.31362467866323906</c:v>
                </c:pt>
                <c:pt idx="5">
                  <c:v>0.33260869565217388</c:v>
                </c:pt>
                <c:pt idx="6">
                  <c:v>0.32603938730853393</c:v>
                </c:pt>
              </c:numCache>
            </c:numRef>
          </c:val>
          <c:extLst>
            <c:ext xmlns:c16="http://schemas.microsoft.com/office/drawing/2014/chart" uri="{C3380CC4-5D6E-409C-BE32-E72D297353CC}">
              <c16:uniqueId val="{00000011-615C-4E41-B68C-4DED2397A8D9}"/>
            </c:ext>
          </c:extLst>
        </c:ser>
        <c:ser>
          <c:idx val="2"/>
          <c:order val="2"/>
          <c:tx>
            <c:strRef>
              <c:f>Sheet1!$D$1</c:f>
              <c:strCache>
                <c:ptCount val="1"/>
                <c:pt idx="0">
                  <c:v>Series 3</c:v>
                </c:pt>
              </c:strCache>
            </c:strRef>
          </c:tx>
          <c:spPr>
            <a:solidFill>
              <a:schemeClr val="tx1">
                <a:lumMod val="50000"/>
                <a:lumOff val="50000"/>
              </a:schemeClr>
            </a:solidFill>
            <a:ln w="12700">
              <a:solidFill>
                <a:schemeClr val="bg1"/>
              </a:solidFill>
            </a:ln>
            <a:effectLst/>
          </c:spPr>
          <c:invertIfNegative val="0"/>
          <c:dPt>
            <c:idx val="0"/>
            <c:invertIfNegative val="0"/>
            <c:bubble3D val="0"/>
            <c:spPr>
              <a:solidFill>
                <a:schemeClr val="tx1">
                  <a:lumMod val="50000"/>
                  <a:lumOff val="50000"/>
                </a:schemeClr>
              </a:solidFill>
              <a:ln w="12700">
                <a:solidFill>
                  <a:schemeClr val="bg1"/>
                </a:solidFill>
              </a:ln>
              <a:effectLst/>
            </c:spPr>
            <c:extLst>
              <c:ext xmlns:c16="http://schemas.microsoft.com/office/drawing/2014/chart" uri="{C3380CC4-5D6E-409C-BE32-E72D297353CC}">
                <c16:uniqueId val="{00000013-615C-4E41-B68C-4DED2397A8D9}"/>
              </c:ext>
            </c:extLst>
          </c:dPt>
          <c:dPt>
            <c:idx val="1"/>
            <c:invertIfNegative val="0"/>
            <c:bubble3D val="0"/>
            <c:spPr>
              <a:solidFill>
                <a:schemeClr val="tx1">
                  <a:lumMod val="50000"/>
                  <a:lumOff val="50000"/>
                </a:schemeClr>
              </a:solidFill>
              <a:ln w="12700">
                <a:solidFill>
                  <a:schemeClr val="bg1"/>
                </a:solidFill>
              </a:ln>
              <a:effectLst/>
            </c:spPr>
            <c:extLst>
              <c:ext xmlns:c16="http://schemas.microsoft.com/office/drawing/2014/chart" uri="{C3380CC4-5D6E-409C-BE32-E72D297353CC}">
                <c16:uniqueId val="{00000015-615C-4E41-B68C-4DED2397A8D9}"/>
              </c:ext>
            </c:extLst>
          </c:dPt>
          <c:dPt>
            <c:idx val="2"/>
            <c:invertIfNegative val="0"/>
            <c:bubble3D val="0"/>
            <c:spPr>
              <a:solidFill>
                <a:schemeClr val="tx1">
                  <a:lumMod val="50000"/>
                  <a:lumOff val="50000"/>
                </a:schemeClr>
              </a:solidFill>
              <a:ln w="12700">
                <a:solidFill>
                  <a:schemeClr val="bg1"/>
                </a:solidFill>
              </a:ln>
              <a:effectLst/>
            </c:spPr>
            <c:extLst>
              <c:ext xmlns:c16="http://schemas.microsoft.com/office/drawing/2014/chart" uri="{C3380CC4-5D6E-409C-BE32-E72D297353CC}">
                <c16:uniqueId val="{00000017-615C-4E41-B68C-4DED2397A8D9}"/>
              </c:ext>
            </c:extLst>
          </c:dPt>
          <c:dPt>
            <c:idx val="3"/>
            <c:invertIfNegative val="0"/>
            <c:bubble3D val="0"/>
            <c:spPr>
              <a:solidFill>
                <a:schemeClr val="tx1">
                  <a:lumMod val="50000"/>
                  <a:lumOff val="50000"/>
                </a:schemeClr>
              </a:solidFill>
              <a:ln w="12700">
                <a:solidFill>
                  <a:schemeClr val="bg1"/>
                </a:solidFill>
              </a:ln>
              <a:effectLst/>
            </c:spPr>
            <c:extLst>
              <c:ext xmlns:c16="http://schemas.microsoft.com/office/drawing/2014/chart" uri="{C3380CC4-5D6E-409C-BE32-E72D297353CC}">
                <c16:uniqueId val="{00000019-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Sheet1!$D$2:$D$8</c:f>
              <c:numCache>
                <c:formatCode>0%</c:formatCode>
                <c:ptCount val="7"/>
                <c:pt idx="0">
                  <c:v>3.5128805620608897E-2</c:v>
                </c:pt>
                <c:pt idx="1">
                  <c:v>3.591160220994475E-2</c:v>
                </c:pt>
                <c:pt idx="2">
                  <c:v>6.9306930693069313E-2</c:v>
                </c:pt>
                <c:pt idx="3">
                  <c:v>5.3191489361702128E-2</c:v>
                </c:pt>
                <c:pt idx="4">
                  <c:v>6.4267352185089971E-2</c:v>
                </c:pt>
                <c:pt idx="5">
                  <c:v>6.3043478260869562E-2</c:v>
                </c:pt>
                <c:pt idx="6">
                  <c:v>8.9715536105032842E-2</c:v>
                </c:pt>
              </c:numCache>
            </c:numRef>
          </c:val>
          <c:extLst>
            <c:ext xmlns:c16="http://schemas.microsoft.com/office/drawing/2014/chart" uri="{C3380CC4-5D6E-409C-BE32-E72D297353CC}">
              <c16:uniqueId val="{0000001A-615C-4E41-B68C-4DED2397A8D9}"/>
            </c:ext>
          </c:extLst>
        </c:ser>
        <c:dLbls>
          <c:showLegendKey val="0"/>
          <c:showVal val="0"/>
          <c:showCatName val="0"/>
          <c:showSerName val="0"/>
          <c:showPercent val="0"/>
          <c:showBubbleSize val="0"/>
        </c:dLbls>
        <c:gapWidth val="35"/>
        <c:overlap val="100"/>
        <c:axId val="1047056031"/>
        <c:axId val="405298143"/>
      </c:barChart>
      <c:catAx>
        <c:axId val="1047056031"/>
        <c:scaling>
          <c:orientation val="maxMin"/>
        </c:scaling>
        <c:delete val="1"/>
        <c:axPos val="l"/>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t"/>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tx1">
                <a:lumMod val="50000"/>
                <a:lumOff val="50000"/>
              </a:schemeClr>
            </a:solidFill>
            <a:ln w="12700">
              <a:solidFill>
                <a:schemeClr val="bg1"/>
              </a:solidFill>
            </a:ln>
            <a:effectLst/>
          </c:spPr>
          <c:invertIfNegative val="0"/>
          <c:dPt>
            <c:idx val="0"/>
            <c:invertIfNegative val="0"/>
            <c:bubble3D val="0"/>
            <c:spPr>
              <a:solidFill>
                <a:schemeClr val="tx1">
                  <a:lumMod val="50000"/>
                  <a:lumOff val="50000"/>
                </a:schemeClr>
              </a:solidFill>
              <a:ln w="12700">
                <a:solidFill>
                  <a:schemeClr val="bg1"/>
                </a:solidFill>
              </a:ln>
              <a:effectLst/>
            </c:spPr>
            <c:extLst>
              <c:ext xmlns:c16="http://schemas.microsoft.com/office/drawing/2014/chart" uri="{C3380CC4-5D6E-409C-BE32-E72D297353CC}">
                <c16:uniqueId val="{00000001-BDE7-4E84-95B9-8C8BDB44A4C3}"/>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BDE7-4E84-95B9-8C8BDB44A4C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0.05</c:v>
                </c:pt>
              </c:numCache>
            </c:numRef>
          </c:val>
          <c:extLst>
            <c:ext xmlns:c16="http://schemas.microsoft.com/office/drawing/2014/chart" uri="{C3380CC4-5D6E-409C-BE32-E72D297353CC}">
              <c16:uniqueId val="{00000002-BDE7-4E84-95B9-8C8BDB44A4C3}"/>
            </c:ext>
          </c:extLst>
        </c:ser>
        <c:ser>
          <c:idx val="1"/>
          <c:order val="1"/>
          <c:tx>
            <c:strRef>
              <c:f>Sheet1!$C$1</c:f>
              <c:strCache>
                <c:ptCount val="1"/>
                <c:pt idx="0">
                  <c:v>Series 2</c:v>
                </c:pt>
              </c:strCache>
            </c:strRef>
          </c:tx>
          <c:spPr>
            <a:solidFill>
              <a:schemeClr val="tx1">
                <a:lumMod val="75000"/>
                <a:lumOff val="25000"/>
              </a:schemeClr>
            </a:solidFill>
            <a:ln w="12700">
              <a:solidFill>
                <a:schemeClr val="bg1"/>
              </a:solidFill>
            </a:ln>
            <a:effectLst/>
          </c:spPr>
          <c:invertIfNegative val="0"/>
          <c:dPt>
            <c:idx val="0"/>
            <c:invertIfNegative val="0"/>
            <c:bubble3D val="0"/>
            <c:spPr>
              <a:solidFill>
                <a:schemeClr val="tx1">
                  <a:lumMod val="75000"/>
                  <a:lumOff val="25000"/>
                </a:schemeClr>
              </a:solidFill>
              <a:ln w="12700">
                <a:solidFill>
                  <a:schemeClr val="bg1"/>
                </a:solidFill>
              </a:ln>
              <a:effectLst/>
            </c:spPr>
            <c:extLst>
              <c:ext xmlns:c16="http://schemas.microsoft.com/office/drawing/2014/chart" uri="{C3380CC4-5D6E-409C-BE32-E72D297353CC}">
                <c16:uniqueId val="{00000004-BDE7-4E84-95B9-8C8BDB44A4C3}"/>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0.27</c:v>
                </c:pt>
              </c:numCache>
            </c:numRef>
          </c:val>
          <c:extLst>
            <c:ext xmlns:c16="http://schemas.microsoft.com/office/drawing/2014/chart" uri="{C3380CC4-5D6E-409C-BE32-E72D297353CC}">
              <c16:uniqueId val="{00000005-BDE7-4E84-95B9-8C8BDB44A4C3}"/>
            </c:ext>
          </c:extLst>
        </c:ser>
        <c:ser>
          <c:idx val="2"/>
          <c:order val="2"/>
          <c:tx>
            <c:strRef>
              <c:f>Sheet1!$D$1</c:f>
              <c:strCache>
                <c:ptCount val="1"/>
                <c:pt idx="0">
                  <c:v>Series 3</c:v>
                </c:pt>
              </c:strCache>
            </c:strRef>
          </c:tx>
          <c:spPr>
            <a:solidFill>
              <a:schemeClr val="bg2">
                <a:lumMod val="50000"/>
              </a:schemeClr>
            </a:solidFill>
            <a:ln w="12700">
              <a:solidFill>
                <a:schemeClr val="bg1"/>
              </a:solidFill>
            </a:ln>
            <a:effectLst/>
          </c:spPr>
          <c:invertIfNegative val="0"/>
          <c:dPt>
            <c:idx val="0"/>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04-8913-401E-9693-0CA376FF5B81}"/>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0.68</c:v>
                </c:pt>
              </c:numCache>
            </c:numRef>
          </c:val>
          <c:extLst>
            <c:ext xmlns:c16="http://schemas.microsoft.com/office/drawing/2014/chart" uri="{C3380CC4-5D6E-409C-BE32-E72D297353CC}">
              <c16:uniqueId val="{00000006-BDE7-4E84-95B9-8C8BDB44A4C3}"/>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bg2"/>
            </a:solidFill>
            <a:ln w="9525">
              <a:solidFill>
                <a:schemeClr val="bg1">
                  <a:lumMod val="95000"/>
                </a:schemeClr>
              </a:solidFill>
            </a:ln>
          </c:spPr>
          <c:dPt>
            <c:idx val="0"/>
            <c:bubble3D val="0"/>
            <c:spPr>
              <a:solidFill>
                <a:schemeClr val="tx1"/>
              </a:solidFill>
              <a:ln w="9525">
                <a:solidFill>
                  <a:schemeClr val="bg1">
                    <a:lumMod val="95000"/>
                  </a:schemeClr>
                </a:solidFill>
              </a:ln>
              <a:effectLst/>
            </c:spPr>
            <c:extLst>
              <c:ext xmlns:c16="http://schemas.microsoft.com/office/drawing/2014/chart" uri="{C3380CC4-5D6E-409C-BE32-E72D297353CC}">
                <c16:uniqueId val="{00000001-333E-4CAF-A3EC-91516BC8D468}"/>
              </c:ext>
            </c:extLst>
          </c:dPt>
          <c:dPt>
            <c:idx val="1"/>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3-333E-4CAF-A3EC-91516BC8D468}"/>
              </c:ext>
            </c:extLst>
          </c:dPt>
          <c:cat>
            <c:strRef>
              <c:f>Sheet1!$A$2:$A$3</c:f>
              <c:strCache>
                <c:ptCount val="2"/>
                <c:pt idx="0">
                  <c:v>Live alone</c:v>
                </c:pt>
                <c:pt idx="1">
                  <c:v>Don't live alone</c:v>
                </c:pt>
              </c:strCache>
            </c:strRef>
          </c:cat>
          <c:val>
            <c:numRef>
              <c:f>Sheet1!$B$2:$B$3</c:f>
              <c:numCache>
                <c:formatCode>0%</c:formatCode>
                <c:ptCount val="2"/>
                <c:pt idx="0">
                  <c:v>0.12</c:v>
                </c:pt>
                <c:pt idx="1">
                  <c:v>0.88</c:v>
                </c:pt>
              </c:numCache>
            </c:numRef>
          </c:val>
          <c:extLst>
            <c:ext xmlns:c16="http://schemas.microsoft.com/office/drawing/2014/chart" uri="{C3380CC4-5D6E-409C-BE32-E72D297353CC}">
              <c16:uniqueId val="{00000004-333E-4CAF-A3EC-91516BC8D468}"/>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96164901042952"/>
          <c:y val="0.15644247351564425"/>
          <c:w val="0.45807670197914102"/>
          <c:h val="0.68711505296871156"/>
        </c:manualLayout>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tx1"/>
              </a:solidFill>
              <a:ln w="9525">
                <a:solidFill>
                  <a:schemeClr val="bg1">
                    <a:lumMod val="95000"/>
                  </a:schemeClr>
                </a:solidFill>
              </a:ln>
              <a:effectLst/>
            </c:spPr>
            <c:extLst>
              <c:ext xmlns:c16="http://schemas.microsoft.com/office/drawing/2014/chart" uri="{C3380CC4-5D6E-409C-BE32-E72D297353CC}">
                <c16:uniqueId val="{00000001-0F8C-4EA5-9DE3-D51B665CE0DD}"/>
              </c:ext>
            </c:extLst>
          </c:dPt>
          <c:dPt>
            <c:idx val="1"/>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3-0F8C-4EA5-9DE3-D51B665CE0DD}"/>
              </c:ext>
            </c:extLst>
          </c:dPt>
          <c:cat>
            <c:strRef>
              <c:f>Sheet1!$A$2:$A$3</c:f>
              <c:strCache>
                <c:ptCount val="2"/>
                <c:pt idx="0">
                  <c:v>Live alone</c:v>
                </c:pt>
                <c:pt idx="1">
                  <c:v>Don't live alone</c:v>
                </c:pt>
              </c:strCache>
            </c:strRef>
          </c:cat>
          <c:val>
            <c:numRef>
              <c:f>Sheet1!$B$2:$B$3</c:f>
              <c:numCache>
                <c:formatCode>0%</c:formatCode>
                <c:ptCount val="2"/>
                <c:pt idx="0">
                  <c:v>0.22</c:v>
                </c:pt>
                <c:pt idx="1">
                  <c:v>0.78</c:v>
                </c:pt>
              </c:numCache>
            </c:numRef>
          </c:val>
          <c:extLst>
            <c:ext xmlns:c16="http://schemas.microsoft.com/office/drawing/2014/chart" uri="{C3380CC4-5D6E-409C-BE32-E72D297353CC}">
              <c16:uniqueId val="{00000004-0F8C-4EA5-9DE3-D51B665CE0DD}"/>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96164901042952"/>
          <c:y val="0.15644247351564425"/>
          <c:w val="0.45807670197914102"/>
          <c:h val="0.68711505296871156"/>
        </c:manualLayout>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1-1536-4A7A-94AD-A60D71D86CD4}"/>
              </c:ext>
            </c:extLst>
          </c:dPt>
          <c:dPt>
            <c:idx val="1"/>
            <c:bubble3D val="0"/>
            <c:spPr>
              <a:solidFill>
                <a:schemeClr val="tx1"/>
              </a:solidFill>
              <a:ln w="9525">
                <a:solidFill>
                  <a:schemeClr val="bg1">
                    <a:lumMod val="95000"/>
                  </a:schemeClr>
                </a:solidFill>
              </a:ln>
              <a:effectLst/>
            </c:spPr>
            <c:extLst>
              <c:ext xmlns:c16="http://schemas.microsoft.com/office/drawing/2014/chart" uri="{C3380CC4-5D6E-409C-BE32-E72D297353CC}">
                <c16:uniqueId val="{00000003-1536-4A7A-94AD-A60D71D86CD4}"/>
              </c:ext>
            </c:extLst>
          </c:dPt>
          <c:cat>
            <c:strRef>
              <c:f>Sheet1!$A$2:$A$3</c:f>
              <c:strCache>
                <c:ptCount val="2"/>
                <c:pt idx="0">
                  <c:v>Live alone</c:v>
                </c:pt>
                <c:pt idx="1">
                  <c:v>Don't live alone</c:v>
                </c:pt>
              </c:strCache>
            </c:strRef>
          </c:cat>
          <c:val>
            <c:numRef>
              <c:f>Sheet1!$B$2:$B$3</c:f>
              <c:numCache>
                <c:formatCode>0%</c:formatCode>
                <c:ptCount val="2"/>
                <c:pt idx="0">
                  <c:v>0.51</c:v>
                </c:pt>
                <c:pt idx="1">
                  <c:v>0.49</c:v>
                </c:pt>
              </c:numCache>
            </c:numRef>
          </c:val>
          <c:extLst>
            <c:ext xmlns:c16="http://schemas.microsoft.com/office/drawing/2014/chart" uri="{C3380CC4-5D6E-409C-BE32-E72D297353CC}">
              <c16:uniqueId val="{00000004-1536-4A7A-94AD-A60D71D86CD4}"/>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7F7F7F"/>
            </a:solidFill>
            <a:ln>
              <a:noFill/>
            </a:ln>
            <a:effectLst/>
          </c:spPr>
          <c:invertIfNegative val="0"/>
          <c:dPt>
            <c:idx val="0"/>
            <c:invertIfNegative val="0"/>
            <c:bubble3D val="0"/>
            <c:spPr>
              <a:solidFill>
                <a:srgbClr val="7F7F7F"/>
              </a:solidFill>
              <a:ln>
                <a:noFill/>
              </a:ln>
              <a:effectLst/>
            </c:spPr>
            <c:extLst>
              <c:ext xmlns:c16="http://schemas.microsoft.com/office/drawing/2014/chart" uri="{C3380CC4-5D6E-409C-BE32-E72D297353CC}">
                <c16:uniqueId val="{00000001-7EB8-4EF3-B7F6-E8ADC1CF6EF4}"/>
              </c:ext>
            </c:extLst>
          </c:dPt>
          <c:dPt>
            <c:idx val="1"/>
            <c:invertIfNegative val="0"/>
            <c:bubble3D val="0"/>
            <c:spPr>
              <a:solidFill>
                <a:srgbClr val="7F7F7F"/>
              </a:solidFill>
              <a:ln>
                <a:noFill/>
              </a:ln>
              <a:effectLst/>
            </c:spPr>
            <c:extLst>
              <c:ext xmlns:c16="http://schemas.microsoft.com/office/drawing/2014/chart" uri="{C3380CC4-5D6E-409C-BE32-E72D297353CC}">
                <c16:uniqueId val="{00000003-7EB8-4EF3-B7F6-E8ADC1CF6EF4}"/>
              </c:ext>
            </c:extLst>
          </c:dPt>
          <c:dPt>
            <c:idx val="2"/>
            <c:invertIfNegative val="0"/>
            <c:bubble3D val="0"/>
            <c:spPr>
              <a:solidFill>
                <a:srgbClr val="7F7F7F"/>
              </a:solidFill>
              <a:ln>
                <a:noFill/>
              </a:ln>
              <a:effectLst/>
            </c:spPr>
            <c:extLst>
              <c:ext xmlns:c16="http://schemas.microsoft.com/office/drawing/2014/chart" uri="{C3380CC4-5D6E-409C-BE32-E72D297353CC}">
                <c16:uniqueId val="{00000005-7EB8-4EF3-B7F6-E8ADC1CF6EF4}"/>
              </c:ext>
            </c:extLst>
          </c:dPt>
          <c:dPt>
            <c:idx val="3"/>
            <c:invertIfNegative val="0"/>
            <c:bubble3D val="0"/>
            <c:spPr>
              <a:solidFill>
                <a:srgbClr val="7F7F7F"/>
              </a:solidFill>
              <a:ln>
                <a:noFill/>
              </a:ln>
              <a:effectLst/>
            </c:spPr>
            <c:extLst>
              <c:ext xmlns:c16="http://schemas.microsoft.com/office/drawing/2014/chart" uri="{C3380CC4-5D6E-409C-BE32-E72D297353CC}">
                <c16:uniqueId val="{00000007-7EB8-4EF3-B7F6-E8ADC1CF6EF4}"/>
              </c:ext>
            </c:extLst>
          </c:dPt>
          <c:dPt>
            <c:idx val="4"/>
            <c:invertIfNegative val="0"/>
            <c:bubble3D val="0"/>
            <c:spPr>
              <a:solidFill>
                <a:srgbClr val="7F7F7F"/>
              </a:solidFill>
              <a:ln>
                <a:noFill/>
              </a:ln>
              <a:effectLst/>
            </c:spPr>
            <c:extLst>
              <c:ext xmlns:c16="http://schemas.microsoft.com/office/drawing/2014/chart" uri="{C3380CC4-5D6E-409C-BE32-E72D297353CC}">
                <c16:uniqueId val="{00000009-7EB8-4EF3-B7F6-E8ADC1CF6EF4}"/>
              </c:ext>
            </c:extLst>
          </c:dPt>
          <c:dPt>
            <c:idx val="5"/>
            <c:invertIfNegative val="0"/>
            <c:bubble3D val="0"/>
            <c:spPr>
              <a:solidFill>
                <a:srgbClr val="7F7F7F"/>
              </a:solidFill>
              <a:ln>
                <a:noFill/>
              </a:ln>
              <a:effectLst/>
            </c:spPr>
            <c:extLst>
              <c:ext xmlns:c16="http://schemas.microsoft.com/office/drawing/2014/chart" uri="{C3380CC4-5D6E-409C-BE32-E72D297353CC}">
                <c16:uniqueId val="{0000000B-7EB8-4EF3-B7F6-E8ADC1CF6EF4}"/>
              </c:ext>
            </c:extLst>
          </c:dPt>
          <c:dPt>
            <c:idx val="6"/>
            <c:invertIfNegative val="0"/>
            <c:bubble3D val="0"/>
            <c:spPr>
              <a:solidFill>
                <a:srgbClr val="7F7F7F"/>
              </a:solidFill>
              <a:ln>
                <a:noFill/>
              </a:ln>
              <a:effectLst/>
            </c:spPr>
            <c:extLst>
              <c:ext xmlns:c16="http://schemas.microsoft.com/office/drawing/2014/chart" uri="{C3380CC4-5D6E-409C-BE32-E72D297353CC}">
                <c16:uniqueId val="{0000000D-7EB8-4EF3-B7F6-E8ADC1CF6EF4}"/>
              </c:ext>
            </c:extLst>
          </c:dPt>
          <c:dPt>
            <c:idx val="7"/>
            <c:invertIfNegative val="0"/>
            <c:bubble3D val="0"/>
            <c:spPr>
              <a:solidFill>
                <a:schemeClr val="tx1"/>
              </a:solidFill>
              <a:ln>
                <a:noFill/>
              </a:ln>
              <a:effectLst/>
            </c:spPr>
            <c:extLst>
              <c:ext xmlns:c16="http://schemas.microsoft.com/office/drawing/2014/chart" uri="{C3380CC4-5D6E-409C-BE32-E72D297353CC}">
                <c16:uniqueId val="{00000010-7EB8-4EF3-B7F6-E8ADC1CF6EF4}"/>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7EB8-4EF3-B7F6-E8ADC1CF6EF4}"/>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7EB8-4EF3-B7F6-E8ADC1CF6EF4}"/>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7EB8-4EF3-B7F6-E8ADC1CF6EF4}"/>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7EB8-4EF3-B7F6-E8ADC1CF6EF4}"/>
                </c:ext>
              </c:extLst>
            </c:dLbl>
            <c:dLbl>
              <c:idx val="7"/>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7EB8-4EF3-B7F6-E8ADC1CF6EF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0.28000000000000003</c:v>
                </c:pt>
                <c:pt idx="1">
                  <c:v>0.14000000000000001</c:v>
                </c:pt>
                <c:pt idx="2">
                  <c:v>0.21</c:v>
                </c:pt>
                <c:pt idx="3">
                  <c:v>0.15</c:v>
                </c:pt>
                <c:pt idx="4">
                  <c:v>0.14000000000000001</c:v>
                </c:pt>
                <c:pt idx="5">
                  <c:v>0.13</c:v>
                </c:pt>
                <c:pt idx="6">
                  <c:v>0.08</c:v>
                </c:pt>
                <c:pt idx="7">
                  <c:v>0.5</c:v>
                </c:pt>
              </c:numCache>
            </c:numRef>
          </c:val>
          <c:extLst>
            <c:ext xmlns:c16="http://schemas.microsoft.com/office/drawing/2014/chart" uri="{C3380CC4-5D6E-409C-BE32-E72D297353CC}">
              <c16:uniqueId val="{0000000E-7EB8-4EF3-B7F6-E8ADC1CF6EF4}"/>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1-EB02-4693-8C34-71C362BF2591}"/>
              </c:ext>
            </c:extLst>
          </c:dPt>
          <c:dPt>
            <c:idx val="1"/>
            <c:bubble3D val="0"/>
            <c:spPr>
              <a:solidFill>
                <a:schemeClr val="tx1"/>
              </a:solidFill>
              <a:ln w="9525">
                <a:solidFill>
                  <a:schemeClr val="bg1">
                    <a:lumMod val="95000"/>
                  </a:schemeClr>
                </a:solidFill>
              </a:ln>
              <a:effectLst/>
            </c:spPr>
            <c:extLst>
              <c:ext xmlns:c16="http://schemas.microsoft.com/office/drawing/2014/chart" uri="{C3380CC4-5D6E-409C-BE32-E72D297353CC}">
                <c16:uniqueId val="{00000003-EB02-4693-8C34-71C362BF2591}"/>
              </c:ext>
            </c:extLst>
          </c:dPt>
          <c:cat>
            <c:strRef>
              <c:f>Sheet1!$A$2:$A$3</c:f>
              <c:strCache>
                <c:ptCount val="2"/>
                <c:pt idx="0">
                  <c:v>Live alone</c:v>
                </c:pt>
                <c:pt idx="1">
                  <c:v>Don't live alone</c:v>
                </c:pt>
              </c:strCache>
            </c:strRef>
          </c:cat>
          <c:val>
            <c:numRef>
              <c:f>Sheet1!$B$2:$B$3</c:f>
              <c:numCache>
                <c:formatCode>0%</c:formatCode>
                <c:ptCount val="2"/>
                <c:pt idx="0">
                  <c:v>0.55000000000000004</c:v>
                </c:pt>
                <c:pt idx="1">
                  <c:v>0.45</c:v>
                </c:pt>
              </c:numCache>
            </c:numRef>
          </c:val>
          <c:extLst>
            <c:ext xmlns:c16="http://schemas.microsoft.com/office/drawing/2014/chart" uri="{C3380CC4-5D6E-409C-BE32-E72D297353CC}">
              <c16:uniqueId val="{00000004-EB02-4693-8C34-71C362BF2591}"/>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0.47</c:v>
                </c:pt>
                <c:pt idx="1">
                  <c:v>0.34</c:v>
                </c:pt>
                <c:pt idx="2">
                  <c:v>0.09</c:v>
                </c:pt>
                <c:pt idx="3">
                  <c:v>0.08</c:v>
                </c:pt>
              </c:numCache>
            </c:numRef>
          </c:val>
          <c:extLst>
            <c:ext xmlns:c16="http://schemas.microsoft.com/office/drawing/2014/chart" uri="{C3380CC4-5D6E-409C-BE32-E72D297353CC}">
              <c16:uniqueId val="{00000000-FE71-4BD2-A2CD-7627BDC8291C}"/>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1-65B6-4911-8DFF-18B6160666DA}"/>
              </c:ext>
            </c:extLst>
          </c:dPt>
          <c:dPt>
            <c:idx val="1"/>
            <c:bubble3D val="0"/>
            <c:spPr>
              <a:solidFill>
                <a:schemeClr val="tx1"/>
              </a:solidFill>
              <a:ln w="9525">
                <a:solidFill>
                  <a:schemeClr val="bg1">
                    <a:lumMod val="95000"/>
                  </a:schemeClr>
                </a:solidFill>
              </a:ln>
              <a:effectLst/>
            </c:spPr>
            <c:extLst>
              <c:ext xmlns:c16="http://schemas.microsoft.com/office/drawing/2014/chart" uri="{C3380CC4-5D6E-409C-BE32-E72D297353CC}">
                <c16:uniqueId val="{00000003-65B6-4911-8DFF-18B6160666DA}"/>
              </c:ext>
            </c:extLst>
          </c:dPt>
          <c:cat>
            <c:strRef>
              <c:f>Sheet1!$A$2:$A$3</c:f>
              <c:strCache>
                <c:ptCount val="2"/>
                <c:pt idx="0">
                  <c:v>Live alone</c:v>
                </c:pt>
                <c:pt idx="1">
                  <c:v>Don't live alone</c:v>
                </c:pt>
              </c:strCache>
            </c:strRef>
          </c:cat>
          <c:val>
            <c:numRef>
              <c:f>Sheet1!$B$2:$B$3</c:f>
              <c:numCache>
                <c:formatCode>0%</c:formatCode>
                <c:ptCount val="2"/>
                <c:pt idx="0">
                  <c:v>0.43</c:v>
                </c:pt>
                <c:pt idx="1">
                  <c:v>0.56999999999999995</c:v>
                </c:pt>
              </c:numCache>
            </c:numRef>
          </c:val>
          <c:extLst>
            <c:ext xmlns:c16="http://schemas.microsoft.com/office/drawing/2014/chart" uri="{C3380CC4-5D6E-409C-BE32-E72D297353CC}">
              <c16:uniqueId val="{00000004-65B6-4911-8DFF-18B6160666DA}"/>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Sheet1!$B$2:$B$4</c:f>
              <c:numCache>
                <c:formatCode>0%</c:formatCode>
                <c:ptCount val="3"/>
                <c:pt idx="0">
                  <c:v>0.48</c:v>
                </c:pt>
                <c:pt idx="1">
                  <c:v>0.44</c:v>
                </c:pt>
                <c:pt idx="2">
                  <c:v>0.08</c:v>
                </c:pt>
              </c:numCache>
            </c:numRef>
          </c:val>
          <c:extLst>
            <c:ext xmlns:c16="http://schemas.microsoft.com/office/drawing/2014/chart" uri="{C3380CC4-5D6E-409C-BE32-E72D297353CC}">
              <c16:uniqueId val="{00000000-B4E2-4DB9-876E-118E1770ADCF}"/>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162851216778526E-2"/>
          <c:y val="5.8742993204027975E-2"/>
          <c:w val="0.84478131531989376"/>
          <c:h val="0.94125678521975298"/>
        </c:manualLayout>
      </c:layout>
      <c:barChart>
        <c:barDir val="bar"/>
        <c:grouping val="clustered"/>
        <c:varyColors val="0"/>
        <c:ser>
          <c:idx val="0"/>
          <c:order val="0"/>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0.62</c:v>
                </c:pt>
                <c:pt idx="1">
                  <c:v>0.21</c:v>
                </c:pt>
                <c:pt idx="2">
                  <c:v>0.08</c:v>
                </c:pt>
                <c:pt idx="3">
                  <c:v>0.05</c:v>
                </c:pt>
              </c:numCache>
            </c:numRef>
          </c:val>
          <c:extLst>
            <c:ext xmlns:c16="http://schemas.microsoft.com/office/drawing/2014/chart" uri="{C3380CC4-5D6E-409C-BE32-E72D297353CC}">
              <c16:uniqueId val="{00000000-DCBB-45F8-B8C1-09E28041993D}"/>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tx1">
                  <a:lumMod val="65000"/>
                  <a:lumOff val="35000"/>
                </a:schemeClr>
              </a:solidFill>
              <a:ln w="9525">
                <a:solidFill>
                  <a:schemeClr val="bg1">
                    <a:lumMod val="95000"/>
                  </a:schemeClr>
                </a:solidFill>
              </a:ln>
              <a:effectLst/>
            </c:spPr>
            <c:extLst>
              <c:ext xmlns:c16="http://schemas.microsoft.com/office/drawing/2014/chart" uri="{C3380CC4-5D6E-409C-BE32-E72D297353CC}">
                <c16:uniqueId val="{00000001-816A-4E4E-ACAA-08DE4E84B0CD}"/>
              </c:ext>
            </c:extLst>
          </c:dPt>
          <c:dPt>
            <c:idx val="1"/>
            <c:bubble3D val="0"/>
            <c:spPr>
              <a:solidFill>
                <a:schemeClr val="tx1"/>
              </a:solidFill>
              <a:ln w="9525">
                <a:solidFill>
                  <a:schemeClr val="bg1">
                    <a:lumMod val="95000"/>
                  </a:schemeClr>
                </a:solidFill>
              </a:ln>
              <a:effectLst/>
            </c:spPr>
            <c:extLst>
              <c:ext xmlns:c16="http://schemas.microsoft.com/office/drawing/2014/chart" uri="{C3380CC4-5D6E-409C-BE32-E72D297353CC}">
                <c16:uniqueId val="{00000003-816A-4E4E-ACAA-08DE4E84B0CD}"/>
              </c:ext>
            </c:extLst>
          </c:dPt>
          <c:cat>
            <c:strRef>
              <c:f>Sheet1!$A$2:$A$3</c:f>
              <c:strCache>
                <c:ptCount val="2"/>
                <c:pt idx="0">
                  <c:v>Live alone</c:v>
                </c:pt>
                <c:pt idx="1">
                  <c:v>Don't live alone</c:v>
                </c:pt>
              </c:strCache>
            </c:strRef>
          </c:cat>
          <c:val>
            <c:numRef>
              <c:f>Sheet1!$B$2:$B$3</c:f>
              <c:numCache>
                <c:formatCode>0%</c:formatCode>
                <c:ptCount val="2"/>
                <c:pt idx="0">
                  <c:v>0.38</c:v>
                </c:pt>
                <c:pt idx="1">
                  <c:v>0.6</c:v>
                </c:pt>
              </c:numCache>
            </c:numRef>
          </c:val>
          <c:extLst>
            <c:ext xmlns:c16="http://schemas.microsoft.com/office/drawing/2014/chart" uri="{C3380CC4-5D6E-409C-BE32-E72D297353CC}">
              <c16:uniqueId val="{00000004-816A-4E4E-ACAA-08DE4E84B0CD}"/>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lumMod val="40000"/>
                <a:lumOff val="60000"/>
              </a:schemeClr>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1-8C03-42F9-8BEA-55A7CF6C8D16}"/>
              </c:ext>
            </c:extLst>
          </c:dPt>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3-8C03-42F9-8BEA-55A7CF6C8D16}"/>
              </c:ext>
            </c:extLst>
          </c:dPt>
          <c:dPt>
            <c:idx val="2"/>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5-8C03-42F9-8BEA-55A7CF6C8D16}"/>
              </c:ext>
            </c:extLst>
          </c:dPt>
          <c:dPt>
            <c:idx val="3"/>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7-8C03-42F9-8BEA-55A7CF6C8D16}"/>
              </c:ext>
            </c:extLst>
          </c:dPt>
          <c:dPt>
            <c:idx val="4"/>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9-8C03-42F9-8BEA-55A7CF6C8D16}"/>
              </c:ext>
            </c:extLst>
          </c:dPt>
          <c:dPt>
            <c:idx val="5"/>
            <c:invertIfNegative val="0"/>
            <c:bubble3D val="0"/>
            <c:spPr>
              <a:solidFill>
                <a:srgbClr val="FFE699"/>
              </a:solidFill>
              <a:ln>
                <a:noFill/>
              </a:ln>
              <a:effectLst/>
            </c:spPr>
            <c:extLst>
              <c:ext xmlns:c16="http://schemas.microsoft.com/office/drawing/2014/chart" uri="{C3380CC4-5D6E-409C-BE32-E72D297353CC}">
                <c16:uniqueId val="{0000000B-8C03-42F9-8BEA-55A7CF6C8D16}"/>
              </c:ext>
            </c:extLst>
          </c:dPt>
          <c:dPt>
            <c:idx val="6"/>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D-8C03-42F9-8BEA-55A7CF6C8D16}"/>
              </c:ext>
            </c:extLst>
          </c:dPt>
          <c:dPt>
            <c:idx val="7"/>
            <c:invertIfNegative val="0"/>
            <c:bubble3D val="0"/>
            <c:spPr>
              <a:solidFill>
                <a:srgbClr val="FFC000"/>
              </a:solidFill>
              <a:ln>
                <a:noFill/>
              </a:ln>
              <a:effectLst/>
            </c:spPr>
            <c:extLst>
              <c:ext xmlns:c16="http://schemas.microsoft.com/office/drawing/2014/chart" uri="{C3380CC4-5D6E-409C-BE32-E72D297353CC}">
                <c16:uniqueId val="{00000010-8C03-42F9-8BEA-55A7CF6C8D16}"/>
              </c:ext>
            </c:extLst>
          </c:dPt>
          <c:dLbls>
            <c:dLbl>
              <c:idx val="2"/>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8C03-42F9-8BEA-55A7CF6C8D16}"/>
                </c:ext>
              </c:extLst>
            </c:dLbl>
            <c:dLbl>
              <c:idx val="3"/>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8C03-42F9-8BEA-55A7CF6C8D16}"/>
                </c:ext>
              </c:extLst>
            </c:dLbl>
            <c:dLbl>
              <c:idx val="4"/>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8C03-42F9-8BEA-55A7CF6C8D16}"/>
                </c:ext>
              </c:extLst>
            </c:dLbl>
            <c:dLbl>
              <c:idx val="5"/>
              <c:spPr>
                <a:noFill/>
                <a:ln>
                  <a:noFill/>
                </a:ln>
                <a:effectLst/>
              </c:spPr>
              <c:txPr>
                <a:bodyPr rot="0" spcFirstLastPara="1" vertOverflow="ellipsis" vert="horz" wrap="none" lIns="38100" tIns="19050" rIns="38100" bIns="19050" anchor="ctr" anchorCtr="0">
                  <a:spAutoFit/>
                </a:bodyPr>
                <a:lstStyle/>
                <a:p>
                  <a:pPr algn="ctr" rtl="0">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8C03-42F9-8BEA-55A7CF6C8D16}"/>
                </c:ext>
              </c:extLst>
            </c:dLbl>
            <c:dLbl>
              <c:idx val="7"/>
              <c:spPr>
                <a:noFill/>
                <a:ln>
                  <a:noFill/>
                </a:ln>
                <a:effectLst/>
              </c:spPr>
              <c:txPr>
                <a:bodyPr rot="0" spcFirstLastPara="1" vertOverflow="ellipsis" vert="horz" wrap="none" lIns="38100" tIns="19050" rIns="38100" bIns="19050" anchor="ctr" anchorCtr="0">
                  <a:spAutoFit/>
                </a:bodyPr>
                <a:lstStyle/>
                <a:p>
                  <a:pPr algn="ctr" rtl="0">
                    <a:defRPr lang="en-US" sz="900" b="1" i="0" u="none" strike="noStrike" kern="1200" spc="50" baseline="0">
                      <a:solidFill>
                        <a:prstClr val="black">
                          <a:lumMod val="75000"/>
                          <a:lumOff val="25000"/>
                        </a:prst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8C03-42F9-8BEA-55A7CF6C8D16}"/>
                </c:ext>
              </c:extLst>
            </c:dLbl>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Vegetation Management</c:v>
                </c:pt>
                <c:pt idx="1">
                  <c:v>Enhanced Overhead Inspections (EOIs)</c:v>
                </c:pt>
                <c:pt idx="2">
                  <c:v>Undergrounding</c:v>
                </c:pt>
                <c:pt idx="3">
                  <c:v>Grid Resiliency</c:v>
                </c:pt>
                <c:pt idx="4">
                  <c:v>Wildfire Monitoring Cameras</c:v>
                </c:pt>
                <c:pt idx="5">
                  <c:v>Weather Stations</c:v>
                </c:pt>
                <c:pt idx="6">
                  <c:v>Cutting Edge Technology</c:v>
                </c:pt>
              </c:strCache>
            </c:strRef>
          </c:cat>
          <c:val>
            <c:numRef>
              <c:f>Sheet1!$B$2:$B$9</c:f>
              <c:numCache>
                <c:formatCode>0%</c:formatCode>
                <c:ptCount val="8"/>
                <c:pt idx="0">
                  <c:v>0.82</c:v>
                </c:pt>
                <c:pt idx="1">
                  <c:v>0.79</c:v>
                </c:pt>
                <c:pt idx="2">
                  <c:v>0.82</c:v>
                </c:pt>
                <c:pt idx="3">
                  <c:v>0.82</c:v>
                </c:pt>
                <c:pt idx="4">
                  <c:v>0.72</c:v>
                </c:pt>
                <c:pt idx="5">
                  <c:v>0.73</c:v>
                </c:pt>
                <c:pt idx="6">
                  <c:v>0.71</c:v>
                </c:pt>
              </c:numCache>
            </c:numRef>
          </c:val>
          <c:extLst>
            <c:ext xmlns:c16="http://schemas.microsoft.com/office/drawing/2014/chart" uri="{C3380CC4-5D6E-409C-BE32-E72D297353CC}">
              <c16:uniqueId val="{0000000E-8C03-42F9-8BEA-55A7CF6C8D16}"/>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lumMod val="40000"/>
                <a:lumOff val="60000"/>
              </a:schemeClr>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1-E1B2-496F-B873-47611EB83EAA}"/>
              </c:ext>
            </c:extLst>
          </c:dPt>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3-E1B2-496F-B873-47611EB83EAA}"/>
              </c:ext>
            </c:extLst>
          </c:dPt>
          <c:dPt>
            <c:idx val="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E1B2-496F-B873-47611EB83EAA}"/>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E1B2-496F-B873-47611EB83EAA}"/>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9-E1B2-496F-B873-47611EB83EAA}"/>
              </c:ext>
            </c:extLst>
          </c:dPt>
          <c:dPt>
            <c:idx val="5"/>
            <c:invertIfNegative val="0"/>
            <c:bubble3D val="0"/>
            <c:spPr>
              <a:solidFill>
                <a:srgbClr val="C5E0B4"/>
              </a:solidFill>
              <a:ln>
                <a:noFill/>
              </a:ln>
              <a:effectLst/>
            </c:spPr>
            <c:extLst>
              <c:ext xmlns:c16="http://schemas.microsoft.com/office/drawing/2014/chart" uri="{C3380CC4-5D6E-409C-BE32-E72D297353CC}">
                <c16:uniqueId val="{0000000B-E1B2-496F-B873-47611EB83EAA}"/>
              </c:ext>
            </c:extLst>
          </c:dPt>
          <c:dPt>
            <c:idx val="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D-E1B2-496F-B873-47611EB83EAA}"/>
              </c:ext>
            </c:extLst>
          </c:dPt>
          <c:dPt>
            <c:idx val="7"/>
            <c:invertIfNegative val="0"/>
            <c:bubble3D val="0"/>
            <c:spPr>
              <a:solidFill>
                <a:srgbClr val="70AD47"/>
              </a:solidFill>
              <a:ln>
                <a:noFill/>
              </a:ln>
              <a:effectLst/>
            </c:spPr>
            <c:extLst>
              <c:ext xmlns:c16="http://schemas.microsoft.com/office/drawing/2014/chart" uri="{C3380CC4-5D6E-409C-BE32-E72D297353CC}">
                <c16:uniqueId val="{00000010-E1B2-496F-B873-47611EB83EAA}"/>
              </c:ext>
            </c:extLst>
          </c:dPt>
          <c:dLbls>
            <c:dLbl>
              <c:idx val="1"/>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E1B2-496F-B873-47611EB83EAA}"/>
                </c:ext>
              </c:extLst>
            </c:dLbl>
            <c:dLbl>
              <c:idx val="2"/>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E1B2-496F-B873-47611EB83EAA}"/>
                </c:ext>
              </c:extLst>
            </c:dLbl>
            <c:dLbl>
              <c:idx val="3"/>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E1B2-496F-B873-47611EB83EAA}"/>
                </c:ext>
              </c:extLst>
            </c:dLbl>
            <c:dLbl>
              <c:idx val="4"/>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E1B2-496F-B873-47611EB83EAA}"/>
                </c:ext>
              </c:extLst>
            </c:dLbl>
            <c:dLbl>
              <c:idx val="5"/>
              <c:spPr>
                <a:noFill/>
                <a:ln>
                  <a:noFill/>
                </a:ln>
                <a:effectLst/>
              </c:spPr>
              <c:txPr>
                <a:bodyPr rot="0" spcFirstLastPara="1" vertOverflow="ellipsis" vert="horz" wrap="none" lIns="38100" tIns="19050" rIns="38100" bIns="19050" anchor="ctr" anchorCtr="0">
                  <a:spAutoFit/>
                </a:bodyPr>
                <a:lstStyle/>
                <a:p>
                  <a:pPr algn="ctr" rtl="0">
                    <a:defRPr lang="en-US" sz="9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E1B2-496F-B873-47611EB83EAA}"/>
                </c:ext>
              </c:extLst>
            </c:dLbl>
            <c:dLbl>
              <c:idx val="7"/>
              <c:spPr>
                <a:noFill/>
                <a:ln>
                  <a:noFill/>
                </a:ln>
                <a:effectLst/>
              </c:spPr>
              <c:txPr>
                <a:bodyPr rot="0" spcFirstLastPara="1" vertOverflow="ellipsis" vert="horz" wrap="none" lIns="38100" tIns="19050" rIns="38100" bIns="19050" anchor="ctr" anchorCtr="0">
                  <a:spAutoFit/>
                </a:bodyPr>
                <a:lstStyle/>
                <a:p>
                  <a:pPr algn="ctr" rtl="0">
                    <a:defRPr lang="en-US" sz="900" b="1" i="0" u="none" strike="noStrike" kern="1200" spc="50" baseline="0">
                      <a:solidFill>
                        <a:prstClr val="black"/>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E1B2-496F-B873-47611EB83EAA}"/>
                </c:ext>
              </c:extLst>
            </c:dLbl>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Vegetation Management</c:v>
                </c:pt>
                <c:pt idx="1">
                  <c:v>Enhanced Overhead Inspections (EOIs)</c:v>
                </c:pt>
                <c:pt idx="2">
                  <c:v>Undergrounding</c:v>
                </c:pt>
                <c:pt idx="3">
                  <c:v>Grid Resiliency</c:v>
                </c:pt>
                <c:pt idx="4">
                  <c:v>Wildfire Monitoring Cameras</c:v>
                </c:pt>
                <c:pt idx="5">
                  <c:v>Weather Stations</c:v>
                </c:pt>
                <c:pt idx="6">
                  <c:v>Cutting Edge Technology</c:v>
                </c:pt>
              </c:strCache>
            </c:strRef>
          </c:cat>
          <c:val>
            <c:numRef>
              <c:f>Sheet1!$B$2:$B$9</c:f>
              <c:numCache>
                <c:formatCode>0%</c:formatCode>
                <c:ptCount val="8"/>
                <c:pt idx="0">
                  <c:v>0.83</c:v>
                </c:pt>
                <c:pt idx="1">
                  <c:v>0.83</c:v>
                </c:pt>
                <c:pt idx="2">
                  <c:v>0.87</c:v>
                </c:pt>
                <c:pt idx="3">
                  <c:v>0.84</c:v>
                </c:pt>
                <c:pt idx="4">
                  <c:v>0.77</c:v>
                </c:pt>
                <c:pt idx="5">
                  <c:v>0.75</c:v>
                </c:pt>
                <c:pt idx="6">
                  <c:v>0.67</c:v>
                </c:pt>
              </c:numCache>
            </c:numRef>
          </c:val>
          <c:extLst>
            <c:ext xmlns:c16="http://schemas.microsoft.com/office/drawing/2014/chart" uri="{C3380CC4-5D6E-409C-BE32-E72D297353CC}">
              <c16:uniqueId val="{0000000E-E1B2-496F-B873-47611EB83EA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lumMod val="40000"/>
                <a:lumOff val="60000"/>
              </a:schemeClr>
            </a:solidFill>
            <a:ln>
              <a:noFill/>
            </a:ln>
            <a:effectLst/>
          </c:spPr>
          <c:invertIfNegative val="0"/>
          <c:dPt>
            <c:idx val="0"/>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1-25B4-44E8-A946-D51CA90EFEA1}"/>
              </c:ext>
            </c:extLst>
          </c:dPt>
          <c:dPt>
            <c:idx val="1"/>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3-25B4-44E8-A946-D51CA90EFEA1}"/>
              </c:ext>
            </c:extLst>
          </c:dPt>
          <c:dPt>
            <c:idx val="2"/>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5-25B4-44E8-A946-D51CA90EFEA1}"/>
              </c:ext>
            </c:extLst>
          </c:dPt>
          <c:dPt>
            <c:idx val="3"/>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7-25B4-44E8-A946-D51CA90EFEA1}"/>
              </c:ext>
            </c:extLst>
          </c:dPt>
          <c:dPt>
            <c:idx val="4"/>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9-25B4-44E8-A946-D51CA90EFEA1}"/>
              </c:ext>
            </c:extLst>
          </c:dPt>
          <c:dPt>
            <c:idx val="5"/>
            <c:invertIfNegative val="0"/>
            <c:bubble3D val="0"/>
            <c:spPr>
              <a:solidFill>
                <a:srgbClr val="B4C7E7"/>
              </a:solidFill>
              <a:ln>
                <a:noFill/>
              </a:ln>
              <a:effectLst/>
            </c:spPr>
            <c:extLst>
              <c:ext xmlns:c16="http://schemas.microsoft.com/office/drawing/2014/chart" uri="{C3380CC4-5D6E-409C-BE32-E72D297353CC}">
                <c16:uniqueId val="{0000000B-25B4-44E8-A946-D51CA90EFEA1}"/>
              </c:ext>
            </c:extLst>
          </c:dPt>
          <c:dPt>
            <c:idx val="6"/>
            <c:invertIfNegative val="0"/>
            <c:bubble3D val="0"/>
            <c:spPr>
              <a:solidFill>
                <a:srgbClr val="B4C7E7"/>
              </a:solidFill>
              <a:ln>
                <a:noFill/>
              </a:ln>
              <a:effectLst/>
            </c:spPr>
            <c:extLst>
              <c:ext xmlns:c16="http://schemas.microsoft.com/office/drawing/2014/chart" uri="{C3380CC4-5D6E-409C-BE32-E72D297353CC}">
                <c16:uniqueId val="{0000000D-25B4-44E8-A946-D51CA90EFEA1}"/>
              </c:ext>
            </c:extLst>
          </c:dPt>
          <c:dPt>
            <c:idx val="7"/>
            <c:invertIfNegative val="0"/>
            <c:bubble3D val="0"/>
            <c:spPr>
              <a:solidFill>
                <a:srgbClr val="4472C4"/>
              </a:solidFill>
              <a:ln>
                <a:noFill/>
              </a:ln>
              <a:effectLst/>
            </c:spPr>
            <c:extLst>
              <c:ext xmlns:c16="http://schemas.microsoft.com/office/drawing/2014/chart" uri="{C3380CC4-5D6E-409C-BE32-E72D297353CC}">
                <c16:uniqueId val="{00000010-25B4-44E8-A946-D51CA90EFEA1}"/>
              </c:ext>
            </c:extLst>
          </c:dPt>
          <c:dLbls>
            <c:dLbl>
              <c:idx val="0"/>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5B4-44E8-A946-D51CA90EFEA1}"/>
                </c:ext>
              </c:extLst>
            </c:dLbl>
            <c:dLbl>
              <c:idx val="1"/>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25B4-44E8-A946-D51CA90EFEA1}"/>
                </c:ext>
              </c:extLst>
            </c:dLbl>
            <c:dLbl>
              <c:idx val="2"/>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5B4-44E8-A946-D51CA90EFEA1}"/>
                </c:ext>
              </c:extLst>
            </c:dLbl>
            <c:dLbl>
              <c:idx val="3"/>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25B4-44E8-A946-D51CA90EFEA1}"/>
                </c:ext>
              </c:extLst>
            </c:dLbl>
            <c:dLbl>
              <c:idx val="4"/>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5B4-44E8-A946-D51CA90EFEA1}"/>
                </c:ext>
              </c:extLst>
            </c:dLbl>
            <c:dLbl>
              <c:idx val="5"/>
              <c:spPr>
                <a:noFill/>
                <a:ln>
                  <a:noFill/>
                </a:ln>
                <a:effectLst/>
              </c:spPr>
              <c:txPr>
                <a:bodyPr rot="0" spcFirstLastPara="1" vertOverflow="ellipsis" vert="horz" wrap="none" lIns="38100" tIns="19050" rIns="38100" bIns="19050" anchor="ctr" anchorCtr="0">
                  <a:spAutoFit/>
                </a:bodyPr>
                <a:lstStyle/>
                <a:p>
                  <a:pPr algn="ctr" rtl="0">
                    <a:defRPr lang="en-US" sz="9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25B4-44E8-A946-D51CA90EFEA1}"/>
                </c:ext>
              </c:extLst>
            </c:dLbl>
            <c:dLbl>
              <c:idx val="7"/>
              <c:spPr>
                <a:noFill/>
                <a:ln>
                  <a:noFill/>
                </a:ln>
                <a:effectLst/>
              </c:spPr>
              <c:txPr>
                <a:bodyPr rot="0" spcFirstLastPara="1" vertOverflow="ellipsis" vert="horz" wrap="none" lIns="38100" tIns="19050" rIns="38100" bIns="19050" anchor="ctr" anchorCtr="0">
                  <a:spAutoFit/>
                </a:bodyPr>
                <a:lstStyle/>
                <a:p>
                  <a:pPr algn="ctr" rtl="0">
                    <a:defRPr lang="en-US" sz="900" b="1" i="0" u="none" strike="noStrike" kern="1200" spc="50" baseline="0">
                      <a:solidFill>
                        <a:prstClr val="black"/>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25B4-44E8-A946-D51CA90EFEA1}"/>
                </c:ext>
              </c:extLst>
            </c:dLbl>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Vegetation Management</c:v>
                </c:pt>
                <c:pt idx="1">
                  <c:v>Enhanced Overhead Inspections (EOIs)</c:v>
                </c:pt>
                <c:pt idx="2">
                  <c:v>Undergrounding</c:v>
                </c:pt>
                <c:pt idx="3">
                  <c:v>Grid Resiliency</c:v>
                </c:pt>
                <c:pt idx="4">
                  <c:v>Wildfire Monitoring Cameras</c:v>
                </c:pt>
                <c:pt idx="5">
                  <c:v>Weather Stations</c:v>
                </c:pt>
                <c:pt idx="6">
                  <c:v>Cutting Edge Technology</c:v>
                </c:pt>
              </c:strCache>
            </c:strRef>
          </c:cat>
          <c:val>
            <c:numRef>
              <c:f>Sheet1!$B$2:$B$9</c:f>
              <c:numCache>
                <c:formatCode>0%</c:formatCode>
                <c:ptCount val="8"/>
                <c:pt idx="0">
                  <c:v>0.86</c:v>
                </c:pt>
                <c:pt idx="1">
                  <c:v>0.84</c:v>
                </c:pt>
                <c:pt idx="2">
                  <c:v>0.86</c:v>
                </c:pt>
                <c:pt idx="3">
                  <c:v>0.84</c:v>
                </c:pt>
                <c:pt idx="4">
                  <c:v>0.79</c:v>
                </c:pt>
                <c:pt idx="5">
                  <c:v>0.79</c:v>
                </c:pt>
                <c:pt idx="6">
                  <c:v>0.75</c:v>
                </c:pt>
              </c:numCache>
            </c:numRef>
          </c:val>
          <c:extLst>
            <c:ext xmlns:c16="http://schemas.microsoft.com/office/drawing/2014/chart" uri="{C3380CC4-5D6E-409C-BE32-E72D297353CC}">
              <c16:uniqueId val="{0000000E-25B4-44E8-A946-D51CA90EFEA1}"/>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DBDBDB"/>
            </a:solidFill>
            <a:ln>
              <a:noFill/>
            </a:ln>
            <a:effectLst/>
          </c:spPr>
          <c:invertIfNegative val="0"/>
          <c:dPt>
            <c:idx val="0"/>
            <c:invertIfNegative val="0"/>
            <c:bubble3D val="0"/>
            <c:extLst>
              <c:ext xmlns:c16="http://schemas.microsoft.com/office/drawing/2014/chart" uri="{C3380CC4-5D6E-409C-BE32-E72D297353CC}">
                <c16:uniqueId val="{00000001-C59A-48E2-877C-463EB56561DA}"/>
              </c:ext>
            </c:extLst>
          </c:dPt>
          <c:dPt>
            <c:idx val="1"/>
            <c:invertIfNegative val="0"/>
            <c:bubble3D val="0"/>
            <c:extLst>
              <c:ext xmlns:c16="http://schemas.microsoft.com/office/drawing/2014/chart" uri="{C3380CC4-5D6E-409C-BE32-E72D297353CC}">
                <c16:uniqueId val="{00000003-C59A-48E2-877C-463EB56561DA}"/>
              </c:ext>
            </c:extLst>
          </c:dPt>
          <c:dPt>
            <c:idx val="2"/>
            <c:invertIfNegative val="0"/>
            <c:bubble3D val="0"/>
            <c:extLst>
              <c:ext xmlns:c16="http://schemas.microsoft.com/office/drawing/2014/chart" uri="{C3380CC4-5D6E-409C-BE32-E72D297353CC}">
                <c16:uniqueId val="{00000005-C59A-48E2-877C-463EB56561DA}"/>
              </c:ext>
            </c:extLst>
          </c:dPt>
          <c:dPt>
            <c:idx val="3"/>
            <c:invertIfNegative val="0"/>
            <c:bubble3D val="0"/>
            <c:extLst>
              <c:ext xmlns:c16="http://schemas.microsoft.com/office/drawing/2014/chart" uri="{C3380CC4-5D6E-409C-BE32-E72D297353CC}">
                <c16:uniqueId val="{00000007-C59A-48E2-877C-463EB56561DA}"/>
              </c:ext>
            </c:extLst>
          </c:dPt>
          <c:dPt>
            <c:idx val="4"/>
            <c:invertIfNegative val="0"/>
            <c:bubble3D val="0"/>
            <c:extLst>
              <c:ext xmlns:c16="http://schemas.microsoft.com/office/drawing/2014/chart" uri="{C3380CC4-5D6E-409C-BE32-E72D297353CC}">
                <c16:uniqueId val="{00000009-C59A-48E2-877C-463EB56561DA}"/>
              </c:ext>
            </c:extLst>
          </c:dPt>
          <c:dPt>
            <c:idx val="5"/>
            <c:invertIfNegative val="0"/>
            <c:bubble3D val="0"/>
            <c:extLst>
              <c:ext xmlns:c16="http://schemas.microsoft.com/office/drawing/2014/chart" uri="{C3380CC4-5D6E-409C-BE32-E72D297353CC}">
                <c16:uniqueId val="{0000000B-C59A-48E2-877C-463EB56561DA}"/>
              </c:ext>
            </c:extLst>
          </c:dPt>
          <c:dPt>
            <c:idx val="6"/>
            <c:invertIfNegative val="0"/>
            <c:bubble3D val="0"/>
            <c:extLst>
              <c:ext xmlns:c16="http://schemas.microsoft.com/office/drawing/2014/chart" uri="{C3380CC4-5D6E-409C-BE32-E72D297353CC}">
                <c16:uniqueId val="{0000000D-C59A-48E2-877C-463EB56561DA}"/>
              </c:ext>
            </c:extLst>
          </c:dPt>
          <c:dPt>
            <c:idx val="7"/>
            <c:invertIfNegative val="0"/>
            <c:bubble3D val="0"/>
            <c:spPr>
              <a:solidFill>
                <a:schemeClr val="accent3"/>
              </a:solidFill>
              <a:ln>
                <a:noFill/>
              </a:ln>
              <a:effectLst/>
            </c:spPr>
            <c:extLst>
              <c:ext xmlns:c16="http://schemas.microsoft.com/office/drawing/2014/chart" uri="{C3380CC4-5D6E-409C-BE32-E72D297353CC}">
                <c16:uniqueId val="{00000010-C59A-48E2-877C-463EB56561DA}"/>
              </c:ext>
            </c:extLst>
          </c:dPt>
          <c:dLbls>
            <c:dLbl>
              <c:idx val="0"/>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C59A-48E2-877C-463EB56561DA}"/>
                </c:ext>
              </c:extLst>
            </c:dLbl>
            <c:dLbl>
              <c:idx val="2"/>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C59A-48E2-877C-463EB56561DA}"/>
                </c:ext>
              </c:extLst>
            </c:dLbl>
            <c:dLbl>
              <c:idx val="3"/>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C59A-48E2-877C-463EB56561DA}"/>
                </c:ext>
              </c:extLst>
            </c:dLbl>
            <c:dLbl>
              <c:idx val="4"/>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C59A-48E2-877C-463EB56561DA}"/>
                </c:ext>
              </c:extLst>
            </c:dLbl>
            <c:dLbl>
              <c:idx val="7"/>
              <c:spPr>
                <a:noFill/>
                <a:ln>
                  <a:noFill/>
                </a:ln>
                <a:effectLst/>
              </c:spPr>
              <c:txPr>
                <a:bodyPr rot="0" spcFirstLastPara="1" vertOverflow="ellipsis" vert="horz" wrap="none" lIns="38100" tIns="19050" rIns="38100" bIns="19050" anchor="ctr" anchorCtr="1">
                  <a:spAutoFit/>
                </a:bodyPr>
                <a:lstStyle/>
                <a:p>
                  <a:pPr>
                    <a:defRPr sz="9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C59A-48E2-877C-463EB56561DA}"/>
                </c:ext>
              </c:extLst>
            </c:dLbl>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Vegetation Management</c:v>
                </c:pt>
                <c:pt idx="1">
                  <c:v>Enhanced Overhead Inspections (EOIs)</c:v>
                </c:pt>
                <c:pt idx="2">
                  <c:v>Undergrounding</c:v>
                </c:pt>
                <c:pt idx="3">
                  <c:v>Grid Resiliency</c:v>
                </c:pt>
                <c:pt idx="4">
                  <c:v>Wildfire Monitoring Cameras</c:v>
                </c:pt>
                <c:pt idx="5">
                  <c:v>Weather Stations</c:v>
                </c:pt>
                <c:pt idx="6">
                  <c:v>Cutting Edge Technology</c:v>
                </c:pt>
              </c:strCache>
            </c:strRef>
          </c:cat>
          <c:val>
            <c:numRef>
              <c:f>Sheet1!$B$2:$B$9</c:f>
              <c:numCache>
                <c:formatCode>0%</c:formatCode>
                <c:ptCount val="8"/>
                <c:pt idx="0">
                  <c:v>0.81</c:v>
                </c:pt>
                <c:pt idx="1">
                  <c:v>0.79</c:v>
                </c:pt>
                <c:pt idx="2">
                  <c:v>0.83</c:v>
                </c:pt>
                <c:pt idx="3">
                  <c:v>0.81</c:v>
                </c:pt>
                <c:pt idx="4">
                  <c:v>0.76</c:v>
                </c:pt>
                <c:pt idx="5">
                  <c:v>0.74</c:v>
                </c:pt>
                <c:pt idx="6">
                  <c:v>0.71</c:v>
                </c:pt>
              </c:numCache>
            </c:numRef>
          </c:val>
          <c:extLst>
            <c:ext xmlns:c16="http://schemas.microsoft.com/office/drawing/2014/chart" uri="{C3380CC4-5D6E-409C-BE32-E72D297353CC}">
              <c16:uniqueId val="{0000000E-C59A-48E2-877C-463EB56561D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7F7F7F"/>
            </a:solidFill>
            <a:ln>
              <a:noFill/>
            </a:ln>
            <a:effectLst/>
          </c:spPr>
          <c:invertIfNegative val="0"/>
          <c:dPt>
            <c:idx val="0"/>
            <c:invertIfNegative val="0"/>
            <c:bubble3D val="0"/>
            <c:extLst>
              <c:ext xmlns:c16="http://schemas.microsoft.com/office/drawing/2014/chart" uri="{C3380CC4-5D6E-409C-BE32-E72D297353CC}">
                <c16:uniqueId val="{00000001-7EB8-4EF3-B7F6-E8ADC1CF6EF4}"/>
              </c:ext>
            </c:extLst>
          </c:dPt>
          <c:dPt>
            <c:idx val="1"/>
            <c:invertIfNegative val="0"/>
            <c:bubble3D val="0"/>
            <c:extLst>
              <c:ext xmlns:c16="http://schemas.microsoft.com/office/drawing/2014/chart" uri="{C3380CC4-5D6E-409C-BE32-E72D297353CC}">
                <c16:uniqueId val="{00000003-7EB8-4EF3-B7F6-E8ADC1CF6EF4}"/>
              </c:ext>
            </c:extLst>
          </c:dPt>
          <c:dPt>
            <c:idx val="2"/>
            <c:invertIfNegative val="0"/>
            <c:bubble3D val="0"/>
            <c:extLst>
              <c:ext xmlns:c16="http://schemas.microsoft.com/office/drawing/2014/chart" uri="{C3380CC4-5D6E-409C-BE32-E72D297353CC}">
                <c16:uniqueId val="{00000005-7EB8-4EF3-B7F6-E8ADC1CF6EF4}"/>
              </c:ext>
            </c:extLst>
          </c:dPt>
          <c:dPt>
            <c:idx val="3"/>
            <c:invertIfNegative val="0"/>
            <c:bubble3D val="0"/>
            <c:extLst>
              <c:ext xmlns:c16="http://schemas.microsoft.com/office/drawing/2014/chart" uri="{C3380CC4-5D6E-409C-BE32-E72D297353CC}">
                <c16:uniqueId val="{00000007-7EB8-4EF3-B7F6-E8ADC1CF6EF4}"/>
              </c:ext>
            </c:extLst>
          </c:dPt>
          <c:dPt>
            <c:idx val="4"/>
            <c:invertIfNegative val="0"/>
            <c:bubble3D val="0"/>
            <c:extLst>
              <c:ext xmlns:c16="http://schemas.microsoft.com/office/drawing/2014/chart" uri="{C3380CC4-5D6E-409C-BE32-E72D297353CC}">
                <c16:uniqueId val="{00000009-7EB8-4EF3-B7F6-E8ADC1CF6EF4}"/>
              </c:ext>
            </c:extLst>
          </c:dPt>
          <c:dPt>
            <c:idx val="5"/>
            <c:invertIfNegative val="0"/>
            <c:bubble3D val="0"/>
            <c:extLst>
              <c:ext xmlns:c16="http://schemas.microsoft.com/office/drawing/2014/chart" uri="{C3380CC4-5D6E-409C-BE32-E72D297353CC}">
                <c16:uniqueId val="{0000000B-7EB8-4EF3-B7F6-E8ADC1CF6EF4}"/>
              </c:ext>
            </c:extLst>
          </c:dPt>
          <c:dPt>
            <c:idx val="6"/>
            <c:invertIfNegative val="0"/>
            <c:bubble3D val="0"/>
            <c:extLst>
              <c:ext xmlns:c16="http://schemas.microsoft.com/office/drawing/2014/chart" uri="{C3380CC4-5D6E-409C-BE32-E72D297353CC}">
                <c16:uniqueId val="{0000000D-7EB8-4EF3-B7F6-E8ADC1CF6EF4}"/>
              </c:ext>
            </c:extLst>
          </c:dPt>
          <c:dPt>
            <c:idx val="7"/>
            <c:invertIfNegative val="0"/>
            <c:bubble3D val="0"/>
            <c:spPr>
              <a:solidFill>
                <a:schemeClr val="tx1"/>
              </a:solidFill>
              <a:ln>
                <a:noFill/>
              </a:ln>
              <a:effectLst/>
            </c:spPr>
            <c:extLst>
              <c:ext xmlns:c16="http://schemas.microsoft.com/office/drawing/2014/chart" uri="{C3380CC4-5D6E-409C-BE32-E72D297353CC}">
                <c16:uniqueId val="{00000010-7EB8-4EF3-B7F6-E8ADC1CF6EF4}"/>
              </c:ext>
            </c:extLst>
          </c:dPt>
          <c:dLbls>
            <c:dLbl>
              <c:idx val="0"/>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7EB8-4EF3-B7F6-E8ADC1CF6EF4}"/>
                </c:ext>
              </c:extLst>
            </c:dLbl>
            <c:dLbl>
              <c:idx val="2"/>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EB8-4EF3-B7F6-E8ADC1CF6EF4}"/>
                </c:ext>
              </c:extLst>
            </c:dLbl>
            <c:dLbl>
              <c:idx val="3"/>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7EB8-4EF3-B7F6-E8ADC1CF6EF4}"/>
                </c:ext>
              </c:extLst>
            </c:dLbl>
            <c:dLbl>
              <c:idx val="4"/>
              <c:spPr>
                <a:noFill/>
                <a:ln>
                  <a:noFill/>
                </a:ln>
                <a:effectLst/>
              </c:spPr>
              <c:txPr>
                <a:bodyPr rot="0" spcFirstLastPara="1" vertOverflow="ellipsis" vert="horz" wrap="none" lIns="38100" tIns="19050" rIns="38100" bIns="19050" anchor="ctr" anchorCtr="1">
                  <a:spAutoFit/>
                </a:bodyPr>
                <a:lstStyle/>
                <a:p>
                  <a:pPr>
                    <a:defRPr lang="en-US" sz="9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7EB8-4EF3-B7F6-E8ADC1CF6EF4}"/>
                </c:ext>
              </c:extLst>
            </c:dLbl>
            <c:dLbl>
              <c:idx val="7"/>
              <c:spPr>
                <a:noFill/>
                <a:ln>
                  <a:noFill/>
                </a:ln>
                <a:effectLst/>
              </c:spPr>
              <c:txPr>
                <a:bodyPr rot="0" spcFirstLastPara="1" vertOverflow="ellipsis" vert="horz" wrap="none" lIns="38100" tIns="19050" rIns="38100" bIns="19050" anchor="ctr" anchorCtr="1">
                  <a:spAutoFit/>
                </a:bodyPr>
                <a:lstStyle/>
                <a:p>
                  <a:pPr>
                    <a:defRPr sz="9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7EB8-4EF3-B7F6-E8ADC1CF6EF4}"/>
                </c:ext>
              </c:extLst>
            </c:dLbl>
            <c:spPr>
              <a:noFill/>
              <a:ln>
                <a:noFill/>
              </a:ln>
              <a:effectLst/>
            </c:spPr>
            <c:txPr>
              <a:bodyPr rot="0" spcFirstLastPara="1" vertOverflow="ellipsis" vert="horz" wrap="none" lIns="38100" tIns="19050" rIns="38100" bIns="19050" anchor="ctr" anchorCtr="1">
                <a:spAutoFit/>
              </a:bodyPr>
              <a:lstStyle/>
              <a:p>
                <a:pPr>
                  <a:defRPr sz="9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Sheet1!$A$2:$A$9</c:f>
              <c:strCache>
                <c:ptCount val="7"/>
                <c:pt idx="0">
                  <c:v>Vegetation Management</c:v>
                </c:pt>
                <c:pt idx="1">
                  <c:v>Enhanced Overhead Inspections (EOIs)</c:v>
                </c:pt>
                <c:pt idx="2">
                  <c:v>Undergrounding</c:v>
                </c:pt>
                <c:pt idx="3">
                  <c:v>Grid Resiliency</c:v>
                </c:pt>
                <c:pt idx="4">
                  <c:v>Wildfire Monitoring Cameras</c:v>
                </c:pt>
                <c:pt idx="5">
                  <c:v>Weather Stations</c:v>
                </c:pt>
                <c:pt idx="6">
                  <c:v>Cutting Edge Technology</c:v>
                </c:pt>
              </c:strCache>
            </c:strRef>
          </c:cat>
          <c:val>
            <c:numRef>
              <c:f>Sheet1!$B$2:$B$9</c:f>
              <c:numCache>
                <c:formatCode>0%</c:formatCode>
                <c:ptCount val="8"/>
                <c:pt idx="0">
                  <c:v>0.86</c:v>
                </c:pt>
                <c:pt idx="1">
                  <c:v>0.86</c:v>
                </c:pt>
                <c:pt idx="2">
                  <c:v>0.82</c:v>
                </c:pt>
                <c:pt idx="3">
                  <c:v>0.84</c:v>
                </c:pt>
                <c:pt idx="4">
                  <c:v>0.8</c:v>
                </c:pt>
                <c:pt idx="5">
                  <c:v>0.81</c:v>
                </c:pt>
                <c:pt idx="6">
                  <c:v>0.79</c:v>
                </c:pt>
              </c:numCache>
            </c:numRef>
          </c:val>
          <c:extLst>
            <c:ext xmlns:c16="http://schemas.microsoft.com/office/drawing/2014/chart" uri="{C3380CC4-5D6E-409C-BE32-E72D297353CC}">
              <c16:uniqueId val="{0000000E-7EB8-4EF3-B7F6-E8ADC1CF6EF4}"/>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lumMod val="40000"/>
                <a:lumOff val="60000"/>
              </a:schemeClr>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1-3715-4DA6-BCBD-990BEAE8BB44}"/>
              </c:ext>
            </c:extLst>
          </c:dPt>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3-3715-4DA6-BCBD-990BEAE8BB44}"/>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3715-4DA6-BCBD-990BEAE8BB44}"/>
              </c:ext>
            </c:extLst>
          </c:dPt>
          <c:dPt>
            <c:idx val="3"/>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7-3715-4DA6-BCBD-990BEAE8BB44}"/>
              </c:ext>
            </c:extLst>
          </c:dPt>
          <c:dPt>
            <c:idx val="4"/>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9-3715-4DA6-BCBD-990BEAE8BB44}"/>
              </c:ext>
            </c:extLst>
          </c:dPt>
          <c:dPt>
            <c:idx val="5"/>
            <c:invertIfNegative val="0"/>
            <c:bubble3D val="0"/>
            <c:spPr>
              <a:solidFill>
                <a:srgbClr val="FFE699"/>
              </a:solidFill>
              <a:ln>
                <a:noFill/>
              </a:ln>
              <a:effectLst/>
            </c:spPr>
            <c:extLst>
              <c:ext xmlns:c16="http://schemas.microsoft.com/office/drawing/2014/chart" uri="{C3380CC4-5D6E-409C-BE32-E72D297353CC}">
                <c16:uniqueId val="{0000000B-3715-4DA6-BCBD-990BEAE8BB44}"/>
              </c:ext>
            </c:extLst>
          </c:dPt>
          <c:dPt>
            <c:idx val="6"/>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D-3715-4DA6-BCBD-990BEAE8BB44}"/>
              </c:ext>
            </c:extLst>
          </c:dPt>
          <c:dPt>
            <c:idx val="7"/>
            <c:invertIfNegative val="0"/>
            <c:bubble3D val="0"/>
            <c:spPr>
              <a:solidFill>
                <a:srgbClr val="FFE699"/>
              </a:solidFill>
              <a:ln>
                <a:noFill/>
              </a:ln>
              <a:effectLst/>
            </c:spPr>
            <c:extLst>
              <c:ext xmlns:c16="http://schemas.microsoft.com/office/drawing/2014/chart" uri="{C3380CC4-5D6E-409C-BE32-E72D297353CC}">
                <c16:uniqueId val="{0000000F-3715-4DA6-BCBD-990BEAE8BB44}"/>
              </c:ext>
            </c:extLst>
          </c:dPt>
          <c:dLbls>
            <c:dLbl>
              <c:idx val="2"/>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spc="50" baseline="0">
                      <a:solidFill>
                        <a:prstClr val="black">
                          <a:lumMod val="75000"/>
                          <a:lumOff val="25000"/>
                        </a:prst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3715-4DA6-BCBD-990BEAE8BB44}"/>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3715-4DA6-BCBD-990BEAE8BB44}"/>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3715-4DA6-BCBD-990BEAE8BB44}"/>
                </c:ext>
              </c:extLst>
            </c:dLbl>
            <c:dLbl>
              <c:idx val="5"/>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3715-4DA6-BCBD-990BEAE8BB44}"/>
                </c:ext>
              </c:extLst>
            </c:dLbl>
            <c:dLbl>
              <c:idx val="7"/>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F-3715-4DA6-BCBD-990BEAE8BB4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0.22</c:v>
                </c:pt>
                <c:pt idx="1">
                  <c:v>0.1</c:v>
                </c:pt>
                <c:pt idx="2">
                  <c:v>0.32</c:v>
                </c:pt>
                <c:pt idx="3">
                  <c:v>0.15</c:v>
                </c:pt>
                <c:pt idx="4">
                  <c:v>0.05</c:v>
                </c:pt>
                <c:pt idx="5">
                  <c:v>0.04</c:v>
                </c:pt>
                <c:pt idx="6">
                  <c:v>0.06</c:v>
                </c:pt>
                <c:pt idx="7">
                  <c:v>0.05</c:v>
                </c:pt>
              </c:numCache>
            </c:numRef>
          </c:val>
          <c:extLst>
            <c:ext xmlns:c16="http://schemas.microsoft.com/office/drawing/2014/chart" uri="{C3380CC4-5D6E-409C-BE32-E72D297353CC}">
              <c16:uniqueId val="{00000010-3715-4DA6-BCBD-990BEAE8BB44}"/>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lumMod val="40000"/>
                <a:lumOff val="60000"/>
              </a:schemeClr>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1-79F4-4691-BFEA-A51BD35C7B83}"/>
              </c:ext>
            </c:extLst>
          </c:dPt>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3-79F4-4691-BFEA-A51BD35C7B83}"/>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79F4-4691-BFEA-A51BD35C7B83}"/>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79F4-4691-BFEA-A51BD35C7B83}"/>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9-79F4-4691-BFEA-A51BD35C7B83}"/>
              </c:ext>
            </c:extLst>
          </c:dPt>
          <c:dPt>
            <c:idx val="5"/>
            <c:invertIfNegative val="0"/>
            <c:bubble3D val="0"/>
            <c:spPr>
              <a:solidFill>
                <a:srgbClr val="C5E0B4"/>
              </a:solidFill>
              <a:ln>
                <a:noFill/>
              </a:ln>
              <a:effectLst/>
            </c:spPr>
            <c:extLst>
              <c:ext xmlns:c16="http://schemas.microsoft.com/office/drawing/2014/chart" uri="{C3380CC4-5D6E-409C-BE32-E72D297353CC}">
                <c16:uniqueId val="{0000000B-79F4-4691-BFEA-A51BD35C7B83}"/>
              </c:ext>
            </c:extLst>
          </c:dPt>
          <c:dPt>
            <c:idx val="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D-79F4-4691-BFEA-A51BD35C7B83}"/>
              </c:ext>
            </c:extLst>
          </c:dPt>
          <c:dPt>
            <c:idx val="7"/>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F-79F4-4691-BFEA-A51BD35C7B83}"/>
              </c:ext>
            </c:extLst>
          </c:dPt>
          <c:dLbls>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79F4-4691-BFEA-A51BD35C7B83}"/>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79F4-4691-BFEA-A51BD35C7B83}"/>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79F4-4691-BFEA-A51BD35C7B83}"/>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79F4-4691-BFEA-A51BD35C7B83}"/>
                </c:ext>
              </c:extLst>
            </c:dLbl>
            <c:dLbl>
              <c:idx val="5"/>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79F4-4691-BFEA-A51BD35C7B83}"/>
                </c:ext>
              </c:extLst>
            </c:dLbl>
            <c:dLbl>
              <c:idx val="7"/>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prstClr val="black"/>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F-79F4-4691-BFEA-A51BD35C7B8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0.14000000000000001</c:v>
                </c:pt>
                <c:pt idx="1">
                  <c:v>0.13</c:v>
                </c:pt>
                <c:pt idx="2">
                  <c:v>0.37</c:v>
                </c:pt>
                <c:pt idx="3">
                  <c:v>0.17</c:v>
                </c:pt>
                <c:pt idx="4">
                  <c:v>7.0000000000000007E-2</c:v>
                </c:pt>
                <c:pt idx="5">
                  <c:v>0.03</c:v>
                </c:pt>
                <c:pt idx="6">
                  <c:v>0.05</c:v>
                </c:pt>
                <c:pt idx="7">
                  <c:v>0.04</c:v>
                </c:pt>
              </c:numCache>
            </c:numRef>
          </c:val>
          <c:extLst>
            <c:ext xmlns:c16="http://schemas.microsoft.com/office/drawing/2014/chart" uri="{C3380CC4-5D6E-409C-BE32-E72D297353CC}">
              <c16:uniqueId val="{00000010-79F4-4691-BFEA-A51BD35C7B83}"/>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2"/>
              </a:solidFill>
              <a:ln w="19050">
                <a:noFill/>
              </a:ln>
              <a:effectLst/>
            </c:spPr>
            <c:extLst>
              <c:ext xmlns:c16="http://schemas.microsoft.com/office/drawing/2014/chart" uri="{C3380CC4-5D6E-409C-BE32-E72D297353CC}">
                <c16:uniqueId val="{00000002-02F9-4099-9612-77FE325F07A1}"/>
              </c:ext>
            </c:extLst>
          </c:dPt>
          <c:dPt>
            <c:idx val="1"/>
            <c:bubble3D val="0"/>
            <c:spPr>
              <a:solidFill>
                <a:schemeClr val="bg2"/>
              </a:solidFill>
              <a:ln w="19050">
                <a:noFill/>
              </a:ln>
              <a:effectLst/>
            </c:spPr>
            <c:extLst>
              <c:ext xmlns:c16="http://schemas.microsoft.com/office/drawing/2014/chart" uri="{C3380CC4-5D6E-409C-BE32-E72D297353CC}">
                <c16:uniqueId val="{00000003-02F9-4099-9612-77FE325F07A1}"/>
              </c:ext>
            </c:extLst>
          </c:dPt>
          <c:cat>
            <c:strRef>
              <c:f>Sheet1!$A$2:$A$3</c:f>
              <c:strCache>
                <c:ptCount val="2"/>
                <c:pt idx="0">
                  <c:v>1st Qtr</c:v>
                </c:pt>
                <c:pt idx="1">
                  <c:v>2nd Qtr</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0-02F9-4099-9612-77FE325F07A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lumMod val="40000"/>
                <a:lumOff val="60000"/>
              </a:schemeClr>
            </a:solidFill>
            <a:ln>
              <a:noFill/>
            </a:ln>
            <a:effectLst/>
          </c:spPr>
          <c:invertIfNegative val="0"/>
          <c:dPt>
            <c:idx val="0"/>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1-F379-48D8-B248-3443C46559C5}"/>
              </c:ext>
            </c:extLst>
          </c:dPt>
          <c:dPt>
            <c:idx val="1"/>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3-F379-48D8-B248-3443C46559C5}"/>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5-F379-48D8-B248-3443C46559C5}"/>
              </c:ext>
            </c:extLst>
          </c:dPt>
          <c:dPt>
            <c:idx val="3"/>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7-F379-48D8-B248-3443C46559C5}"/>
              </c:ext>
            </c:extLst>
          </c:dPt>
          <c:dPt>
            <c:idx val="4"/>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9-F379-48D8-B248-3443C46559C5}"/>
              </c:ext>
            </c:extLst>
          </c:dPt>
          <c:dPt>
            <c:idx val="5"/>
            <c:invertIfNegative val="0"/>
            <c:bubble3D val="0"/>
            <c:spPr>
              <a:solidFill>
                <a:srgbClr val="B4C7E7"/>
              </a:solidFill>
              <a:ln>
                <a:noFill/>
              </a:ln>
              <a:effectLst/>
            </c:spPr>
            <c:extLst>
              <c:ext xmlns:c16="http://schemas.microsoft.com/office/drawing/2014/chart" uri="{C3380CC4-5D6E-409C-BE32-E72D297353CC}">
                <c16:uniqueId val="{0000000B-F379-48D8-B248-3443C46559C5}"/>
              </c:ext>
            </c:extLst>
          </c:dPt>
          <c:dPt>
            <c:idx val="6"/>
            <c:invertIfNegative val="0"/>
            <c:bubble3D val="0"/>
            <c:spPr>
              <a:solidFill>
                <a:srgbClr val="B4C7E7"/>
              </a:solidFill>
              <a:ln>
                <a:noFill/>
              </a:ln>
              <a:effectLst/>
            </c:spPr>
            <c:extLst>
              <c:ext xmlns:c16="http://schemas.microsoft.com/office/drawing/2014/chart" uri="{C3380CC4-5D6E-409C-BE32-E72D297353CC}">
                <c16:uniqueId val="{0000000D-F379-48D8-B248-3443C46559C5}"/>
              </c:ext>
            </c:extLst>
          </c:dPt>
          <c:dPt>
            <c:idx val="7"/>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F-F379-48D8-B248-3443C46559C5}"/>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379-48D8-B248-3443C46559C5}"/>
                </c:ext>
              </c:extLst>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F379-48D8-B248-3443C46559C5}"/>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F379-48D8-B248-3443C46559C5}"/>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F379-48D8-B248-3443C46559C5}"/>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F379-48D8-B248-3443C46559C5}"/>
                </c:ext>
              </c:extLst>
            </c:dLbl>
            <c:dLbl>
              <c:idx val="5"/>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F379-48D8-B248-3443C46559C5}"/>
                </c:ext>
              </c:extLst>
            </c:dLbl>
            <c:dLbl>
              <c:idx val="7"/>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prstClr val="black"/>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F-F379-48D8-B248-3443C46559C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0.22</c:v>
                </c:pt>
                <c:pt idx="1">
                  <c:v>0.11</c:v>
                </c:pt>
                <c:pt idx="2">
                  <c:v>0.28000000000000003</c:v>
                </c:pt>
                <c:pt idx="3">
                  <c:v>0.19</c:v>
                </c:pt>
                <c:pt idx="4">
                  <c:v>0.09</c:v>
                </c:pt>
                <c:pt idx="5">
                  <c:v>0.03</c:v>
                </c:pt>
                <c:pt idx="6">
                  <c:v>0.06</c:v>
                </c:pt>
                <c:pt idx="7">
                  <c:v>0.04</c:v>
                </c:pt>
              </c:numCache>
            </c:numRef>
          </c:val>
          <c:extLst>
            <c:ext xmlns:c16="http://schemas.microsoft.com/office/drawing/2014/chart" uri="{C3380CC4-5D6E-409C-BE32-E72D297353CC}">
              <c16:uniqueId val="{00000010-F379-48D8-B248-3443C46559C5}"/>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DBDBDB"/>
            </a:solidFill>
            <a:ln>
              <a:noFill/>
            </a:ln>
            <a:effectLst/>
          </c:spPr>
          <c:invertIfNegative val="0"/>
          <c:dPt>
            <c:idx val="0"/>
            <c:invertIfNegative val="0"/>
            <c:bubble3D val="0"/>
            <c:spPr>
              <a:solidFill>
                <a:srgbClr val="DBDBDB"/>
              </a:solidFill>
              <a:ln>
                <a:noFill/>
              </a:ln>
              <a:effectLst/>
            </c:spPr>
            <c:extLst>
              <c:ext xmlns:c16="http://schemas.microsoft.com/office/drawing/2014/chart" uri="{C3380CC4-5D6E-409C-BE32-E72D297353CC}">
                <c16:uniqueId val="{00000001-ABB8-42D3-8375-EA08359D4929}"/>
              </c:ext>
            </c:extLst>
          </c:dPt>
          <c:dPt>
            <c:idx val="1"/>
            <c:invertIfNegative val="0"/>
            <c:bubble3D val="0"/>
            <c:spPr>
              <a:solidFill>
                <a:srgbClr val="DBDBDB"/>
              </a:solidFill>
              <a:ln>
                <a:noFill/>
              </a:ln>
              <a:effectLst/>
            </c:spPr>
            <c:extLst>
              <c:ext xmlns:c16="http://schemas.microsoft.com/office/drawing/2014/chart" uri="{C3380CC4-5D6E-409C-BE32-E72D297353CC}">
                <c16:uniqueId val="{00000003-ABB8-42D3-8375-EA08359D4929}"/>
              </c:ext>
            </c:extLst>
          </c:dPt>
          <c:dPt>
            <c:idx val="2"/>
            <c:invertIfNegative val="0"/>
            <c:bubble3D val="0"/>
            <c:spPr>
              <a:solidFill>
                <a:srgbClr val="A5A5A5"/>
              </a:solidFill>
              <a:ln>
                <a:noFill/>
              </a:ln>
              <a:effectLst/>
            </c:spPr>
            <c:extLst>
              <c:ext xmlns:c16="http://schemas.microsoft.com/office/drawing/2014/chart" uri="{C3380CC4-5D6E-409C-BE32-E72D297353CC}">
                <c16:uniqueId val="{00000005-ABB8-42D3-8375-EA08359D4929}"/>
              </c:ext>
            </c:extLst>
          </c:dPt>
          <c:dPt>
            <c:idx val="3"/>
            <c:invertIfNegative val="0"/>
            <c:bubble3D val="0"/>
            <c:spPr>
              <a:solidFill>
                <a:srgbClr val="DBDBDB"/>
              </a:solidFill>
              <a:ln>
                <a:noFill/>
              </a:ln>
              <a:effectLst/>
            </c:spPr>
            <c:extLst>
              <c:ext xmlns:c16="http://schemas.microsoft.com/office/drawing/2014/chart" uri="{C3380CC4-5D6E-409C-BE32-E72D297353CC}">
                <c16:uniqueId val="{00000007-ABB8-42D3-8375-EA08359D4929}"/>
              </c:ext>
            </c:extLst>
          </c:dPt>
          <c:dPt>
            <c:idx val="4"/>
            <c:invertIfNegative val="0"/>
            <c:bubble3D val="0"/>
            <c:spPr>
              <a:solidFill>
                <a:srgbClr val="DBDBDB"/>
              </a:solidFill>
              <a:ln>
                <a:noFill/>
              </a:ln>
              <a:effectLst/>
            </c:spPr>
            <c:extLst>
              <c:ext xmlns:c16="http://schemas.microsoft.com/office/drawing/2014/chart" uri="{C3380CC4-5D6E-409C-BE32-E72D297353CC}">
                <c16:uniqueId val="{00000009-ABB8-42D3-8375-EA08359D4929}"/>
              </c:ext>
            </c:extLst>
          </c:dPt>
          <c:dPt>
            <c:idx val="5"/>
            <c:invertIfNegative val="0"/>
            <c:bubble3D val="0"/>
            <c:spPr>
              <a:solidFill>
                <a:srgbClr val="DBDBDB"/>
              </a:solidFill>
              <a:ln>
                <a:noFill/>
              </a:ln>
              <a:effectLst/>
            </c:spPr>
            <c:extLst>
              <c:ext xmlns:c16="http://schemas.microsoft.com/office/drawing/2014/chart" uri="{C3380CC4-5D6E-409C-BE32-E72D297353CC}">
                <c16:uniqueId val="{0000000B-ABB8-42D3-8375-EA08359D4929}"/>
              </c:ext>
            </c:extLst>
          </c:dPt>
          <c:dPt>
            <c:idx val="6"/>
            <c:invertIfNegative val="0"/>
            <c:bubble3D val="0"/>
            <c:spPr>
              <a:solidFill>
                <a:srgbClr val="DBDBDB"/>
              </a:solidFill>
              <a:ln>
                <a:noFill/>
              </a:ln>
              <a:effectLst/>
            </c:spPr>
            <c:extLst>
              <c:ext xmlns:c16="http://schemas.microsoft.com/office/drawing/2014/chart" uri="{C3380CC4-5D6E-409C-BE32-E72D297353CC}">
                <c16:uniqueId val="{0000000D-ABB8-42D3-8375-EA08359D4929}"/>
              </c:ext>
            </c:extLst>
          </c:dPt>
          <c:dPt>
            <c:idx val="7"/>
            <c:invertIfNegative val="0"/>
            <c:bubble3D val="0"/>
            <c:spPr>
              <a:solidFill>
                <a:srgbClr val="DBDBDB"/>
              </a:solidFill>
              <a:ln>
                <a:noFill/>
              </a:ln>
              <a:effectLst/>
            </c:spPr>
            <c:extLst>
              <c:ext xmlns:c16="http://schemas.microsoft.com/office/drawing/2014/chart" uri="{C3380CC4-5D6E-409C-BE32-E72D297353CC}">
                <c16:uniqueId val="{0000000F-ABB8-42D3-8375-EA08359D4929}"/>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ABB8-42D3-8375-EA08359D4929}"/>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ABB8-42D3-8375-EA08359D4929}"/>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ABB8-42D3-8375-EA08359D4929}"/>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ABB8-42D3-8375-EA08359D492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0.25</c:v>
                </c:pt>
                <c:pt idx="1">
                  <c:v>0.11</c:v>
                </c:pt>
                <c:pt idx="2">
                  <c:v>0.27</c:v>
                </c:pt>
                <c:pt idx="3">
                  <c:v>0.13</c:v>
                </c:pt>
                <c:pt idx="4">
                  <c:v>0.08</c:v>
                </c:pt>
                <c:pt idx="5">
                  <c:v>0.03</c:v>
                </c:pt>
                <c:pt idx="6">
                  <c:v>0.08</c:v>
                </c:pt>
                <c:pt idx="7">
                  <c:v>0.06</c:v>
                </c:pt>
              </c:numCache>
            </c:numRef>
          </c:val>
          <c:extLst>
            <c:ext xmlns:c16="http://schemas.microsoft.com/office/drawing/2014/chart" uri="{C3380CC4-5D6E-409C-BE32-E72D297353CC}">
              <c16:uniqueId val="{00000010-ABB8-42D3-8375-EA08359D4929}"/>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7F7F7F"/>
            </a:solidFill>
            <a:ln>
              <a:noFill/>
            </a:ln>
            <a:effectLst/>
          </c:spPr>
          <c:invertIfNegative val="0"/>
          <c:dPt>
            <c:idx val="0"/>
            <c:invertIfNegative val="0"/>
            <c:bubble3D val="0"/>
            <c:spPr>
              <a:solidFill>
                <a:srgbClr val="7F7F7F"/>
              </a:solidFill>
              <a:ln>
                <a:noFill/>
              </a:ln>
              <a:effectLst/>
            </c:spPr>
            <c:extLst>
              <c:ext xmlns:c16="http://schemas.microsoft.com/office/drawing/2014/chart" uri="{C3380CC4-5D6E-409C-BE32-E72D297353CC}">
                <c16:uniqueId val="{00000001-BD91-4110-B49C-C751421B35D5}"/>
              </c:ext>
            </c:extLst>
          </c:dPt>
          <c:dPt>
            <c:idx val="1"/>
            <c:invertIfNegative val="0"/>
            <c:bubble3D val="0"/>
            <c:spPr>
              <a:solidFill>
                <a:srgbClr val="7F7F7F"/>
              </a:solidFill>
              <a:ln>
                <a:noFill/>
              </a:ln>
              <a:effectLst/>
            </c:spPr>
            <c:extLst>
              <c:ext xmlns:c16="http://schemas.microsoft.com/office/drawing/2014/chart" uri="{C3380CC4-5D6E-409C-BE32-E72D297353CC}">
                <c16:uniqueId val="{00000003-BD91-4110-B49C-C751421B35D5}"/>
              </c:ext>
            </c:extLst>
          </c:dPt>
          <c:dPt>
            <c:idx val="2"/>
            <c:invertIfNegative val="0"/>
            <c:bubble3D val="0"/>
            <c:spPr>
              <a:solidFill>
                <a:schemeClr val="tx1"/>
              </a:solidFill>
              <a:ln>
                <a:noFill/>
              </a:ln>
              <a:effectLst/>
            </c:spPr>
            <c:extLst>
              <c:ext xmlns:c16="http://schemas.microsoft.com/office/drawing/2014/chart" uri="{C3380CC4-5D6E-409C-BE32-E72D297353CC}">
                <c16:uniqueId val="{00000005-BD91-4110-B49C-C751421B35D5}"/>
              </c:ext>
            </c:extLst>
          </c:dPt>
          <c:dPt>
            <c:idx val="3"/>
            <c:invertIfNegative val="0"/>
            <c:bubble3D val="0"/>
            <c:spPr>
              <a:solidFill>
                <a:srgbClr val="7F7F7F"/>
              </a:solidFill>
              <a:ln>
                <a:noFill/>
              </a:ln>
              <a:effectLst/>
            </c:spPr>
            <c:extLst>
              <c:ext xmlns:c16="http://schemas.microsoft.com/office/drawing/2014/chart" uri="{C3380CC4-5D6E-409C-BE32-E72D297353CC}">
                <c16:uniqueId val="{00000007-BD91-4110-B49C-C751421B35D5}"/>
              </c:ext>
            </c:extLst>
          </c:dPt>
          <c:dPt>
            <c:idx val="4"/>
            <c:invertIfNegative val="0"/>
            <c:bubble3D val="0"/>
            <c:spPr>
              <a:solidFill>
                <a:srgbClr val="7F7F7F"/>
              </a:solidFill>
              <a:ln>
                <a:noFill/>
              </a:ln>
              <a:effectLst/>
            </c:spPr>
            <c:extLst>
              <c:ext xmlns:c16="http://schemas.microsoft.com/office/drawing/2014/chart" uri="{C3380CC4-5D6E-409C-BE32-E72D297353CC}">
                <c16:uniqueId val="{00000009-BD91-4110-B49C-C751421B35D5}"/>
              </c:ext>
            </c:extLst>
          </c:dPt>
          <c:dPt>
            <c:idx val="5"/>
            <c:invertIfNegative val="0"/>
            <c:bubble3D val="0"/>
            <c:spPr>
              <a:solidFill>
                <a:srgbClr val="7F7F7F"/>
              </a:solidFill>
              <a:ln>
                <a:noFill/>
              </a:ln>
              <a:effectLst/>
            </c:spPr>
            <c:extLst>
              <c:ext xmlns:c16="http://schemas.microsoft.com/office/drawing/2014/chart" uri="{C3380CC4-5D6E-409C-BE32-E72D297353CC}">
                <c16:uniqueId val="{0000000B-BD91-4110-B49C-C751421B35D5}"/>
              </c:ext>
            </c:extLst>
          </c:dPt>
          <c:dPt>
            <c:idx val="6"/>
            <c:invertIfNegative val="0"/>
            <c:bubble3D val="0"/>
            <c:spPr>
              <a:solidFill>
                <a:srgbClr val="7F7F7F"/>
              </a:solidFill>
              <a:ln>
                <a:noFill/>
              </a:ln>
              <a:effectLst/>
            </c:spPr>
            <c:extLst>
              <c:ext xmlns:c16="http://schemas.microsoft.com/office/drawing/2014/chart" uri="{C3380CC4-5D6E-409C-BE32-E72D297353CC}">
                <c16:uniqueId val="{0000000D-BD91-4110-B49C-C751421B35D5}"/>
              </c:ext>
            </c:extLst>
          </c:dPt>
          <c:dPt>
            <c:idx val="7"/>
            <c:invertIfNegative val="0"/>
            <c:bubble3D val="0"/>
            <c:spPr>
              <a:solidFill>
                <a:srgbClr val="7F7F7F"/>
              </a:solidFill>
              <a:ln>
                <a:noFill/>
              </a:ln>
              <a:effectLst/>
            </c:spPr>
            <c:extLst>
              <c:ext xmlns:c16="http://schemas.microsoft.com/office/drawing/2014/chart" uri="{C3380CC4-5D6E-409C-BE32-E72D297353CC}">
                <c16:uniqueId val="{0000000F-BD91-4110-B49C-C751421B35D5}"/>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BD91-4110-B49C-C751421B35D5}"/>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BD91-4110-B49C-C751421B35D5}"/>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BD91-4110-B49C-C751421B35D5}"/>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BD91-4110-B49C-C751421B35D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0.24</c:v>
                </c:pt>
                <c:pt idx="1">
                  <c:v>0.11</c:v>
                </c:pt>
                <c:pt idx="2">
                  <c:v>0.2</c:v>
                </c:pt>
                <c:pt idx="3">
                  <c:v>0.12</c:v>
                </c:pt>
                <c:pt idx="4">
                  <c:v>0.12</c:v>
                </c:pt>
                <c:pt idx="5">
                  <c:v>7.0000000000000007E-2</c:v>
                </c:pt>
                <c:pt idx="6">
                  <c:v>0.09</c:v>
                </c:pt>
                <c:pt idx="7">
                  <c:v>0.05</c:v>
                </c:pt>
              </c:numCache>
            </c:numRef>
          </c:val>
          <c:extLst>
            <c:ext xmlns:c16="http://schemas.microsoft.com/office/drawing/2014/chart" uri="{C3380CC4-5D6E-409C-BE32-E72D297353CC}">
              <c16:uniqueId val="{00000010-BD91-4110-B49C-C751421B35D5}"/>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lumMod val="40000"/>
                <a:lumOff val="60000"/>
              </a:schemeClr>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1-6126-407B-8CD5-84695ED7E08E}"/>
              </c:ext>
            </c:extLst>
          </c:dPt>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3-6126-407B-8CD5-84695ED7E08E}"/>
              </c:ext>
            </c:extLst>
          </c:dPt>
          <c:dPt>
            <c:idx val="2"/>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5-6126-407B-8CD5-84695ED7E08E}"/>
              </c:ext>
            </c:extLst>
          </c:dPt>
          <c:dPt>
            <c:idx val="3"/>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7-6126-407B-8CD5-84695ED7E08E}"/>
              </c:ext>
            </c:extLst>
          </c:dPt>
          <c:dPt>
            <c:idx val="4"/>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9-6126-407B-8CD5-84695ED7E08E}"/>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B-6126-407B-8CD5-84695ED7E08E}"/>
              </c:ext>
            </c:extLst>
          </c:dPt>
          <c:dPt>
            <c:idx val="6"/>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D-6126-407B-8CD5-84695ED7E08E}"/>
              </c:ext>
            </c:extLst>
          </c:dPt>
          <c:dLbls>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6126-407B-8CD5-84695ED7E08E}"/>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6126-407B-8CD5-84695ED7E08E}"/>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6126-407B-8CD5-84695ED7E08E}"/>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6126-407B-8CD5-84695ED7E08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numCache>
            </c:numRef>
          </c:cat>
          <c:val>
            <c:numRef>
              <c:f>Sheet1!$B$2:$B$8</c:f>
              <c:numCache>
                <c:formatCode>0%</c:formatCode>
                <c:ptCount val="7"/>
                <c:pt idx="0">
                  <c:v>0.57399999999999995</c:v>
                </c:pt>
                <c:pt idx="1">
                  <c:v>0.52</c:v>
                </c:pt>
                <c:pt idx="2">
                  <c:v>0.46200000000000002</c:v>
                </c:pt>
                <c:pt idx="3">
                  <c:v>0.46</c:v>
                </c:pt>
                <c:pt idx="4">
                  <c:v>0.43200000000000011</c:v>
                </c:pt>
                <c:pt idx="5">
                  <c:v>0.40200000000000002</c:v>
                </c:pt>
                <c:pt idx="6">
                  <c:v>0.27</c:v>
                </c:pt>
              </c:numCache>
            </c:numRef>
          </c:val>
          <c:extLst>
            <c:ext xmlns:c16="http://schemas.microsoft.com/office/drawing/2014/chart" uri="{C3380CC4-5D6E-409C-BE32-E72D297353CC}">
              <c16:uniqueId val="{0000000E-6126-407B-8CD5-84695ED7E08E}"/>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lumMod val="40000"/>
                <a:lumOff val="60000"/>
              </a:schemeClr>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1-5F79-4570-B0E4-44709D598E8C}"/>
              </c:ext>
            </c:extLst>
          </c:dPt>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3-5F79-4570-B0E4-44709D598E8C}"/>
              </c:ext>
            </c:extLst>
          </c:dPt>
          <c:dPt>
            <c:idx val="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5F79-4570-B0E4-44709D598E8C}"/>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5F79-4570-B0E4-44709D598E8C}"/>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9-5F79-4570-B0E4-44709D598E8C}"/>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5F79-4570-B0E4-44709D598E8C}"/>
              </c:ext>
            </c:extLst>
          </c:dPt>
          <c:dPt>
            <c:idx val="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D-5F79-4570-B0E4-44709D598E8C}"/>
              </c:ext>
            </c:extLst>
          </c:dPt>
          <c:dLbls>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5F79-4570-B0E4-44709D598E8C}"/>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5F79-4570-B0E4-44709D598E8C}"/>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5F79-4570-B0E4-44709D598E8C}"/>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5F79-4570-B0E4-44709D598E8C}"/>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5F79-4570-B0E4-44709D598E8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numCache>
            </c:numRef>
          </c:cat>
          <c:val>
            <c:numRef>
              <c:f>Sheet1!$B$2:$B$8</c:f>
              <c:numCache>
                <c:formatCode>0%</c:formatCode>
                <c:ptCount val="7"/>
                <c:pt idx="0">
                  <c:v>0.55200000000000005</c:v>
                </c:pt>
                <c:pt idx="1">
                  <c:v>0.52800000000000002</c:v>
                </c:pt>
                <c:pt idx="2">
                  <c:v>0.42199999999999993</c:v>
                </c:pt>
                <c:pt idx="3">
                  <c:v>0.47</c:v>
                </c:pt>
                <c:pt idx="4">
                  <c:v>0.35799999999999998</c:v>
                </c:pt>
                <c:pt idx="5">
                  <c:v>0.47199999999999998</c:v>
                </c:pt>
                <c:pt idx="6">
                  <c:v>0.29399999999999998</c:v>
                </c:pt>
              </c:numCache>
            </c:numRef>
          </c:val>
          <c:extLst>
            <c:ext xmlns:c16="http://schemas.microsoft.com/office/drawing/2014/chart" uri="{C3380CC4-5D6E-409C-BE32-E72D297353CC}">
              <c16:uniqueId val="{0000000E-5F79-4570-B0E4-44709D598E8C}"/>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lumMod val="40000"/>
                <a:lumOff val="60000"/>
              </a:schemeClr>
            </a:solidFill>
            <a:ln>
              <a:noFill/>
            </a:ln>
            <a:effectLst/>
          </c:spPr>
          <c:invertIfNegative val="0"/>
          <c:dPt>
            <c:idx val="0"/>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1-7827-47CE-845C-905F50D41A4F}"/>
              </c:ext>
            </c:extLst>
          </c:dPt>
          <c:dPt>
            <c:idx val="1"/>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3-7827-47CE-845C-905F50D41A4F}"/>
              </c:ext>
            </c:extLst>
          </c:dPt>
          <c:dPt>
            <c:idx val="2"/>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5-7827-47CE-845C-905F50D41A4F}"/>
              </c:ext>
            </c:extLst>
          </c:dPt>
          <c:dPt>
            <c:idx val="3"/>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7-7827-47CE-845C-905F50D41A4F}"/>
              </c:ext>
            </c:extLst>
          </c:dPt>
          <c:dPt>
            <c:idx val="4"/>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9-7827-47CE-845C-905F50D41A4F}"/>
              </c:ext>
            </c:extLst>
          </c:dPt>
          <c:dPt>
            <c:idx val="5"/>
            <c:invertIfNegative val="0"/>
            <c:bubble3D val="0"/>
            <c:spPr>
              <a:solidFill>
                <a:srgbClr val="4472C4"/>
              </a:solidFill>
              <a:ln>
                <a:noFill/>
              </a:ln>
              <a:effectLst/>
            </c:spPr>
            <c:extLst>
              <c:ext xmlns:c16="http://schemas.microsoft.com/office/drawing/2014/chart" uri="{C3380CC4-5D6E-409C-BE32-E72D297353CC}">
                <c16:uniqueId val="{0000000B-7827-47CE-845C-905F50D41A4F}"/>
              </c:ext>
            </c:extLst>
          </c:dPt>
          <c:dPt>
            <c:idx val="6"/>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D-7827-47CE-845C-905F50D41A4F}"/>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7827-47CE-845C-905F50D41A4F}"/>
                </c:ext>
              </c:extLst>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7827-47CE-845C-905F50D41A4F}"/>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7827-47CE-845C-905F50D41A4F}"/>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7827-47CE-845C-905F50D41A4F}"/>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7827-47CE-845C-905F50D41A4F}"/>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7827-47CE-845C-905F50D41A4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numCache>
            </c:numRef>
          </c:cat>
          <c:val>
            <c:numRef>
              <c:f>Sheet1!$B$2:$B$8</c:f>
              <c:numCache>
                <c:formatCode>0%</c:formatCode>
                <c:ptCount val="7"/>
                <c:pt idx="0">
                  <c:v>0.628</c:v>
                </c:pt>
                <c:pt idx="1">
                  <c:v>0.54800000000000004</c:v>
                </c:pt>
                <c:pt idx="2">
                  <c:v>0.47199999999999998</c:v>
                </c:pt>
                <c:pt idx="3">
                  <c:v>0.48399999999999999</c:v>
                </c:pt>
                <c:pt idx="4">
                  <c:v>0.43200000000000011</c:v>
                </c:pt>
                <c:pt idx="5">
                  <c:v>0.43799999999999994</c:v>
                </c:pt>
                <c:pt idx="6">
                  <c:v>0.33600000000000002</c:v>
                </c:pt>
              </c:numCache>
            </c:numRef>
          </c:val>
          <c:extLst>
            <c:ext xmlns:c16="http://schemas.microsoft.com/office/drawing/2014/chart" uri="{C3380CC4-5D6E-409C-BE32-E72D297353CC}">
              <c16:uniqueId val="{0000000E-7827-47CE-845C-905F50D41A4F}"/>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DBDBDB"/>
            </a:solidFill>
            <a:ln>
              <a:noFill/>
            </a:ln>
            <a:effectLst/>
          </c:spPr>
          <c:invertIfNegative val="0"/>
          <c:dPt>
            <c:idx val="0"/>
            <c:invertIfNegative val="0"/>
            <c:bubble3D val="0"/>
            <c:spPr>
              <a:solidFill>
                <a:srgbClr val="DBDBDB"/>
              </a:solidFill>
              <a:ln>
                <a:noFill/>
              </a:ln>
              <a:effectLst/>
            </c:spPr>
            <c:extLst>
              <c:ext xmlns:c16="http://schemas.microsoft.com/office/drawing/2014/chart" uri="{C3380CC4-5D6E-409C-BE32-E72D297353CC}">
                <c16:uniqueId val="{00000001-241F-4C40-A6C7-9BED2996635A}"/>
              </c:ext>
            </c:extLst>
          </c:dPt>
          <c:dPt>
            <c:idx val="1"/>
            <c:invertIfNegative val="0"/>
            <c:bubble3D val="0"/>
            <c:spPr>
              <a:solidFill>
                <a:srgbClr val="DBDBDB"/>
              </a:solidFill>
              <a:ln>
                <a:noFill/>
              </a:ln>
              <a:effectLst/>
            </c:spPr>
            <c:extLst>
              <c:ext xmlns:c16="http://schemas.microsoft.com/office/drawing/2014/chart" uri="{C3380CC4-5D6E-409C-BE32-E72D297353CC}">
                <c16:uniqueId val="{00000003-241F-4C40-A6C7-9BED2996635A}"/>
              </c:ext>
            </c:extLst>
          </c:dPt>
          <c:dPt>
            <c:idx val="2"/>
            <c:invertIfNegative val="0"/>
            <c:bubble3D val="0"/>
            <c:spPr>
              <a:solidFill>
                <a:srgbClr val="DBDBDB"/>
              </a:solidFill>
              <a:ln>
                <a:noFill/>
              </a:ln>
              <a:effectLst/>
            </c:spPr>
            <c:extLst>
              <c:ext xmlns:c16="http://schemas.microsoft.com/office/drawing/2014/chart" uri="{C3380CC4-5D6E-409C-BE32-E72D297353CC}">
                <c16:uniqueId val="{00000005-241F-4C40-A6C7-9BED2996635A}"/>
              </c:ext>
            </c:extLst>
          </c:dPt>
          <c:dPt>
            <c:idx val="3"/>
            <c:invertIfNegative val="0"/>
            <c:bubble3D val="0"/>
            <c:spPr>
              <a:solidFill>
                <a:srgbClr val="DBDBDB"/>
              </a:solidFill>
              <a:ln>
                <a:noFill/>
              </a:ln>
              <a:effectLst/>
            </c:spPr>
            <c:extLst>
              <c:ext xmlns:c16="http://schemas.microsoft.com/office/drawing/2014/chart" uri="{C3380CC4-5D6E-409C-BE32-E72D297353CC}">
                <c16:uniqueId val="{00000007-241F-4C40-A6C7-9BED2996635A}"/>
              </c:ext>
            </c:extLst>
          </c:dPt>
          <c:dPt>
            <c:idx val="4"/>
            <c:invertIfNegative val="0"/>
            <c:bubble3D val="0"/>
            <c:spPr>
              <a:solidFill>
                <a:srgbClr val="DBDBDB"/>
              </a:solidFill>
              <a:ln>
                <a:noFill/>
              </a:ln>
              <a:effectLst/>
            </c:spPr>
            <c:extLst>
              <c:ext xmlns:c16="http://schemas.microsoft.com/office/drawing/2014/chart" uri="{C3380CC4-5D6E-409C-BE32-E72D297353CC}">
                <c16:uniqueId val="{00000009-241F-4C40-A6C7-9BED2996635A}"/>
              </c:ext>
            </c:extLst>
          </c:dPt>
          <c:dPt>
            <c:idx val="5"/>
            <c:invertIfNegative val="0"/>
            <c:bubble3D val="0"/>
            <c:spPr>
              <a:solidFill>
                <a:srgbClr val="DBDBDB"/>
              </a:solidFill>
              <a:ln>
                <a:noFill/>
              </a:ln>
              <a:effectLst/>
            </c:spPr>
            <c:extLst>
              <c:ext xmlns:c16="http://schemas.microsoft.com/office/drawing/2014/chart" uri="{C3380CC4-5D6E-409C-BE32-E72D297353CC}">
                <c16:uniqueId val="{0000000B-241F-4C40-A6C7-9BED2996635A}"/>
              </c:ext>
            </c:extLst>
          </c:dPt>
          <c:dPt>
            <c:idx val="6"/>
            <c:invertIfNegative val="0"/>
            <c:bubble3D val="0"/>
            <c:spPr>
              <a:solidFill>
                <a:srgbClr val="DBDBDB"/>
              </a:solidFill>
              <a:ln>
                <a:noFill/>
              </a:ln>
              <a:effectLst/>
            </c:spPr>
            <c:extLst>
              <c:ext xmlns:c16="http://schemas.microsoft.com/office/drawing/2014/chart" uri="{C3380CC4-5D6E-409C-BE32-E72D297353CC}">
                <c16:uniqueId val="{0000000D-241F-4C40-A6C7-9BED2996635A}"/>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241F-4C40-A6C7-9BED2996635A}"/>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41F-4C40-A6C7-9BED2996635A}"/>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241F-4C40-A6C7-9BED2996635A}"/>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241F-4C40-A6C7-9BED2996635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numCache>
            </c:numRef>
          </c:cat>
          <c:val>
            <c:numRef>
              <c:f>Sheet1!$B$2:$B$8</c:f>
              <c:numCache>
                <c:formatCode>0%</c:formatCode>
                <c:ptCount val="7"/>
                <c:pt idx="0">
                  <c:v>0.60358565737051795</c:v>
                </c:pt>
                <c:pt idx="1">
                  <c:v>0.53984063745019917</c:v>
                </c:pt>
                <c:pt idx="2">
                  <c:v>0.50398406374501992</c:v>
                </c:pt>
                <c:pt idx="3">
                  <c:v>0.45617529880478086</c:v>
                </c:pt>
                <c:pt idx="4">
                  <c:v>0.44820717131474103</c:v>
                </c:pt>
                <c:pt idx="5">
                  <c:v>0.40239043824701193</c:v>
                </c:pt>
                <c:pt idx="6">
                  <c:v>0.34661354581673309</c:v>
                </c:pt>
              </c:numCache>
            </c:numRef>
          </c:val>
          <c:extLst>
            <c:ext xmlns:c16="http://schemas.microsoft.com/office/drawing/2014/chart" uri="{C3380CC4-5D6E-409C-BE32-E72D297353CC}">
              <c16:uniqueId val="{0000000E-241F-4C40-A6C7-9BED2996635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7F7F7F"/>
            </a:solidFill>
            <a:ln>
              <a:noFill/>
            </a:ln>
            <a:effectLst/>
          </c:spPr>
          <c:invertIfNegative val="0"/>
          <c:dPt>
            <c:idx val="0"/>
            <c:invertIfNegative val="0"/>
            <c:bubble3D val="0"/>
            <c:spPr>
              <a:solidFill>
                <a:srgbClr val="7F7F7F"/>
              </a:solidFill>
              <a:ln>
                <a:noFill/>
              </a:ln>
              <a:effectLst/>
            </c:spPr>
            <c:extLst>
              <c:ext xmlns:c16="http://schemas.microsoft.com/office/drawing/2014/chart" uri="{C3380CC4-5D6E-409C-BE32-E72D297353CC}">
                <c16:uniqueId val="{00000001-53BA-4D7B-84D0-FD6B88EBE9BF}"/>
              </c:ext>
            </c:extLst>
          </c:dPt>
          <c:dPt>
            <c:idx val="1"/>
            <c:invertIfNegative val="0"/>
            <c:bubble3D val="0"/>
            <c:spPr>
              <a:solidFill>
                <a:srgbClr val="7F7F7F"/>
              </a:solidFill>
              <a:ln>
                <a:noFill/>
              </a:ln>
              <a:effectLst/>
            </c:spPr>
            <c:extLst>
              <c:ext xmlns:c16="http://schemas.microsoft.com/office/drawing/2014/chart" uri="{C3380CC4-5D6E-409C-BE32-E72D297353CC}">
                <c16:uniqueId val="{00000003-53BA-4D7B-84D0-FD6B88EBE9BF}"/>
              </c:ext>
            </c:extLst>
          </c:dPt>
          <c:dPt>
            <c:idx val="2"/>
            <c:invertIfNegative val="0"/>
            <c:bubble3D val="0"/>
            <c:spPr>
              <a:solidFill>
                <a:srgbClr val="7F7F7F"/>
              </a:solidFill>
              <a:ln>
                <a:noFill/>
              </a:ln>
              <a:effectLst/>
            </c:spPr>
            <c:extLst>
              <c:ext xmlns:c16="http://schemas.microsoft.com/office/drawing/2014/chart" uri="{C3380CC4-5D6E-409C-BE32-E72D297353CC}">
                <c16:uniqueId val="{00000005-53BA-4D7B-84D0-FD6B88EBE9BF}"/>
              </c:ext>
            </c:extLst>
          </c:dPt>
          <c:dPt>
            <c:idx val="3"/>
            <c:invertIfNegative val="0"/>
            <c:bubble3D val="0"/>
            <c:spPr>
              <a:solidFill>
                <a:srgbClr val="7F7F7F"/>
              </a:solidFill>
              <a:ln>
                <a:noFill/>
              </a:ln>
              <a:effectLst/>
            </c:spPr>
            <c:extLst>
              <c:ext xmlns:c16="http://schemas.microsoft.com/office/drawing/2014/chart" uri="{C3380CC4-5D6E-409C-BE32-E72D297353CC}">
                <c16:uniqueId val="{00000007-53BA-4D7B-84D0-FD6B88EBE9BF}"/>
              </c:ext>
            </c:extLst>
          </c:dPt>
          <c:dPt>
            <c:idx val="4"/>
            <c:invertIfNegative val="0"/>
            <c:bubble3D val="0"/>
            <c:spPr>
              <a:solidFill>
                <a:srgbClr val="7F7F7F"/>
              </a:solidFill>
              <a:ln>
                <a:noFill/>
              </a:ln>
              <a:effectLst/>
            </c:spPr>
            <c:extLst>
              <c:ext xmlns:c16="http://schemas.microsoft.com/office/drawing/2014/chart" uri="{C3380CC4-5D6E-409C-BE32-E72D297353CC}">
                <c16:uniqueId val="{00000009-53BA-4D7B-84D0-FD6B88EBE9BF}"/>
              </c:ext>
            </c:extLst>
          </c:dPt>
          <c:dPt>
            <c:idx val="5"/>
            <c:invertIfNegative val="0"/>
            <c:bubble3D val="0"/>
            <c:spPr>
              <a:solidFill>
                <a:srgbClr val="7F7F7F"/>
              </a:solidFill>
              <a:ln>
                <a:noFill/>
              </a:ln>
              <a:effectLst/>
            </c:spPr>
            <c:extLst>
              <c:ext xmlns:c16="http://schemas.microsoft.com/office/drawing/2014/chart" uri="{C3380CC4-5D6E-409C-BE32-E72D297353CC}">
                <c16:uniqueId val="{0000000B-53BA-4D7B-84D0-FD6B88EBE9BF}"/>
              </c:ext>
            </c:extLst>
          </c:dPt>
          <c:dPt>
            <c:idx val="6"/>
            <c:invertIfNegative val="0"/>
            <c:bubble3D val="0"/>
            <c:spPr>
              <a:solidFill>
                <a:srgbClr val="7F7F7F"/>
              </a:solidFill>
              <a:ln>
                <a:noFill/>
              </a:ln>
              <a:effectLst/>
            </c:spPr>
            <c:extLst>
              <c:ext xmlns:c16="http://schemas.microsoft.com/office/drawing/2014/chart" uri="{C3380CC4-5D6E-409C-BE32-E72D297353CC}">
                <c16:uniqueId val="{0000000D-53BA-4D7B-84D0-FD6B88EBE9BF}"/>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3BA-4D7B-84D0-FD6B88EBE9BF}"/>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53BA-4D7B-84D0-FD6B88EBE9BF}"/>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53BA-4D7B-84D0-FD6B88EBE9BF}"/>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53BA-4D7B-84D0-FD6B88EBE9B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numCache>
            </c:numRef>
          </c:cat>
          <c:val>
            <c:numRef>
              <c:f>Sheet1!$B$2:$B$8</c:f>
              <c:numCache>
                <c:formatCode>0%</c:formatCode>
                <c:ptCount val="7"/>
                <c:pt idx="0">
                  <c:v>0.58199999999999996</c:v>
                </c:pt>
                <c:pt idx="1">
                  <c:v>0.63</c:v>
                </c:pt>
                <c:pt idx="2">
                  <c:v>0.51</c:v>
                </c:pt>
                <c:pt idx="3">
                  <c:v>0.44</c:v>
                </c:pt>
                <c:pt idx="4">
                  <c:v>0.46400000000000008</c:v>
                </c:pt>
                <c:pt idx="5">
                  <c:v>0.36</c:v>
                </c:pt>
                <c:pt idx="6">
                  <c:v>0.36</c:v>
                </c:pt>
              </c:numCache>
            </c:numRef>
          </c:val>
          <c:extLst>
            <c:ext xmlns:c16="http://schemas.microsoft.com/office/drawing/2014/chart" uri="{C3380CC4-5D6E-409C-BE32-E72D297353CC}">
              <c16:uniqueId val="{0000000E-53BA-4D7B-84D0-FD6B88EBE9BF}"/>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lumMod val="40000"/>
                <a:lumOff val="60000"/>
              </a:schemeClr>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1-6126-407B-8CD5-84695ED7E08E}"/>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6126-407B-8CD5-84695ED7E08E}"/>
              </c:ext>
            </c:extLst>
          </c:dPt>
          <c:dPt>
            <c:idx val="2"/>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5-6126-407B-8CD5-84695ED7E08E}"/>
              </c:ext>
            </c:extLst>
          </c:dPt>
          <c:dPt>
            <c:idx val="3"/>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7-6126-407B-8CD5-84695ED7E08E}"/>
              </c:ext>
            </c:extLst>
          </c:dPt>
          <c:dPt>
            <c:idx val="4"/>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9-6126-407B-8CD5-84695ED7E08E}"/>
              </c:ext>
            </c:extLst>
          </c:dPt>
          <c:dPt>
            <c:idx val="5"/>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B-6126-407B-8CD5-84695ED7E08E}"/>
              </c:ext>
            </c:extLst>
          </c:dPt>
          <c:dPt>
            <c:idx val="6"/>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D-6126-407B-8CD5-84695ED7E08E}"/>
              </c:ext>
            </c:extLst>
          </c:dPt>
          <c:dLbls>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6126-407B-8CD5-84695ED7E08E}"/>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6126-407B-8CD5-84695ED7E08E}"/>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6126-407B-8CD5-84695ED7E08E}"/>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6126-407B-8CD5-84695ED7E08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High wind</c:v>
                </c:pt>
                <c:pt idx="1">
                  <c:v>Problems with electrical infrastructure</c:v>
                </c:pt>
                <c:pt idx="2">
                  <c:v>Drought</c:v>
                </c:pt>
                <c:pt idx="3">
                  <c:v>Negligence from the community</c:v>
                </c:pt>
                <c:pt idx="4">
                  <c:v>Hot weather or high temperatures</c:v>
                </c:pt>
                <c:pt idx="5">
                  <c:v>Lack of vegetation management</c:v>
                </c:pt>
                <c:pt idx="6">
                  <c:v>Climate change</c:v>
                </c:pt>
              </c:strCache>
            </c:strRef>
          </c:cat>
          <c:val>
            <c:numRef>
              <c:f>Sheet1!$B$2:$B$8</c:f>
              <c:numCache>
                <c:formatCode>0%</c:formatCode>
                <c:ptCount val="7"/>
                <c:pt idx="0">
                  <c:v>0.63</c:v>
                </c:pt>
                <c:pt idx="1">
                  <c:v>0.54</c:v>
                </c:pt>
                <c:pt idx="2">
                  <c:v>0.53</c:v>
                </c:pt>
                <c:pt idx="3">
                  <c:v>0.48</c:v>
                </c:pt>
                <c:pt idx="4">
                  <c:v>0.47</c:v>
                </c:pt>
                <c:pt idx="5">
                  <c:v>0.46</c:v>
                </c:pt>
                <c:pt idx="6">
                  <c:v>0.34</c:v>
                </c:pt>
              </c:numCache>
            </c:numRef>
          </c:val>
          <c:extLst>
            <c:ext xmlns:c16="http://schemas.microsoft.com/office/drawing/2014/chart" uri="{C3380CC4-5D6E-409C-BE32-E72D297353CC}">
              <c16:uniqueId val="{0000000E-6126-407B-8CD5-84695ED7E08E}"/>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lumMod val="40000"/>
                <a:lumOff val="60000"/>
              </a:schemeClr>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1-5F79-4570-B0E4-44709D598E8C}"/>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5F79-4570-B0E4-44709D598E8C}"/>
              </c:ext>
            </c:extLst>
          </c:dPt>
          <c:dPt>
            <c:idx val="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5F79-4570-B0E4-44709D598E8C}"/>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5F79-4570-B0E4-44709D598E8C}"/>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9-5F79-4570-B0E4-44709D598E8C}"/>
              </c:ext>
            </c:extLst>
          </c:dPt>
          <c:dPt>
            <c:idx val="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B-5F79-4570-B0E4-44709D598E8C}"/>
              </c:ext>
            </c:extLst>
          </c:dPt>
          <c:dPt>
            <c:idx val="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D-5F79-4570-B0E4-44709D598E8C}"/>
              </c:ext>
            </c:extLst>
          </c:dPt>
          <c:dLbls>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5F79-4570-B0E4-44709D598E8C}"/>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5F79-4570-B0E4-44709D598E8C}"/>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5F79-4570-B0E4-44709D598E8C}"/>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5F79-4570-B0E4-44709D598E8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numCache>
            </c:numRef>
          </c:cat>
          <c:val>
            <c:numRef>
              <c:f>Sheet1!$B$2:$B$8</c:f>
              <c:numCache>
                <c:formatCode>0%</c:formatCode>
                <c:ptCount val="7"/>
                <c:pt idx="0">
                  <c:v>0.55000000000000004</c:v>
                </c:pt>
                <c:pt idx="1">
                  <c:v>0.55000000000000004</c:v>
                </c:pt>
                <c:pt idx="2">
                  <c:v>0.46</c:v>
                </c:pt>
                <c:pt idx="3">
                  <c:v>0.51</c:v>
                </c:pt>
                <c:pt idx="4">
                  <c:v>0.33</c:v>
                </c:pt>
                <c:pt idx="5">
                  <c:v>0.45</c:v>
                </c:pt>
                <c:pt idx="6">
                  <c:v>0.32</c:v>
                </c:pt>
              </c:numCache>
            </c:numRef>
          </c:val>
          <c:extLst>
            <c:ext xmlns:c16="http://schemas.microsoft.com/office/drawing/2014/chart" uri="{C3380CC4-5D6E-409C-BE32-E72D297353CC}">
              <c16:uniqueId val="{0000000E-5F79-4570-B0E4-44709D598E8C}"/>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DDC7-45C2-8159-8595D819189C}"/>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1-CB0A-4178-B85F-B32BCE1BFF52}"/>
              </c:ext>
            </c:extLst>
          </c:dPt>
          <c:cat>
            <c:strRef>
              <c:f>Sheet1!$A$2:$A$3</c:f>
              <c:strCache>
                <c:ptCount val="2"/>
                <c:pt idx="0">
                  <c:v>1st Qtr</c:v>
                </c:pt>
                <c:pt idx="1">
                  <c:v>2nd Qtr</c:v>
                </c:pt>
              </c:strCache>
            </c:strRef>
          </c:cat>
          <c:val>
            <c:numRef>
              <c:f>Sheet1!$B$2:$B$3</c:f>
              <c:numCache>
                <c:formatCode>0%</c:formatCode>
                <c:ptCount val="2"/>
                <c:pt idx="0">
                  <c:v>0.48</c:v>
                </c:pt>
                <c:pt idx="1">
                  <c:v>0.52</c:v>
                </c:pt>
              </c:numCache>
            </c:numRef>
          </c:val>
          <c:extLst>
            <c:ext xmlns:c16="http://schemas.microsoft.com/office/drawing/2014/chart" uri="{C3380CC4-5D6E-409C-BE32-E72D297353CC}">
              <c16:uniqueId val="{00000000-CB0A-4178-B85F-B32BCE1BFF52}"/>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5">
                <a:lumMod val="40000"/>
                <a:lumOff val="60000"/>
              </a:schemeClr>
            </a:solidFill>
            <a:ln>
              <a:noFill/>
            </a:ln>
            <a:effectLst/>
          </c:spPr>
          <c:invertIfNegative val="0"/>
          <c:dPt>
            <c:idx val="0"/>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1-7827-47CE-845C-905F50D41A4F}"/>
              </c:ext>
            </c:extLst>
          </c:dPt>
          <c:dPt>
            <c:idx val="1"/>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3-7827-47CE-845C-905F50D41A4F}"/>
              </c:ext>
            </c:extLst>
          </c:dPt>
          <c:dPt>
            <c:idx val="2"/>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5-7827-47CE-845C-905F50D41A4F}"/>
              </c:ext>
            </c:extLst>
          </c:dPt>
          <c:dPt>
            <c:idx val="3"/>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7-7827-47CE-845C-905F50D41A4F}"/>
              </c:ext>
            </c:extLst>
          </c:dPt>
          <c:dPt>
            <c:idx val="4"/>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9-7827-47CE-845C-905F50D41A4F}"/>
              </c:ext>
            </c:extLst>
          </c:dPt>
          <c:dPt>
            <c:idx val="5"/>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B-7827-47CE-845C-905F50D41A4F}"/>
              </c:ext>
            </c:extLst>
          </c:dPt>
          <c:dPt>
            <c:idx val="6"/>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D-7827-47CE-845C-905F50D41A4F}"/>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7827-47CE-845C-905F50D41A4F}"/>
                </c:ext>
              </c:extLst>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7827-47CE-845C-905F50D41A4F}"/>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7827-47CE-845C-905F50D41A4F}"/>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7827-47CE-845C-905F50D41A4F}"/>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7827-47CE-845C-905F50D41A4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numCache>
            </c:numRef>
          </c:cat>
          <c:val>
            <c:numRef>
              <c:f>Sheet1!$B$2:$B$8</c:f>
              <c:numCache>
                <c:formatCode>0%</c:formatCode>
                <c:ptCount val="7"/>
                <c:pt idx="0">
                  <c:v>0.62</c:v>
                </c:pt>
                <c:pt idx="1">
                  <c:v>0.43</c:v>
                </c:pt>
                <c:pt idx="2">
                  <c:v>0.46</c:v>
                </c:pt>
                <c:pt idx="3">
                  <c:v>0.56999999999999995</c:v>
                </c:pt>
                <c:pt idx="4">
                  <c:v>0.36</c:v>
                </c:pt>
                <c:pt idx="5">
                  <c:v>0.41</c:v>
                </c:pt>
                <c:pt idx="6">
                  <c:v>0.31</c:v>
                </c:pt>
              </c:numCache>
            </c:numRef>
          </c:val>
          <c:extLst>
            <c:ext xmlns:c16="http://schemas.microsoft.com/office/drawing/2014/chart" uri="{C3380CC4-5D6E-409C-BE32-E72D297353CC}">
              <c16:uniqueId val="{0000000E-7827-47CE-845C-905F50D41A4F}"/>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DBDBDB"/>
            </a:solidFill>
            <a:ln>
              <a:noFill/>
            </a:ln>
            <a:effectLst/>
          </c:spPr>
          <c:invertIfNegative val="0"/>
          <c:dPt>
            <c:idx val="0"/>
            <c:invertIfNegative val="0"/>
            <c:bubble3D val="0"/>
            <c:spPr>
              <a:solidFill>
                <a:srgbClr val="DBDBDB"/>
              </a:solidFill>
              <a:ln>
                <a:noFill/>
              </a:ln>
              <a:effectLst/>
            </c:spPr>
            <c:extLst>
              <c:ext xmlns:c16="http://schemas.microsoft.com/office/drawing/2014/chart" uri="{C3380CC4-5D6E-409C-BE32-E72D297353CC}">
                <c16:uniqueId val="{00000001-241F-4C40-A6C7-9BED2996635A}"/>
              </c:ext>
            </c:extLst>
          </c:dPt>
          <c:dPt>
            <c:idx val="1"/>
            <c:invertIfNegative val="0"/>
            <c:bubble3D val="0"/>
            <c:spPr>
              <a:solidFill>
                <a:srgbClr val="DBDBDB"/>
              </a:solidFill>
              <a:ln>
                <a:noFill/>
              </a:ln>
              <a:effectLst/>
            </c:spPr>
            <c:extLst>
              <c:ext xmlns:c16="http://schemas.microsoft.com/office/drawing/2014/chart" uri="{C3380CC4-5D6E-409C-BE32-E72D297353CC}">
                <c16:uniqueId val="{00000003-241F-4C40-A6C7-9BED2996635A}"/>
              </c:ext>
            </c:extLst>
          </c:dPt>
          <c:dPt>
            <c:idx val="2"/>
            <c:invertIfNegative val="0"/>
            <c:bubble3D val="0"/>
            <c:spPr>
              <a:solidFill>
                <a:srgbClr val="DBDBDB"/>
              </a:solidFill>
              <a:ln>
                <a:noFill/>
              </a:ln>
              <a:effectLst/>
            </c:spPr>
            <c:extLst>
              <c:ext xmlns:c16="http://schemas.microsoft.com/office/drawing/2014/chart" uri="{C3380CC4-5D6E-409C-BE32-E72D297353CC}">
                <c16:uniqueId val="{00000005-241F-4C40-A6C7-9BED2996635A}"/>
              </c:ext>
            </c:extLst>
          </c:dPt>
          <c:dPt>
            <c:idx val="3"/>
            <c:invertIfNegative val="0"/>
            <c:bubble3D val="0"/>
            <c:spPr>
              <a:solidFill>
                <a:srgbClr val="DBDBDB"/>
              </a:solidFill>
              <a:ln>
                <a:noFill/>
              </a:ln>
              <a:effectLst/>
            </c:spPr>
            <c:extLst>
              <c:ext xmlns:c16="http://schemas.microsoft.com/office/drawing/2014/chart" uri="{C3380CC4-5D6E-409C-BE32-E72D297353CC}">
                <c16:uniqueId val="{00000007-241F-4C40-A6C7-9BED2996635A}"/>
              </c:ext>
            </c:extLst>
          </c:dPt>
          <c:dPt>
            <c:idx val="4"/>
            <c:invertIfNegative val="0"/>
            <c:bubble3D val="0"/>
            <c:spPr>
              <a:solidFill>
                <a:srgbClr val="DBDBDB"/>
              </a:solidFill>
              <a:ln>
                <a:noFill/>
              </a:ln>
              <a:effectLst/>
            </c:spPr>
            <c:extLst>
              <c:ext xmlns:c16="http://schemas.microsoft.com/office/drawing/2014/chart" uri="{C3380CC4-5D6E-409C-BE32-E72D297353CC}">
                <c16:uniqueId val="{00000009-241F-4C40-A6C7-9BED2996635A}"/>
              </c:ext>
            </c:extLst>
          </c:dPt>
          <c:dPt>
            <c:idx val="5"/>
            <c:invertIfNegative val="0"/>
            <c:bubble3D val="0"/>
            <c:spPr>
              <a:solidFill>
                <a:srgbClr val="DBDBDB"/>
              </a:solidFill>
              <a:ln>
                <a:noFill/>
              </a:ln>
              <a:effectLst/>
            </c:spPr>
            <c:extLst>
              <c:ext xmlns:c16="http://schemas.microsoft.com/office/drawing/2014/chart" uri="{C3380CC4-5D6E-409C-BE32-E72D297353CC}">
                <c16:uniqueId val="{0000000B-241F-4C40-A6C7-9BED2996635A}"/>
              </c:ext>
            </c:extLst>
          </c:dPt>
          <c:dPt>
            <c:idx val="6"/>
            <c:invertIfNegative val="0"/>
            <c:bubble3D val="0"/>
            <c:spPr>
              <a:solidFill>
                <a:srgbClr val="DBDBDB"/>
              </a:solidFill>
              <a:ln>
                <a:noFill/>
              </a:ln>
              <a:effectLst/>
            </c:spPr>
            <c:extLst>
              <c:ext xmlns:c16="http://schemas.microsoft.com/office/drawing/2014/chart" uri="{C3380CC4-5D6E-409C-BE32-E72D297353CC}">
                <c16:uniqueId val="{0000000D-241F-4C40-A6C7-9BED2996635A}"/>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241F-4C40-A6C7-9BED2996635A}"/>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41F-4C40-A6C7-9BED2996635A}"/>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241F-4C40-A6C7-9BED2996635A}"/>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241F-4C40-A6C7-9BED2996635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numCache>
            </c:numRef>
          </c:cat>
          <c:val>
            <c:numRef>
              <c:f>Sheet1!$B$2:$B$8</c:f>
              <c:numCache>
                <c:formatCode>0%</c:formatCode>
                <c:ptCount val="7"/>
                <c:pt idx="0">
                  <c:v>0.62</c:v>
                </c:pt>
                <c:pt idx="1">
                  <c:v>0.43</c:v>
                </c:pt>
                <c:pt idx="2">
                  <c:v>0.55000000000000004</c:v>
                </c:pt>
                <c:pt idx="3">
                  <c:v>0.45</c:v>
                </c:pt>
                <c:pt idx="4">
                  <c:v>0.43</c:v>
                </c:pt>
                <c:pt idx="5">
                  <c:v>0.47</c:v>
                </c:pt>
                <c:pt idx="6">
                  <c:v>0.42</c:v>
                </c:pt>
              </c:numCache>
            </c:numRef>
          </c:val>
          <c:extLst>
            <c:ext xmlns:c16="http://schemas.microsoft.com/office/drawing/2014/chart" uri="{C3380CC4-5D6E-409C-BE32-E72D297353CC}">
              <c16:uniqueId val="{0000000E-241F-4C40-A6C7-9BED2996635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7F7F7F"/>
            </a:solidFill>
            <a:ln>
              <a:noFill/>
            </a:ln>
            <a:effectLst/>
          </c:spPr>
          <c:invertIfNegative val="0"/>
          <c:dPt>
            <c:idx val="0"/>
            <c:invertIfNegative val="0"/>
            <c:bubble3D val="0"/>
            <c:spPr>
              <a:solidFill>
                <a:srgbClr val="7F7F7F"/>
              </a:solidFill>
              <a:ln>
                <a:noFill/>
              </a:ln>
              <a:effectLst/>
            </c:spPr>
            <c:extLst>
              <c:ext xmlns:c16="http://schemas.microsoft.com/office/drawing/2014/chart" uri="{C3380CC4-5D6E-409C-BE32-E72D297353CC}">
                <c16:uniqueId val="{00000001-53BA-4D7B-84D0-FD6B88EBE9BF}"/>
              </c:ext>
            </c:extLst>
          </c:dPt>
          <c:dPt>
            <c:idx val="1"/>
            <c:invertIfNegative val="0"/>
            <c:bubble3D val="0"/>
            <c:spPr>
              <a:solidFill>
                <a:srgbClr val="7F7F7F"/>
              </a:solidFill>
              <a:ln>
                <a:noFill/>
              </a:ln>
              <a:effectLst/>
            </c:spPr>
            <c:extLst>
              <c:ext xmlns:c16="http://schemas.microsoft.com/office/drawing/2014/chart" uri="{C3380CC4-5D6E-409C-BE32-E72D297353CC}">
                <c16:uniqueId val="{00000003-53BA-4D7B-84D0-FD6B88EBE9BF}"/>
              </c:ext>
            </c:extLst>
          </c:dPt>
          <c:dPt>
            <c:idx val="2"/>
            <c:invertIfNegative val="0"/>
            <c:bubble3D val="0"/>
            <c:spPr>
              <a:solidFill>
                <a:srgbClr val="7F7F7F"/>
              </a:solidFill>
              <a:ln>
                <a:noFill/>
              </a:ln>
              <a:effectLst/>
            </c:spPr>
            <c:extLst>
              <c:ext xmlns:c16="http://schemas.microsoft.com/office/drawing/2014/chart" uri="{C3380CC4-5D6E-409C-BE32-E72D297353CC}">
                <c16:uniqueId val="{00000005-53BA-4D7B-84D0-FD6B88EBE9BF}"/>
              </c:ext>
            </c:extLst>
          </c:dPt>
          <c:dPt>
            <c:idx val="3"/>
            <c:invertIfNegative val="0"/>
            <c:bubble3D val="0"/>
            <c:spPr>
              <a:solidFill>
                <a:srgbClr val="7F7F7F"/>
              </a:solidFill>
              <a:ln>
                <a:noFill/>
              </a:ln>
              <a:effectLst/>
            </c:spPr>
            <c:extLst>
              <c:ext xmlns:c16="http://schemas.microsoft.com/office/drawing/2014/chart" uri="{C3380CC4-5D6E-409C-BE32-E72D297353CC}">
                <c16:uniqueId val="{00000007-53BA-4D7B-84D0-FD6B88EBE9BF}"/>
              </c:ext>
            </c:extLst>
          </c:dPt>
          <c:dPt>
            <c:idx val="4"/>
            <c:invertIfNegative val="0"/>
            <c:bubble3D val="0"/>
            <c:spPr>
              <a:solidFill>
                <a:srgbClr val="7F7F7F"/>
              </a:solidFill>
              <a:ln>
                <a:noFill/>
              </a:ln>
              <a:effectLst/>
            </c:spPr>
            <c:extLst>
              <c:ext xmlns:c16="http://schemas.microsoft.com/office/drawing/2014/chart" uri="{C3380CC4-5D6E-409C-BE32-E72D297353CC}">
                <c16:uniqueId val="{00000009-53BA-4D7B-84D0-FD6B88EBE9BF}"/>
              </c:ext>
            </c:extLst>
          </c:dPt>
          <c:dPt>
            <c:idx val="5"/>
            <c:invertIfNegative val="0"/>
            <c:bubble3D val="0"/>
            <c:spPr>
              <a:solidFill>
                <a:srgbClr val="7F7F7F"/>
              </a:solidFill>
              <a:ln>
                <a:noFill/>
              </a:ln>
              <a:effectLst/>
            </c:spPr>
            <c:extLst>
              <c:ext xmlns:c16="http://schemas.microsoft.com/office/drawing/2014/chart" uri="{C3380CC4-5D6E-409C-BE32-E72D297353CC}">
                <c16:uniqueId val="{0000000B-53BA-4D7B-84D0-FD6B88EBE9BF}"/>
              </c:ext>
            </c:extLst>
          </c:dPt>
          <c:dPt>
            <c:idx val="6"/>
            <c:invertIfNegative val="0"/>
            <c:bubble3D val="0"/>
            <c:spPr>
              <a:solidFill>
                <a:srgbClr val="7F7F7F"/>
              </a:solidFill>
              <a:ln>
                <a:noFill/>
              </a:ln>
              <a:effectLst/>
            </c:spPr>
            <c:extLst>
              <c:ext xmlns:c16="http://schemas.microsoft.com/office/drawing/2014/chart" uri="{C3380CC4-5D6E-409C-BE32-E72D297353CC}">
                <c16:uniqueId val="{0000000D-53BA-4D7B-84D0-FD6B88EBE9BF}"/>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3BA-4D7B-84D0-FD6B88EBE9BF}"/>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53BA-4D7B-84D0-FD6B88EBE9BF}"/>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53BA-4D7B-84D0-FD6B88EBE9BF}"/>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53BA-4D7B-84D0-FD6B88EBE9B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Sheet1!$A$2:$A$8</c:f>
              <c:numCache>
                <c:formatCode>General</c:formatCode>
                <c:ptCount val="7"/>
              </c:numCache>
            </c:numRef>
          </c:cat>
          <c:val>
            <c:numRef>
              <c:f>Sheet1!$B$2:$B$8</c:f>
              <c:numCache>
                <c:formatCode>0%</c:formatCode>
                <c:ptCount val="7"/>
                <c:pt idx="0">
                  <c:v>0.63</c:v>
                </c:pt>
                <c:pt idx="1">
                  <c:v>0.47</c:v>
                </c:pt>
                <c:pt idx="2">
                  <c:v>0.59</c:v>
                </c:pt>
                <c:pt idx="3">
                  <c:v>0.6</c:v>
                </c:pt>
                <c:pt idx="4">
                  <c:v>0.47</c:v>
                </c:pt>
                <c:pt idx="5">
                  <c:v>0.48</c:v>
                </c:pt>
                <c:pt idx="6">
                  <c:v>0.44</c:v>
                </c:pt>
              </c:numCache>
            </c:numRef>
          </c:val>
          <c:extLst>
            <c:ext xmlns:c16="http://schemas.microsoft.com/office/drawing/2014/chart" uri="{C3380CC4-5D6E-409C-BE32-E72D297353CC}">
              <c16:uniqueId val="{0000000E-53BA-4D7B-84D0-FD6B88EBE9BF}"/>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lumMod val="40000"/>
                <a:lumOff val="60000"/>
              </a:schemeClr>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1-DD91-457E-9277-46BC4910E42A}"/>
              </c:ext>
            </c:extLst>
          </c:dPt>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3-DD91-457E-9277-46BC4910E42A}"/>
              </c:ext>
            </c:extLst>
          </c:dPt>
          <c:dPt>
            <c:idx val="2"/>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5-DD91-457E-9277-46BC4910E42A}"/>
              </c:ext>
            </c:extLst>
          </c:dPt>
          <c:dPt>
            <c:idx val="3"/>
            <c:invertIfNegative val="0"/>
            <c:bubble3D val="0"/>
            <c:spPr>
              <a:solidFill>
                <a:srgbClr val="DBDBDB"/>
              </a:solidFill>
              <a:ln>
                <a:noFill/>
              </a:ln>
              <a:effectLst/>
            </c:spPr>
            <c:extLst>
              <c:ext xmlns:c16="http://schemas.microsoft.com/office/drawing/2014/chart" uri="{C3380CC4-5D6E-409C-BE32-E72D297353CC}">
                <c16:uniqueId val="{00000007-DD91-457E-9277-46BC4910E42A}"/>
              </c:ext>
            </c:extLst>
          </c:dPt>
          <c:dPt>
            <c:idx val="4"/>
            <c:invertIfNegative val="0"/>
            <c:bubble3D val="0"/>
            <c:spPr>
              <a:solidFill>
                <a:srgbClr val="A5A5A5"/>
              </a:solidFill>
              <a:ln>
                <a:noFill/>
              </a:ln>
              <a:effectLst/>
            </c:spPr>
            <c:extLst>
              <c:ext xmlns:c16="http://schemas.microsoft.com/office/drawing/2014/chart" uri="{C3380CC4-5D6E-409C-BE32-E72D297353CC}">
                <c16:uniqueId val="{00000000-1F22-4586-8DF9-FC758E000739}"/>
              </c:ext>
            </c:extLst>
          </c:dPt>
          <c:dLbls>
            <c:dLbl>
              <c:idx val="1"/>
              <c:spPr>
                <a:noFill/>
                <a:ln>
                  <a:noFill/>
                </a:ln>
                <a:effectLst/>
              </c:spPr>
              <c:txPr>
                <a:bodyPr rot="0" spcFirstLastPara="1" vertOverflow="ellipsis" horzOverflow="clip" vert="horz" wrap="non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DD91-457E-9277-46BC4910E42A}"/>
                </c:ext>
              </c:extLst>
            </c:dLbl>
            <c:dLbl>
              <c:idx val="2"/>
              <c:spPr>
                <a:noFill/>
                <a:ln>
                  <a:noFill/>
                </a:ln>
                <a:effectLst/>
              </c:spPr>
              <c:txPr>
                <a:bodyPr rot="0" spcFirstLastPara="1" vertOverflow="ellipsis" horzOverflow="clip" vert="horz" wrap="non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5-DD91-457E-9277-46BC4910E42A}"/>
                </c:ext>
              </c:extLst>
            </c:dLbl>
            <c:dLbl>
              <c:idx val="3"/>
              <c:spPr>
                <a:noFill/>
                <a:ln>
                  <a:noFill/>
                </a:ln>
                <a:effectLst/>
              </c:spPr>
              <c:txPr>
                <a:bodyPr rot="0" spcFirstLastPara="1" vertOverflow="ellipsis" horzOverflow="clip" vert="horz" wrap="non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7-DD91-457E-9277-46BC4910E42A}"/>
                </c:ext>
              </c:extLst>
            </c:dLbl>
            <c:spPr>
              <a:noFill/>
              <a:ln>
                <a:noFill/>
              </a:ln>
              <a:effectLst/>
            </c:spPr>
            <c:txPr>
              <a:bodyPr rot="0" spcFirstLastPara="1" vertOverflow="ellipsis" horzOverflow="clip" vert="horz" wrap="non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Sheet1!$B$2:$B$6</c:f>
              <c:numCache>
                <c:formatCode>0%</c:formatCode>
                <c:ptCount val="5"/>
                <c:pt idx="0">
                  <c:v>0.84</c:v>
                </c:pt>
                <c:pt idx="1">
                  <c:v>0.81</c:v>
                </c:pt>
                <c:pt idx="2">
                  <c:v>0.87599999999999989</c:v>
                </c:pt>
                <c:pt idx="3">
                  <c:v>0.85856573705179284</c:v>
                </c:pt>
                <c:pt idx="4">
                  <c:v>0.83</c:v>
                </c:pt>
              </c:numCache>
            </c:numRef>
          </c:val>
          <c:extLst>
            <c:ext xmlns:c16="http://schemas.microsoft.com/office/drawing/2014/chart" uri="{C3380CC4-5D6E-409C-BE32-E72D297353CC}">
              <c16:uniqueId val="{0000000E-DD91-457E-9277-46BC4910E42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lumMod val="40000"/>
                <a:lumOff val="60000"/>
              </a:schemeClr>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1-B289-4C08-8BAF-D1510D4421F6}"/>
              </c:ext>
            </c:extLst>
          </c:dPt>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3-B289-4C08-8BAF-D1510D4421F6}"/>
              </c:ext>
            </c:extLst>
          </c:dPt>
          <c:dPt>
            <c:idx val="2"/>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5-B289-4C08-8BAF-D1510D4421F6}"/>
              </c:ext>
            </c:extLst>
          </c:dPt>
          <c:dPt>
            <c:idx val="3"/>
            <c:invertIfNegative val="0"/>
            <c:bubble3D val="0"/>
            <c:spPr>
              <a:solidFill>
                <a:srgbClr val="DBDBDB"/>
              </a:solidFill>
              <a:ln>
                <a:noFill/>
              </a:ln>
              <a:effectLst/>
            </c:spPr>
            <c:extLst>
              <c:ext xmlns:c16="http://schemas.microsoft.com/office/drawing/2014/chart" uri="{C3380CC4-5D6E-409C-BE32-E72D297353CC}">
                <c16:uniqueId val="{00000007-B289-4C08-8BAF-D1510D4421F6}"/>
              </c:ext>
            </c:extLst>
          </c:dPt>
          <c:dPt>
            <c:idx val="4"/>
            <c:invertIfNegative val="0"/>
            <c:bubble3D val="0"/>
            <c:spPr>
              <a:solidFill>
                <a:srgbClr val="A5A5A5"/>
              </a:solidFill>
              <a:ln>
                <a:noFill/>
              </a:ln>
              <a:effectLst/>
            </c:spPr>
            <c:extLst>
              <c:ext xmlns:c16="http://schemas.microsoft.com/office/drawing/2014/chart" uri="{C3380CC4-5D6E-409C-BE32-E72D297353CC}">
                <c16:uniqueId val="{00000000-53AD-466E-8B36-9FDE4D41C8C4}"/>
              </c:ext>
            </c:extLst>
          </c:dPt>
          <c:dLbls>
            <c:dLbl>
              <c:idx val="1"/>
              <c:spPr>
                <a:noFill/>
                <a:ln>
                  <a:noFill/>
                </a:ln>
                <a:effectLst/>
              </c:spPr>
              <c:txPr>
                <a:bodyPr rot="0" spcFirstLastPara="1" vertOverflow="ellipsis" horzOverflow="clip" vert="horz" wrap="non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B289-4C08-8BAF-D1510D4421F6}"/>
                </c:ext>
              </c:extLst>
            </c:dLbl>
            <c:dLbl>
              <c:idx val="2"/>
              <c:spPr>
                <a:noFill/>
                <a:ln>
                  <a:noFill/>
                </a:ln>
                <a:effectLst/>
              </c:spPr>
              <c:txPr>
                <a:bodyPr rot="0" spcFirstLastPara="1" vertOverflow="ellipsis" horzOverflow="clip" vert="horz" wrap="non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5-B289-4C08-8BAF-D1510D4421F6}"/>
                </c:ext>
              </c:extLst>
            </c:dLbl>
            <c:dLbl>
              <c:idx val="3"/>
              <c:spPr>
                <a:noFill/>
                <a:ln>
                  <a:noFill/>
                </a:ln>
                <a:effectLst/>
              </c:spPr>
              <c:txPr>
                <a:bodyPr rot="0" spcFirstLastPara="1" vertOverflow="ellipsis" horzOverflow="clip" vert="horz" wrap="non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7-B289-4C08-8BAF-D1510D4421F6}"/>
                </c:ext>
              </c:extLst>
            </c:dLbl>
            <c:spPr>
              <a:noFill/>
              <a:ln>
                <a:noFill/>
              </a:ln>
              <a:effectLst/>
            </c:spPr>
            <c:txPr>
              <a:bodyPr rot="0" spcFirstLastPara="1" vertOverflow="ellipsis" horzOverflow="clip" vert="horz" wrap="non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Sheet1!$B$2:$B$6</c:f>
              <c:numCache>
                <c:formatCode>0%</c:formatCode>
                <c:ptCount val="5"/>
                <c:pt idx="0">
                  <c:v>0.40600000000000003</c:v>
                </c:pt>
                <c:pt idx="1">
                  <c:v>0.4539999999999999</c:v>
                </c:pt>
                <c:pt idx="2">
                  <c:v>0.41</c:v>
                </c:pt>
                <c:pt idx="3">
                  <c:v>0.34661354581673309</c:v>
                </c:pt>
                <c:pt idx="4">
                  <c:v>0.18600000000000003</c:v>
                </c:pt>
              </c:numCache>
            </c:numRef>
          </c:val>
          <c:extLst>
            <c:ext xmlns:c16="http://schemas.microsoft.com/office/drawing/2014/chart" uri="{C3380CC4-5D6E-409C-BE32-E72D297353CC}">
              <c16:uniqueId val="{00000008-B289-4C08-8BAF-D1510D4421F6}"/>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bg2">
                <a:lumMod val="90000"/>
              </a:schemeClr>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DADD-4D25-95A8-9D8C5ED80C66}"/>
              </c:ext>
            </c:extLst>
          </c:dPt>
          <c:dPt>
            <c:idx val="1"/>
            <c:invertIfNegative val="0"/>
            <c:bubble3D val="0"/>
            <c:spPr>
              <a:solidFill>
                <a:schemeClr val="tx1"/>
              </a:solidFill>
              <a:ln>
                <a:noFill/>
              </a:ln>
              <a:effectLst/>
            </c:spPr>
            <c:extLst>
              <c:ext xmlns:c16="http://schemas.microsoft.com/office/drawing/2014/chart" uri="{C3380CC4-5D6E-409C-BE32-E72D297353CC}">
                <c16:uniqueId val="{00000003-DADD-4D25-95A8-9D8C5ED80C66}"/>
              </c:ext>
            </c:extLst>
          </c:dPt>
          <c:dPt>
            <c:idx val="2"/>
            <c:invertIfNegative val="0"/>
            <c:bubble3D val="0"/>
            <c:spPr>
              <a:solidFill>
                <a:srgbClr val="7F7F7F"/>
              </a:solidFill>
              <a:ln>
                <a:noFill/>
              </a:ln>
              <a:effectLst/>
            </c:spPr>
            <c:extLst>
              <c:ext xmlns:c16="http://schemas.microsoft.com/office/drawing/2014/chart" uri="{C3380CC4-5D6E-409C-BE32-E72D297353CC}">
                <c16:uniqueId val="{00000005-DADD-4D25-95A8-9D8C5ED80C66}"/>
              </c:ext>
            </c:extLst>
          </c:dPt>
          <c:dPt>
            <c:idx val="3"/>
            <c:invertIfNegative val="0"/>
            <c:bubble3D val="0"/>
            <c:spPr>
              <a:solidFill>
                <a:srgbClr val="7F7F7F"/>
              </a:solidFill>
              <a:ln>
                <a:noFill/>
              </a:ln>
              <a:effectLst/>
            </c:spPr>
            <c:extLst>
              <c:ext xmlns:c16="http://schemas.microsoft.com/office/drawing/2014/chart" uri="{C3380CC4-5D6E-409C-BE32-E72D297353CC}">
                <c16:uniqueId val="{00000007-DADD-4D25-95A8-9D8C5ED80C66}"/>
              </c:ext>
            </c:extLst>
          </c:dPt>
          <c:dPt>
            <c:idx val="4"/>
            <c:invertIfNegative val="0"/>
            <c:bubble3D val="0"/>
            <c:spPr>
              <a:solidFill>
                <a:srgbClr val="7F7F7F"/>
              </a:solidFill>
              <a:ln>
                <a:noFill/>
              </a:ln>
              <a:effectLst/>
            </c:spPr>
            <c:extLst>
              <c:ext xmlns:c16="http://schemas.microsoft.com/office/drawing/2014/chart" uri="{C3380CC4-5D6E-409C-BE32-E72D297353CC}">
                <c16:uniqueId val="{00000009-DADD-4D25-95A8-9D8C5ED80C66}"/>
              </c:ext>
            </c:extLst>
          </c:dPt>
          <c:dPt>
            <c:idx val="5"/>
            <c:invertIfNegative val="0"/>
            <c:bubble3D val="0"/>
            <c:spPr>
              <a:solidFill>
                <a:srgbClr val="7F7F7F"/>
              </a:solidFill>
              <a:ln>
                <a:noFill/>
              </a:ln>
              <a:effectLst/>
            </c:spPr>
            <c:extLst>
              <c:ext xmlns:c16="http://schemas.microsoft.com/office/drawing/2014/chart" uri="{C3380CC4-5D6E-409C-BE32-E72D297353CC}">
                <c16:uniqueId val="{0000000B-DADD-4D25-95A8-9D8C5ED80C66}"/>
              </c:ext>
            </c:extLst>
          </c:dPt>
          <c:dPt>
            <c:idx val="6"/>
            <c:invertIfNegative val="0"/>
            <c:bubble3D val="0"/>
            <c:spPr>
              <a:solidFill>
                <a:srgbClr val="7F7F7F"/>
              </a:solidFill>
              <a:ln>
                <a:noFill/>
              </a:ln>
              <a:effectLst/>
            </c:spPr>
            <c:extLst>
              <c:ext xmlns:c16="http://schemas.microsoft.com/office/drawing/2014/chart" uri="{C3380CC4-5D6E-409C-BE32-E72D297353CC}">
                <c16:uniqueId val="{0000000D-DADD-4D25-95A8-9D8C5ED80C66}"/>
              </c:ext>
            </c:extLst>
          </c:dPt>
          <c:dPt>
            <c:idx val="7"/>
            <c:invertIfNegative val="0"/>
            <c:bubble3D val="0"/>
            <c:spPr>
              <a:solidFill>
                <a:srgbClr val="7F7F7F"/>
              </a:solidFill>
              <a:ln>
                <a:noFill/>
              </a:ln>
              <a:effectLst/>
            </c:spPr>
            <c:extLst>
              <c:ext xmlns:c16="http://schemas.microsoft.com/office/drawing/2014/chart" uri="{C3380CC4-5D6E-409C-BE32-E72D297353CC}">
                <c16:uniqueId val="{00000000-90C1-4159-A09F-0B227EFFFF83}"/>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DADD-4D25-95A8-9D8C5ED80C66}"/>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DADD-4D25-95A8-9D8C5ED80C66}"/>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DADD-4D25-95A8-9D8C5ED80C66}"/>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DADD-4D25-95A8-9D8C5ED80C66}"/>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DADD-4D25-95A8-9D8C5ED80C66}"/>
                </c:ext>
              </c:extLst>
            </c:dLbl>
            <c:dLbl>
              <c:idx val="6"/>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D-DADD-4D25-95A8-9D8C5ED80C6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0.55800000000000005</c:v>
                </c:pt>
                <c:pt idx="1">
                  <c:v>0.36599999999999999</c:v>
                </c:pt>
                <c:pt idx="2">
                  <c:v>0.312</c:v>
                </c:pt>
                <c:pt idx="3">
                  <c:v>0.26400000000000001</c:v>
                </c:pt>
                <c:pt idx="4">
                  <c:v>0.29199999999999998</c:v>
                </c:pt>
                <c:pt idx="5">
                  <c:v>0.15</c:v>
                </c:pt>
                <c:pt idx="6">
                  <c:v>0.20599999999999999</c:v>
                </c:pt>
                <c:pt idx="7">
                  <c:v>0.11600000000000002</c:v>
                </c:pt>
              </c:numCache>
            </c:numRef>
          </c:val>
          <c:extLst>
            <c:ext xmlns:c16="http://schemas.microsoft.com/office/drawing/2014/chart" uri="{C3380CC4-5D6E-409C-BE32-E72D297353CC}">
              <c16:uniqueId val="{0000000E-DADD-4D25-95A8-9D8C5ED80C66}"/>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lumMod val="40000"/>
                <a:lumOff val="60000"/>
              </a:schemeClr>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6126-407B-8CD5-84695ED7E08E}"/>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6126-407B-8CD5-84695ED7E08E}"/>
              </c:ext>
            </c:extLst>
          </c:dPt>
          <c:dPt>
            <c:idx val="2"/>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5-6126-407B-8CD5-84695ED7E08E}"/>
              </c:ext>
            </c:extLst>
          </c:dPt>
          <c:dPt>
            <c:idx val="3"/>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7-6126-407B-8CD5-84695ED7E08E}"/>
              </c:ext>
            </c:extLst>
          </c:dPt>
          <c:dPt>
            <c:idx val="4"/>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9-6126-407B-8CD5-84695ED7E08E}"/>
              </c:ext>
            </c:extLst>
          </c:dPt>
          <c:dPt>
            <c:idx val="5"/>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B-6126-407B-8CD5-84695ED7E08E}"/>
              </c:ext>
            </c:extLst>
          </c:dPt>
          <c:dPt>
            <c:idx val="6"/>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D-6126-407B-8CD5-84695ED7E08E}"/>
              </c:ext>
            </c:extLst>
          </c:dPt>
          <c:dPt>
            <c:idx val="7"/>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0-6624-478E-AFD4-32292D36726B}"/>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126-407B-8CD5-84695ED7E08E}"/>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6126-407B-8CD5-84695ED7E08E}"/>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6126-407B-8CD5-84695ED7E08E}"/>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6126-407B-8CD5-84695ED7E08E}"/>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6126-407B-8CD5-84695ED7E08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0.44600000000000001</c:v>
                </c:pt>
                <c:pt idx="1">
                  <c:v>0.42399999999999999</c:v>
                </c:pt>
                <c:pt idx="2">
                  <c:v>0.36399999999999999</c:v>
                </c:pt>
                <c:pt idx="3">
                  <c:v>0.31</c:v>
                </c:pt>
                <c:pt idx="4">
                  <c:v>0.23599999999999999</c:v>
                </c:pt>
                <c:pt idx="5">
                  <c:v>0.154</c:v>
                </c:pt>
                <c:pt idx="6">
                  <c:v>0.13800000000000001</c:v>
                </c:pt>
                <c:pt idx="7">
                  <c:v>8.5999999999999993E-2</c:v>
                </c:pt>
              </c:numCache>
            </c:numRef>
          </c:val>
          <c:extLst>
            <c:ext xmlns:c16="http://schemas.microsoft.com/office/drawing/2014/chart" uri="{C3380CC4-5D6E-409C-BE32-E72D297353CC}">
              <c16:uniqueId val="{0000000E-6126-407B-8CD5-84695ED7E08E}"/>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lumMod val="40000"/>
                <a:lumOff val="60000"/>
              </a:schemeClr>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5F79-4570-B0E4-44709D598E8C}"/>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5F79-4570-B0E4-44709D598E8C}"/>
              </c:ext>
            </c:extLst>
          </c:dPt>
          <c:dPt>
            <c:idx val="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5F79-4570-B0E4-44709D598E8C}"/>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5F79-4570-B0E4-44709D598E8C}"/>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9-5F79-4570-B0E4-44709D598E8C}"/>
              </c:ext>
            </c:extLst>
          </c:dPt>
          <c:dPt>
            <c:idx val="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B-5F79-4570-B0E4-44709D598E8C}"/>
              </c:ext>
            </c:extLst>
          </c:dPt>
          <c:dPt>
            <c:idx val="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D-5F79-4570-B0E4-44709D598E8C}"/>
              </c:ext>
            </c:extLst>
          </c:dPt>
          <c:dPt>
            <c:idx val="7"/>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E-BA26-4E1B-9595-D25D2D3A65A8}"/>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F79-4570-B0E4-44709D598E8C}"/>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5F79-4570-B0E4-44709D598E8C}"/>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5F79-4570-B0E4-44709D598E8C}"/>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5F79-4570-B0E4-44709D598E8C}"/>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5F79-4570-B0E4-44709D598E8C}"/>
                </c:ext>
              </c:extLst>
            </c:dLbl>
            <c:dLbl>
              <c:idx val="5"/>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5F79-4570-B0E4-44709D598E8C}"/>
                </c:ext>
              </c:extLst>
            </c:dLbl>
            <c:dLbl>
              <c:idx val="7"/>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E-BA26-4E1B-9595-D25D2D3A65A8}"/>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0.40400000000000008</c:v>
                </c:pt>
                <c:pt idx="1">
                  <c:v>0.43200000000000011</c:v>
                </c:pt>
                <c:pt idx="2">
                  <c:v>0.38</c:v>
                </c:pt>
                <c:pt idx="3">
                  <c:v>0.39800000000000002</c:v>
                </c:pt>
                <c:pt idx="4">
                  <c:v>0.2</c:v>
                </c:pt>
                <c:pt idx="5">
                  <c:v>0.158</c:v>
                </c:pt>
                <c:pt idx="6">
                  <c:v>0.122</c:v>
                </c:pt>
                <c:pt idx="7">
                  <c:v>0.1</c:v>
                </c:pt>
              </c:numCache>
            </c:numRef>
          </c:val>
          <c:extLst>
            <c:ext xmlns:c16="http://schemas.microsoft.com/office/drawing/2014/chart" uri="{C3380CC4-5D6E-409C-BE32-E72D297353CC}">
              <c16:uniqueId val="{0000000E-5F79-4570-B0E4-44709D598E8C}"/>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3">
                <a:lumMod val="40000"/>
                <a:lumOff val="60000"/>
              </a:schemeClr>
            </a:solidFill>
            <a:ln>
              <a:noFill/>
            </a:ln>
            <a:effectLst/>
          </c:spPr>
          <c:invertIfNegative val="0"/>
          <c:dPt>
            <c:idx val="0"/>
            <c:invertIfNegative val="0"/>
            <c:bubble3D val="0"/>
            <c:spPr>
              <a:solidFill>
                <a:srgbClr val="4472C4"/>
              </a:solidFill>
              <a:ln>
                <a:noFill/>
              </a:ln>
              <a:effectLst/>
            </c:spPr>
            <c:extLst>
              <c:ext xmlns:c16="http://schemas.microsoft.com/office/drawing/2014/chart" uri="{C3380CC4-5D6E-409C-BE32-E72D297353CC}">
                <c16:uniqueId val="{00000001-7827-47CE-845C-905F50D41A4F}"/>
              </c:ext>
            </c:extLst>
          </c:dPt>
          <c:dPt>
            <c:idx val="1"/>
            <c:invertIfNegative val="0"/>
            <c:bubble3D val="0"/>
            <c:spPr>
              <a:solidFill>
                <a:srgbClr val="4472C4"/>
              </a:solidFill>
              <a:ln>
                <a:noFill/>
              </a:ln>
              <a:effectLst/>
            </c:spPr>
            <c:extLst>
              <c:ext xmlns:c16="http://schemas.microsoft.com/office/drawing/2014/chart" uri="{C3380CC4-5D6E-409C-BE32-E72D297353CC}">
                <c16:uniqueId val="{00000003-7827-47CE-845C-905F50D41A4F}"/>
              </c:ext>
            </c:extLst>
          </c:dPt>
          <c:dPt>
            <c:idx val="2"/>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5-7827-47CE-845C-905F50D41A4F}"/>
              </c:ext>
            </c:extLst>
          </c:dPt>
          <c:dPt>
            <c:idx val="3"/>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7-7827-47CE-845C-905F50D41A4F}"/>
              </c:ext>
            </c:extLst>
          </c:dPt>
          <c:dPt>
            <c:idx val="4"/>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9-7827-47CE-845C-905F50D41A4F}"/>
              </c:ext>
            </c:extLst>
          </c:dPt>
          <c:dPt>
            <c:idx val="5"/>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B-7827-47CE-845C-905F50D41A4F}"/>
              </c:ext>
            </c:extLst>
          </c:dPt>
          <c:dPt>
            <c:idx val="6"/>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D-7827-47CE-845C-905F50D41A4F}"/>
              </c:ext>
            </c:extLst>
          </c:dPt>
          <c:dPt>
            <c:idx val="7"/>
            <c:invertIfNegative val="0"/>
            <c:bubble3D val="0"/>
            <c:spPr>
              <a:solidFill>
                <a:schemeClr val="accent1">
                  <a:lumMod val="40000"/>
                  <a:lumOff val="60000"/>
                </a:schemeClr>
              </a:solidFill>
              <a:ln>
                <a:noFill/>
              </a:ln>
              <a:effectLst/>
            </c:spPr>
            <c:extLst>
              <c:ext xmlns:c16="http://schemas.microsoft.com/office/drawing/2014/chart" uri="{C3380CC4-5D6E-409C-BE32-E72D297353CC}">
                <c16:uniqueId val="{00000000-9849-4613-9BF4-4AAAD93D0BC3}"/>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7827-47CE-845C-905F50D41A4F}"/>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7827-47CE-845C-905F50D41A4F}"/>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7827-47CE-845C-905F50D41A4F}"/>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7827-47CE-845C-905F50D41A4F}"/>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7827-47CE-845C-905F50D41A4F}"/>
                </c:ext>
              </c:extLst>
            </c:dLbl>
            <c:dLbl>
              <c:idx val="5"/>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7827-47CE-845C-905F50D41A4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0.4539999999999999</c:v>
                </c:pt>
                <c:pt idx="1">
                  <c:v>0.43</c:v>
                </c:pt>
                <c:pt idx="2">
                  <c:v>0.37799999999999995</c:v>
                </c:pt>
                <c:pt idx="3">
                  <c:v>0.39</c:v>
                </c:pt>
                <c:pt idx="4">
                  <c:v>0.21</c:v>
                </c:pt>
                <c:pt idx="5">
                  <c:v>0.154</c:v>
                </c:pt>
                <c:pt idx="6">
                  <c:v>0.16800000000000001</c:v>
                </c:pt>
                <c:pt idx="7">
                  <c:v>0.11799999999999999</c:v>
                </c:pt>
              </c:numCache>
            </c:numRef>
          </c:val>
          <c:extLst>
            <c:ext xmlns:c16="http://schemas.microsoft.com/office/drawing/2014/chart" uri="{C3380CC4-5D6E-409C-BE32-E72D297353CC}">
              <c16:uniqueId val="{0000000E-7827-47CE-845C-905F50D41A4F}"/>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bg2">
                <a:lumMod val="90000"/>
              </a:schemeClr>
            </a:solidFill>
            <a:ln>
              <a:noFill/>
            </a:ln>
            <a:effectLst/>
          </c:spPr>
          <c:invertIfNegative val="0"/>
          <c:dPt>
            <c:idx val="0"/>
            <c:invertIfNegative val="0"/>
            <c:bubble3D val="0"/>
            <c:spPr>
              <a:solidFill>
                <a:srgbClr val="A5A5A5"/>
              </a:solidFill>
              <a:ln>
                <a:noFill/>
              </a:ln>
              <a:effectLst/>
            </c:spPr>
            <c:extLst>
              <c:ext xmlns:c16="http://schemas.microsoft.com/office/drawing/2014/chart" uri="{C3380CC4-5D6E-409C-BE32-E72D297353CC}">
                <c16:uniqueId val="{00000001-241F-4C40-A6C7-9BED2996635A}"/>
              </c:ext>
            </c:extLst>
          </c:dPt>
          <c:dPt>
            <c:idx val="1"/>
            <c:invertIfNegative val="0"/>
            <c:bubble3D val="0"/>
            <c:spPr>
              <a:solidFill>
                <a:srgbClr val="A5A5A5"/>
              </a:solidFill>
              <a:ln>
                <a:noFill/>
              </a:ln>
              <a:effectLst/>
            </c:spPr>
            <c:extLst>
              <c:ext xmlns:c16="http://schemas.microsoft.com/office/drawing/2014/chart" uri="{C3380CC4-5D6E-409C-BE32-E72D297353CC}">
                <c16:uniqueId val="{00000003-241F-4C40-A6C7-9BED2996635A}"/>
              </c:ext>
            </c:extLst>
          </c:dPt>
          <c:dPt>
            <c:idx val="2"/>
            <c:invertIfNegative val="0"/>
            <c:bubble3D val="0"/>
            <c:spPr>
              <a:solidFill>
                <a:srgbClr val="DBDBDB"/>
              </a:solidFill>
              <a:ln>
                <a:noFill/>
              </a:ln>
              <a:effectLst/>
            </c:spPr>
            <c:extLst>
              <c:ext xmlns:c16="http://schemas.microsoft.com/office/drawing/2014/chart" uri="{C3380CC4-5D6E-409C-BE32-E72D297353CC}">
                <c16:uniqueId val="{00000005-241F-4C40-A6C7-9BED2996635A}"/>
              </c:ext>
            </c:extLst>
          </c:dPt>
          <c:dPt>
            <c:idx val="3"/>
            <c:invertIfNegative val="0"/>
            <c:bubble3D val="0"/>
            <c:spPr>
              <a:solidFill>
                <a:srgbClr val="DBDBDB"/>
              </a:solidFill>
              <a:ln>
                <a:noFill/>
              </a:ln>
              <a:effectLst/>
            </c:spPr>
            <c:extLst>
              <c:ext xmlns:c16="http://schemas.microsoft.com/office/drawing/2014/chart" uri="{C3380CC4-5D6E-409C-BE32-E72D297353CC}">
                <c16:uniqueId val="{00000007-241F-4C40-A6C7-9BED2996635A}"/>
              </c:ext>
            </c:extLst>
          </c:dPt>
          <c:dPt>
            <c:idx val="4"/>
            <c:invertIfNegative val="0"/>
            <c:bubble3D val="0"/>
            <c:spPr>
              <a:solidFill>
                <a:srgbClr val="DBDBDB"/>
              </a:solidFill>
              <a:ln>
                <a:noFill/>
              </a:ln>
              <a:effectLst/>
            </c:spPr>
            <c:extLst>
              <c:ext xmlns:c16="http://schemas.microsoft.com/office/drawing/2014/chart" uri="{C3380CC4-5D6E-409C-BE32-E72D297353CC}">
                <c16:uniqueId val="{00000009-241F-4C40-A6C7-9BED2996635A}"/>
              </c:ext>
            </c:extLst>
          </c:dPt>
          <c:dPt>
            <c:idx val="5"/>
            <c:invertIfNegative val="0"/>
            <c:bubble3D val="0"/>
            <c:spPr>
              <a:solidFill>
                <a:srgbClr val="DBDBDB"/>
              </a:solidFill>
              <a:ln>
                <a:noFill/>
              </a:ln>
              <a:effectLst/>
            </c:spPr>
            <c:extLst>
              <c:ext xmlns:c16="http://schemas.microsoft.com/office/drawing/2014/chart" uri="{C3380CC4-5D6E-409C-BE32-E72D297353CC}">
                <c16:uniqueId val="{0000000B-241F-4C40-A6C7-9BED2996635A}"/>
              </c:ext>
            </c:extLst>
          </c:dPt>
          <c:dPt>
            <c:idx val="6"/>
            <c:invertIfNegative val="0"/>
            <c:bubble3D val="0"/>
            <c:spPr>
              <a:solidFill>
                <a:srgbClr val="DBDBDB"/>
              </a:solidFill>
              <a:ln>
                <a:noFill/>
              </a:ln>
              <a:effectLst/>
            </c:spPr>
            <c:extLst>
              <c:ext xmlns:c16="http://schemas.microsoft.com/office/drawing/2014/chart" uri="{C3380CC4-5D6E-409C-BE32-E72D297353CC}">
                <c16:uniqueId val="{0000000D-241F-4C40-A6C7-9BED2996635A}"/>
              </c:ext>
            </c:extLst>
          </c:dPt>
          <c:dPt>
            <c:idx val="7"/>
            <c:invertIfNegative val="0"/>
            <c:bubble3D val="0"/>
            <c:spPr>
              <a:solidFill>
                <a:srgbClr val="DBDBDB"/>
              </a:solidFill>
              <a:ln>
                <a:noFill/>
              </a:ln>
              <a:effectLst/>
            </c:spPr>
            <c:extLst>
              <c:ext xmlns:c16="http://schemas.microsoft.com/office/drawing/2014/chart" uri="{C3380CC4-5D6E-409C-BE32-E72D297353CC}">
                <c16:uniqueId val="{00000000-B34C-462A-B140-311E49BC95E9}"/>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241F-4C40-A6C7-9BED2996635A}"/>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241F-4C40-A6C7-9BED2996635A}"/>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241F-4C40-A6C7-9BED2996635A}"/>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241F-4C40-A6C7-9BED2996635A}"/>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241F-4C40-A6C7-9BED2996635A}"/>
                </c:ext>
              </c:extLst>
            </c:dLbl>
            <c:dLbl>
              <c:idx val="6"/>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D-241F-4C40-A6C7-9BED2996635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0.46215139442231062</c:v>
                </c:pt>
                <c:pt idx="1">
                  <c:v>0.38247011952191234</c:v>
                </c:pt>
                <c:pt idx="2">
                  <c:v>0.348605577689243</c:v>
                </c:pt>
                <c:pt idx="3">
                  <c:v>0.29282868525896416</c:v>
                </c:pt>
                <c:pt idx="4">
                  <c:v>0.25697211155378485</c:v>
                </c:pt>
                <c:pt idx="5">
                  <c:v>0.1454183266932271</c:v>
                </c:pt>
                <c:pt idx="6">
                  <c:v>0.15737051792828685</c:v>
                </c:pt>
                <c:pt idx="7">
                  <c:v>0.12350597609561755</c:v>
                </c:pt>
              </c:numCache>
            </c:numRef>
          </c:val>
          <c:extLst>
            <c:ext xmlns:c16="http://schemas.microsoft.com/office/drawing/2014/chart" uri="{C3380CC4-5D6E-409C-BE32-E72D297353CC}">
              <c16:uniqueId val="{0000000E-241F-4C40-A6C7-9BED2996635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B70A-457D-8CC0-C895430E1B77}"/>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B70A-457D-8CC0-C895430E1B77}"/>
              </c:ext>
            </c:extLst>
          </c:dPt>
          <c:cat>
            <c:strRef>
              <c:f>Sheet1!$A$2:$A$3</c:f>
              <c:strCache>
                <c:ptCount val="2"/>
                <c:pt idx="0">
                  <c:v>1st Qtr</c:v>
                </c:pt>
                <c:pt idx="1">
                  <c:v>2nd Qtr</c:v>
                </c:pt>
              </c:strCache>
            </c:strRef>
          </c:cat>
          <c:val>
            <c:numRef>
              <c:f>Sheet1!$B$2:$B$3</c:f>
              <c:numCache>
                <c:formatCode>0%</c:formatCode>
                <c:ptCount val="2"/>
                <c:pt idx="0">
                  <c:v>0.52</c:v>
                </c:pt>
                <c:pt idx="1">
                  <c:v>0.48</c:v>
                </c:pt>
              </c:numCache>
            </c:numRef>
          </c:val>
          <c:extLst>
            <c:ext xmlns:c16="http://schemas.microsoft.com/office/drawing/2014/chart" uri="{C3380CC4-5D6E-409C-BE32-E72D297353CC}">
              <c16:uniqueId val="{00000000-CB0A-4178-B85F-B32BCE1BFF52}"/>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6">
                <a:lumMod val="40000"/>
                <a:lumOff val="60000"/>
              </a:schemeClr>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7CC8-4661-8198-268DF28E308D}"/>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7CC8-4661-8198-268DF28E308D}"/>
              </c:ext>
            </c:extLst>
          </c:dPt>
          <c:dPt>
            <c:idx val="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7CC8-4661-8198-268DF28E308D}"/>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7CC8-4661-8198-268DF28E308D}"/>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9-7CC8-4661-8198-268DF28E308D}"/>
              </c:ext>
            </c:extLst>
          </c:dPt>
          <c:dPt>
            <c:idx val="5"/>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B-7CC8-4661-8198-268DF28E308D}"/>
              </c:ext>
            </c:extLst>
          </c:dPt>
          <c:dPt>
            <c:idx val="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D-7CC8-4661-8198-268DF28E308D}"/>
              </c:ext>
            </c:extLst>
          </c:dPt>
          <c:dPt>
            <c:idx val="7"/>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F-7CC8-4661-8198-268DF28E308D}"/>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7CC8-4661-8198-268DF28E308D}"/>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7CC8-4661-8198-268DF28E308D}"/>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7CC8-4661-8198-268DF28E308D}"/>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7CC8-4661-8198-268DF28E308D}"/>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7CC8-4661-8198-268DF28E308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Text message</c:v>
                </c:pt>
                <c:pt idx="1">
                  <c:v>Email</c:v>
                </c:pt>
                <c:pt idx="2">
                  <c:v>Recorded phone message</c:v>
                </c:pt>
                <c:pt idx="3">
                  <c:v>Local news</c:v>
                </c:pt>
                <c:pt idx="4">
                  <c:v>Friends/neighbors</c:v>
                </c:pt>
                <c:pt idx="5">
                  <c:v>Social media</c:v>
                </c:pt>
                <c:pt idx="6">
                  <c:v>Neighborhood notification service</c:v>
                </c:pt>
                <c:pt idx="7">
                  <c:v>Edison representative or employee</c:v>
                </c:pt>
                <c:pt idx="8">
                  <c:v>Other</c:v>
                </c:pt>
              </c:strCache>
            </c:strRef>
          </c:cat>
          <c:val>
            <c:numRef>
              <c:f>Sheet1!$B$2:$B$10</c:f>
              <c:numCache>
                <c:formatCode>0%</c:formatCode>
                <c:ptCount val="9"/>
                <c:pt idx="0">
                  <c:v>0.59593023255813948</c:v>
                </c:pt>
                <c:pt idx="1">
                  <c:v>0.47965116279069769</c:v>
                </c:pt>
                <c:pt idx="2">
                  <c:v>0.24127906976744193</c:v>
                </c:pt>
                <c:pt idx="3">
                  <c:v>6.1046511627906967E-2</c:v>
                </c:pt>
                <c:pt idx="4">
                  <c:v>4.9418604651162788E-2</c:v>
                </c:pt>
                <c:pt idx="5">
                  <c:v>6.3953488372093026E-2</c:v>
                </c:pt>
                <c:pt idx="6">
                  <c:v>6.6860465116279064E-2</c:v>
                </c:pt>
                <c:pt idx="7">
                  <c:v>2.616279069767442E-2</c:v>
                </c:pt>
                <c:pt idx="8">
                  <c:v>7.5581395348837205E-2</c:v>
                </c:pt>
              </c:numCache>
            </c:numRef>
          </c:val>
          <c:extLst>
            <c:ext xmlns:c16="http://schemas.microsoft.com/office/drawing/2014/chart" uri="{C3380CC4-5D6E-409C-BE32-E72D297353CC}">
              <c16:uniqueId val="{00000010-7CC8-4661-8198-268DF28E308D}"/>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4">
                <a:lumMod val="20000"/>
                <a:lumOff val="80000"/>
              </a:schemeClr>
            </a:solidFill>
            <a:ln>
              <a:noFill/>
            </a:ln>
            <a:effectLst/>
          </c:spPr>
          <c:invertIfNegative val="0"/>
          <c:dPt>
            <c:idx val="0"/>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1-0C11-4235-BB43-CCC19D662B32}"/>
              </c:ext>
            </c:extLst>
          </c:dPt>
          <c:dPt>
            <c:idx val="1"/>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3-0C11-4235-BB43-CCC19D662B32}"/>
              </c:ext>
            </c:extLst>
          </c:dPt>
          <c:dPt>
            <c:idx val="2"/>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5-0C11-4235-BB43-CCC19D662B32}"/>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0C11-4235-BB43-CCC19D662B32}"/>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9-0C11-4235-BB43-CCC19D662B32}"/>
              </c:ext>
            </c:extLst>
          </c:dPt>
          <c:dPt>
            <c:idx val="5"/>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B-0C11-4235-BB43-CCC19D662B32}"/>
              </c:ext>
            </c:extLst>
          </c:dPt>
          <c:dPt>
            <c:idx val="6"/>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D-0C11-4235-BB43-CCC19D662B32}"/>
              </c:ext>
            </c:extLst>
          </c:dPt>
          <c:dPt>
            <c:idx val="7"/>
            <c:invertIfNegative val="0"/>
            <c:bubble3D val="0"/>
            <c:spPr>
              <a:solidFill>
                <a:schemeClr val="accent4">
                  <a:lumMod val="20000"/>
                  <a:lumOff val="80000"/>
                </a:schemeClr>
              </a:solidFill>
              <a:ln>
                <a:noFill/>
              </a:ln>
              <a:effectLst/>
            </c:spPr>
            <c:extLst>
              <c:ext xmlns:c16="http://schemas.microsoft.com/office/drawing/2014/chart" uri="{C3380CC4-5D6E-409C-BE32-E72D297353CC}">
                <c16:uniqueId val="{0000000F-0C11-4235-BB43-CCC19D662B32}"/>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C11-4235-BB43-CCC19D662B32}"/>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0C11-4235-BB43-CCC19D662B32}"/>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0C11-4235-BB43-CCC19D662B32}"/>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0C11-4235-BB43-CCC19D662B32}"/>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0C11-4235-BB43-CCC19D662B3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Text message</c:v>
                </c:pt>
                <c:pt idx="1">
                  <c:v>Email</c:v>
                </c:pt>
                <c:pt idx="2">
                  <c:v>Recorded phone message</c:v>
                </c:pt>
                <c:pt idx="3">
                  <c:v>Local news</c:v>
                </c:pt>
                <c:pt idx="4">
                  <c:v>Friends/neighbors</c:v>
                </c:pt>
                <c:pt idx="5">
                  <c:v>Social media</c:v>
                </c:pt>
                <c:pt idx="6">
                  <c:v>Neighborhood notification service</c:v>
                </c:pt>
                <c:pt idx="7">
                  <c:v>Edison representative or employee</c:v>
                </c:pt>
                <c:pt idx="8">
                  <c:v>Other</c:v>
                </c:pt>
              </c:strCache>
            </c:strRef>
          </c:cat>
          <c:val>
            <c:numRef>
              <c:f>Sheet1!$B$2:$B$10</c:f>
              <c:numCache>
                <c:formatCode>0%</c:formatCode>
                <c:ptCount val="9"/>
                <c:pt idx="0">
                  <c:v>0.51401869158878499</c:v>
                </c:pt>
                <c:pt idx="1">
                  <c:v>0.24299065420560748</c:v>
                </c:pt>
                <c:pt idx="2">
                  <c:v>0.15887850467289719</c:v>
                </c:pt>
                <c:pt idx="3">
                  <c:v>0.13551401869158877</c:v>
                </c:pt>
                <c:pt idx="4">
                  <c:v>0.11214953271028039</c:v>
                </c:pt>
                <c:pt idx="5">
                  <c:v>7.9439252336448593E-2</c:v>
                </c:pt>
                <c:pt idx="6">
                  <c:v>6.5420560747663545E-2</c:v>
                </c:pt>
                <c:pt idx="7">
                  <c:v>2.336448598130841E-2</c:v>
                </c:pt>
                <c:pt idx="8">
                  <c:v>0.14953271028037382</c:v>
                </c:pt>
              </c:numCache>
            </c:numRef>
          </c:val>
          <c:extLst>
            <c:ext xmlns:c16="http://schemas.microsoft.com/office/drawing/2014/chart" uri="{C3380CC4-5D6E-409C-BE32-E72D297353CC}">
              <c16:uniqueId val="{00000010-0C11-4235-BB43-CCC19D662B32}"/>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solidFill>
              <a:ln w="19050">
                <a:solidFill>
                  <a:schemeClr val="lt1"/>
                </a:solidFill>
              </a:ln>
              <a:effectLst/>
            </c:spPr>
            <c:extLst>
              <c:ext xmlns:c16="http://schemas.microsoft.com/office/drawing/2014/chart" uri="{C3380CC4-5D6E-409C-BE32-E72D297353CC}">
                <c16:uniqueId val="{00000001-0775-42D9-9A74-B95E32CA5CEF}"/>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0775-42D9-9A74-B95E32CA5CEF}"/>
              </c:ext>
            </c:extLst>
          </c:dPt>
          <c:cat>
            <c:strRef>
              <c:f>Sheet1!$A$2:$A$3</c:f>
              <c:strCache>
                <c:ptCount val="2"/>
                <c:pt idx="0">
                  <c:v>1st Qtr</c:v>
                </c:pt>
                <c:pt idx="1">
                  <c:v>2nd Qtr</c:v>
                </c:pt>
              </c:strCache>
            </c:strRef>
          </c:cat>
          <c:val>
            <c:numRef>
              <c:f>Sheet1!$B$2:$B$3</c:f>
              <c:numCache>
                <c:formatCode>0%</c:formatCode>
                <c:ptCount val="2"/>
                <c:pt idx="0">
                  <c:v>0.2234762979683973</c:v>
                </c:pt>
                <c:pt idx="1">
                  <c:v>0.7765237020316027</c:v>
                </c:pt>
              </c:numCache>
            </c:numRef>
          </c:val>
          <c:extLst>
            <c:ext xmlns:c16="http://schemas.microsoft.com/office/drawing/2014/chart" uri="{C3380CC4-5D6E-409C-BE32-E72D297353CC}">
              <c16:uniqueId val="{00000004-0775-42D9-9A74-B95E32CA5CEF}"/>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2"/>
              </a:solidFill>
              <a:ln w="19050">
                <a:solidFill>
                  <a:schemeClr val="lt1"/>
                </a:solidFill>
              </a:ln>
              <a:effectLst/>
            </c:spPr>
            <c:extLst>
              <c:ext xmlns:c16="http://schemas.microsoft.com/office/drawing/2014/chart" uri="{C3380CC4-5D6E-409C-BE32-E72D297353CC}">
                <c16:uniqueId val="{00000001-FD46-498E-9D4E-9AFF016C7D3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FD46-498E-9D4E-9AFF016C7D36}"/>
              </c:ext>
            </c:extLst>
          </c:dPt>
          <c:cat>
            <c:strRef>
              <c:f>Sheet1!$A$2:$A$3</c:f>
              <c:strCache>
                <c:ptCount val="2"/>
                <c:pt idx="0">
                  <c:v>1st Qtr</c:v>
                </c:pt>
                <c:pt idx="1">
                  <c:v>2nd Qtr</c:v>
                </c:pt>
              </c:strCache>
            </c:strRef>
          </c:cat>
          <c:val>
            <c:numRef>
              <c:f>Sheet1!$B$2:$B$3</c:f>
              <c:numCache>
                <c:formatCode>0%</c:formatCode>
                <c:ptCount val="2"/>
                <c:pt idx="0">
                  <c:v>0.47420147420147418</c:v>
                </c:pt>
                <c:pt idx="1">
                  <c:v>0.52579852579852582</c:v>
                </c:pt>
              </c:numCache>
            </c:numRef>
          </c:val>
          <c:extLst>
            <c:ext xmlns:c16="http://schemas.microsoft.com/office/drawing/2014/chart" uri="{C3380CC4-5D6E-409C-BE32-E72D297353CC}">
              <c16:uniqueId val="{00000004-FD46-498E-9D4E-9AFF016C7D36}"/>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E5B0-4C92-B8E9-35824E771D0B}"/>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E5B0-4C92-B8E9-35824E771D0B}"/>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5-E5B0-4C92-B8E9-35824E771D0B}"/>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E5B0-4C92-B8E9-35824E771D0B}"/>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9-E5B0-4C92-B8E9-35824E771D0B}"/>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E5B0-4C92-B8E9-35824E771D0B}"/>
              </c:ext>
            </c:extLst>
          </c:dPt>
          <c:dPt>
            <c:idx val="6"/>
            <c:invertIfNegative val="0"/>
            <c:bubble3D val="0"/>
            <c:spPr>
              <a:solidFill>
                <a:schemeClr val="accent6"/>
              </a:solidFill>
              <a:ln>
                <a:noFill/>
              </a:ln>
              <a:effectLst/>
            </c:spPr>
            <c:extLst>
              <c:ext xmlns:c16="http://schemas.microsoft.com/office/drawing/2014/chart" uri="{C3380CC4-5D6E-409C-BE32-E72D297353CC}">
                <c16:uniqueId val="{0000000D-E5B0-4C92-B8E9-35824E771D0B}"/>
              </c:ext>
            </c:extLst>
          </c:dPt>
          <c:dPt>
            <c:idx val="7"/>
            <c:invertIfNegative val="0"/>
            <c:bubble3D val="0"/>
            <c:spPr>
              <a:solidFill>
                <a:schemeClr val="accent6"/>
              </a:solidFill>
              <a:ln>
                <a:noFill/>
              </a:ln>
              <a:effectLst/>
            </c:spPr>
            <c:extLst>
              <c:ext xmlns:c16="http://schemas.microsoft.com/office/drawing/2014/chart" uri="{C3380CC4-5D6E-409C-BE32-E72D297353CC}">
                <c16:uniqueId val="{0000000F-E5B0-4C92-B8E9-35824E771D0B}"/>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3815178599319026"/>
                      <c:h val="0.10937710355101429"/>
                    </c:manualLayout>
                  </c15:layout>
                </c:ext>
                <c:ext xmlns:c16="http://schemas.microsoft.com/office/drawing/2014/chart" uri="{C3380CC4-5D6E-409C-BE32-E72D297353CC}">
                  <c16:uniqueId val="{00000001-E5B0-4C92-B8E9-35824E771D0B}"/>
                </c:ext>
              </c:extLst>
            </c:dLbl>
            <c:dLbl>
              <c:idx val="1"/>
              <c:showLegendKey val="0"/>
              <c:showVal val="1"/>
              <c:showCatName val="0"/>
              <c:showSerName val="0"/>
              <c:showPercent val="0"/>
              <c:showBubbleSize val="0"/>
              <c:extLst>
                <c:ext xmlns:c15="http://schemas.microsoft.com/office/drawing/2012/chart" uri="{CE6537A1-D6FC-4f65-9D91-7224C49458BB}">
                  <c15:layout>
                    <c:manualLayout>
                      <c:w val="0.21256403648517791"/>
                      <c:h val="0.10937710355101429"/>
                    </c:manualLayout>
                  </c15:layout>
                </c:ext>
                <c:ext xmlns:c16="http://schemas.microsoft.com/office/drawing/2014/chart" uri="{C3380CC4-5D6E-409C-BE32-E72D297353CC}">
                  <c16:uniqueId val="{00000003-E5B0-4C92-B8E9-35824E771D0B}"/>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E5B0-4C92-B8E9-35824E771D0B}"/>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E5B0-4C92-B8E9-35824E771D0B}"/>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E5B0-4C92-B8E9-35824E771D0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Check SCE.com</c:v>
                </c:pt>
                <c:pt idx="1">
                  <c:v>Call the SCE phone center</c:v>
                </c:pt>
                <c:pt idx="2">
                  <c:v>Social media</c:v>
                </c:pt>
                <c:pt idx="3">
                  <c:v>Neighborhood notification service</c:v>
                </c:pt>
                <c:pt idx="4">
                  <c:v>Local news</c:v>
                </c:pt>
                <c:pt idx="5">
                  <c:v>Edison representative or employee</c:v>
                </c:pt>
                <c:pt idx="6">
                  <c:v>Other</c:v>
                </c:pt>
                <c:pt idx="7">
                  <c:v>I didn’t check any resources for updates</c:v>
                </c:pt>
              </c:strCache>
            </c:strRef>
          </c:cat>
          <c:val>
            <c:numRef>
              <c:f>Sheet1!$B$2:$B$9</c:f>
              <c:numCache>
                <c:formatCode>0%</c:formatCode>
                <c:ptCount val="8"/>
                <c:pt idx="0">
                  <c:v>0.47629796839729122</c:v>
                </c:pt>
                <c:pt idx="1">
                  <c:v>0.17381489841986453</c:v>
                </c:pt>
                <c:pt idx="2">
                  <c:v>0.11060948081264108</c:v>
                </c:pt>
                <c:pt idx="3">
                  <c:v>4.740406320541761E-2</c:v>
                </c:pt>
                <c:pt idx="4">
                  <c:v>6.320541760722348E-2</c:v>
                </c:pt>
                <c:pt idx="5">
                  <c:v>4.0632054176072241E-2</c:v>
                </c:pt>
                <c:pt idx="6">
                  <c:v>0.11286681715575622</c:v>
                </c:pt>
                <c:pt idx="7">
                  <c:v>0.20767494356659141</c:v>
                </c:pt>
              </c:numCache>
            </c:numRef>
          </c:val>
          <c:extLst>
            <c:ext xmlns:c16="http://schemas.microsoft.com/office/drawing/2014/chart" uri="{C3380CC4-5D6E-409C-BE32-E72D297353CC}">
              <c16:uniqueId val="{00000010-E5B0-4C92-B8E9-35824E771D0B}"/>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4"/>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0C11-4235-BB43-CCC19D662B32}"/>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0C11-4235-BB43-CCC19D662B32}"/>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0C11-4235-BB43-CCC19D662B32}"/>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0C11-4235-BB43-CCC19D662B32}"/>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9-0C11-4235-BB43-CCC19D662B32}"/>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B-0C11-4235-BB43-CCC19D662B32}"/>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D-0C11-4235-BB43-CCC19D662B32}"/>
              </c:ext>
            </c:extLst>
          </c:dPt>
          <c:dPt>
            <c:idx val="7"/>
            <c:invertIfNegative val="0"/>
            <c:bubble3D val="0"/>
            <c:spPr>
              <a:solidFill>
                <a:schemeClr val="accent4"/>
              </a:solidFill>
              <a:ln>
                <a:noFill/>
              </a:ln>
              <a:effectLst/>
            </c:spPr>
            <c:extLst>
              <c:ext xmlns:c16="http://schemas.microsoft.com/office/drawing/2014/chart" uri="{C3380CC4-5D6E-409C-BE32-E72D297353CC}">
                <c16:uniqueId val="{0000000F-0C11-4235-BB43-CCC19D662B32}"/>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C11-4235-BB43-CCC19D662B32}"/>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0C11-4235-BB43-CCC19D662B32}"/>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0C11-4235-BB43-CCC19D662B32}"/>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0C11-4235-BB43-CCC19D662B3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0.40294840294840306</c:v>
                </c:pt>
                <c:pt idx="1">
                  <c:v>0.24815724815724816</c:v>
                </c:pt>
                <c:pt idx="2">
                  <c:v>0.11793611793611794</c:v>
                </c:pt>
                <c:pt idx="3">
                  <c:v>8.1081081081081086E-2</c:v>
                </c:pt>
                <c:pt idx="4">
                  <c:v>6.6339066339066333E-2</c:v>
                </c:pt>
                <c:pt idx="5">
                  <c:v>2.4570024570024569E-2</c:v>
                </c:pt>
                <c:pt idx="6">
                  <c:v>8.8452088452088448E-2</c:v>
                </c:pt>
                <c:pt idx="7">
                  <c:v>0.18673218673218667</c:v>
                </c:pt>
              </c:numCache>
            </c:numRef>
          </c:val>
          <c:extLst>
            <c:ext xmlns:c16="http://schemas.microsoft.com/office/drawing/2014/chart" uri="{C3380CC4-5D6E-409C-BE32-E72D297353CC}">
              <c16:uniqueId val="{00000010-0C11-4235-BB43-CCC19D662B32}"/>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4"/>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0C11-4235-BB43-CCC19D662B32}"/>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0C11-4235-BB43-CCC19D662B32}"/>
              </c:ext>
            </c:extLst>
          </c:dPt>
          <c:dLbls>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0C11-4235-BB43-CCC19D662B3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c:formatCode>
                <c:ptCount val="2"/>
                <c:pt idx="0">
                  <c:v>0.03</c:v>
                </c:pt>
                <c:pt idx="1">
                  <c:v>2.4E-2</c:v>
                </c:pt>
              </c:numCache>
            </c:numRef>
          </c:val>
          <c:extLst>
            <c:ext xmlns:c16="http://schemas.microsoft.com/office/drawing/2014/chart" uri="{C3380CC4-5D6E-409C-BE32-E72D297353CC}">
              <c16:uniqueId val="{00000010-0C11-4235-BB43-CCC19D662B32}"/>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6"/>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C7FD-445B-B612-31C58AFB91D3}"/>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C7FD-445B-B612-31C58AFB91D3}"/>
              </c:ext>
            </c:extLst>
          </c:dPt>
          <c:dLbls>
            <c:dLbl>
              <c:idx val="0"/>
              <c:spPr>
                <a:noFill/>
                <a:ln>
                  <a:noFill/>
                </a:ln>
                <a:effectLst/>
              </c:spPr>
              <c:txPr>
                <a:bodyPr rot="0" spcFirstLastPara="1" vertOverflow="ellipsis" vert="horz" wrap="square" lIns="38100" tIns="19050" rIns="38100" bIns="19050" anchor="ctr" anchorCtr="1">
                  <a:spAutoFit/>
                </a:bodyPr>
                <a:lstStyle/>
                <a:p>
                  <a:pPr>
                    <a:defRPr sz="105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C7FD-445B-B612-31C58AFB91D3}"/>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c:formatCode>
                <c:ptCount val="2"/>
                <c:pt idx="0">
                  <c:v>3.7999999999999999E-2</c:v>
                </c:pt>
                <c:pt idx="1">
                  <c:v>3.5999999999999997E-2</c:v>
                </c:pt>
              </c:numCache>
            </c:numRef>
          </c:val>
          <c:extLst>
            <c:ext xmlns:c16="http://schemas.microsoft.com/office/drawing/2014/chart" uri="{C3380CC4-5D6E-409C-BE32-E72D297353CC}">
              <c16:uniqueId val="{00000004-C7FD-445B-B612-31C58AFB91D3}"/>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accent1"/>
            </a:solidFill>
            <a:ln w="12700">
              <a:solidFill>
                <a:schemeClr val="bg1"/>
              </a:solidFill>
            </a:ln>
            <a:effectLst/>
          </c:spPr>
          <c:invertIfNegative val="0"/>
          <c:dPt>
            <c:idx val="0"/>
            <c:invertIfNegative val="0"/>
            <c:bubble3D val="0"/>
            <c:spPr>
              <a:solidFill>
                <a:srgbClr val="FFE07D"/>
              </a:solidFill>
              <a:ln w="12700">
                <a:solidFill>
                  <a:schemeClr val="bg1"/>
                </a:solidFill>
              </a:ln>
              <a:effectLst/>
            </c:spPr>
            <c:extLst>
              <c:ext xmlns:c16="http://schemas.microsoft.com/office/drawing/2014/chart" uri="{C3380CC4-5D6E-409C-BE32-E72D297353CC}">
                <c16:uniqueId val="{00000001-931F-467B-BB16-0C721CC720EE}"/>
              </c:ext>
            </c:extLst>
          </c:dPt>
          <c:dPt>
            <c:idx val="1"/>
            <c:invertIfNegative val="0"/>
            <c:bubble3D val="0"/>
            <c:spPr>
              <a:solidFill>
                <a:srgbClr val="E2F0D9"/>
              </a:solidFill>
              <a:ln w="12700">
                <a:solidFill>
                  <a:schemeClr val="bg1"/>
                </a:solidFill>
              </a:ln>
              <a:effectLst/>
            </c:spPr>
            <c:extLst>
              <c:ext xmlns:c16="http://schemas.microsoft.com/office/drawing/2014/chart" uri="{C3380CC4-5D6E-409C-BE32-E72D297353CC}">
                <c16:uniqueId val="{00000003-931F-467B-BB16-0C721CC720EE}"/>
              </c:ext>
            </c:extLst>
          </c:dPt>
          <c:dPt>
            <c:idx val="2"/>
            <c:invertIfNegative val="0"/>
            <c:bubble3D val="0"/>
            <c:spPr>
              <a:solidFill>
                <a:srgbClr val="9DC3E6"/>
              </a:solidFill>
              <a:ln w="12700">
                <a:solidFill>
                  <a:schemeClr val="bg1"/>
                </a:solidFill>
              </a:ln>
              <a:effectLst/>
            </c:spPr>
            <c:extLst>
              <c:ext xmlns:c16="http://schemas.microsoft.com/office/drawing/2014/chart" uri="{C3380CC4-5D6E-409C-BE32-E72D297353CC}">
                <c16:uniqueId val="{00000017-931F-467B-BB16-0C721CC720EE}"/>
              </c:ext>
            </c:extLst>
          </c:dPt>
          <c:dPt>
            <c:idx val="3"/>
            <c:invertIfNegative val="0"/>
            <c:bubble3D val="0"/>
            <c:spPr>
              <a:solidFill>
                <a:srgbClr val="EDEDED"/>
              </a:solidFill>
              <a:ln w="12700">
                <a:solidFill>
                  <a:schemeClr val="bg1"/>
                </a:solidFill>
              </a:ln>
              <a:effectLst/>
            </c:spPr>
            <c:extLst>
              <c:ext xmlns:c16="http://schemas.microsoft.com/office/drawing/2014/chart" uri="{C3380CC4-5D6E-409C-BE32-E72D297353CC}">
                <c16:uniqueId val="{0000001A-931F-467B-BB16-0C721CC720EE}"/>
              </c:ext>
            </c:extLst>
          </c:dPt>
          <c:dPt>
            <c:idx val="4"/>
            <c:invertIfNegative val="0"/>
            <c:bubble3D val="0"/>
            <c:spPr>
              <a:solidFill>
                <a:srgbClr val="7F7F7F"/>
              </a:solidFill>
              <a:ln w="12700">
                <a:solidFill>
                  <a:schemeClr val="bg1"/>
                </a:solidFill>
              </a:ln>
              <a:effectLst/>
            </c:spPr>
            <c:extLst>
              <c:ext xmlns:c16="http://schemas.microsoft.com/office/drawing/2014/chart" uri="{C3380CC4-5D6E-409C-BE32-E72D297353CC}">
                <c16:uniqueId val="{00000019-6D02-4C08-ACB6-694146C8A75C}"/>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931F-467B-BB16-0C721CC720EE}"/>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931F-467B-BB16-0C721CC720EE}"/>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7-931F-467B-BB16-0C721CC720EE}"/>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A-931F-467B-BB16-0C721CC720EE}"/>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2"/>
                <c:pt idx="0">
                  <c:v>Category 1</c:v>
                </c:pt>
                <c:pt idx="1">
                  <c:v>Category 2</c:v>
                </c:pt>
              </c:strCache>
            </c:strRef>
          </c:cat>
          <c:val>
            <c:numRef>
              <c:f>Sheet1!$B$2:$B$6</c:f>
              <c:numCache>
                <c:formatCode>0%</c:formatCode>
                <c:ptCount val="5"/>
                <c:pt idx="0">
                  <c:v>0.12</c:v>
                </c:pt>
                <c:pt idx="1">
                  <c:v>0.19</c:v>
                </c:pt>
                <c:pt idx="2">
                  <c:v>0.11</c:v>
                </c:pt>
                <c:pt idx="3">
                  <c:v>0.08</c:v>
                </c:pt>
                <c:pt idx="4">
                  <c:v>0.05</c:v>
                </c:pt>
              </c:numCache>
            </c:numRef>
          </c:val>
          <c:extLst>
            <c:ext xmlns:c16="http://schemas.microsoft.com/office/drawing/2014/chart" uri="{C3380CC4-5D6E-409C-BE32-E72D297353CC}">
              <c16:uniqueId val="{00000004-931F-467B-BB16-0C721CC720EE}"/>
            </c:ext>
          </c:extLst>
        </c:ser>
        <c:ser>
          <c:idx val="1"/>
          <c:order val="1"/>
          <c:tx>
            <c:strRef>
              <c:f>Sheet1!$C$1</c:f>
              <c:strCache>
                <c:ptCount val="1"/>
                <c:pt idx="0">
                  <c:v>Series 2</c:v>
                </c:pt>
              </c:strCache>
            </c:strRef>
          </c:tx>
          <c:spPr>
            <a:solidFill>
              <a:schemeClr val="accent1">
                <a:lumMod val="75000"/>
              </a:schemeClr>
            </a:solidFill>
            <a:ln w="12700">
              <a:solidFill>
                <a:schemeClr val="bg1"/>
              </a:solidFill>
            </a:ln>
            <a:effectLst/>
          </c:spPr>
          <c:invertIfNegative val="0"/>
          <c:dPt>
            <c:idx val="0"/>
            <c:invertIfNegative val="0"/>
            <c:bubble3D val="0"/>
            <c:spPr>
              <a:solidFill>
                <a:srgbClr val="FFD347"/>
              </a:solidFill>
              <a:ln w="12700">
                <a:solidFill>
                  <a:schemeClr val="bg1"/>
                </a:solidFill>
              </a:ln>
              <a:effectLst/>
            </c:spPr>
            <c:extLst>
              <c:ext xmlns:c16="http://schemas.microsoft.com/office/drawing/2014/chart" uri="{C3380CC4-5D6E-409C-BE32-E72D297353CC}">
                <c16:uniqueId val="{00000006-931F-467B-BB16-0C721CC720EE}"/>
              </c:ext>
            </c:extLst>
          </c:dPt>
          <c:dPt>
            <c:idx val="1"/>
            <c:invertIfNegative val="0"/>
            <c:bubble3D val="0"/>
            <c:spPr>
              <a:solidFill>
                <a:srgbClr val="A9D18E"/>
              </a:solidFill>
              <a:ln w="12700">
                <a:solidFill>
                  <a:schemeClr val="bg1"/>
                </a:solidFill>
              </a:ln>
              <a:effectLst/>
            </c:spPr>
            <c:extLst>
              <c:ext xmlns:c16="http://schemas.microsoft.com/office/drawing/2014/chart" uri="{C3380CC4-5D6E-409C-BE32-E72D297353CC}">
                <c16:uniqueId val="{00000008-931F-467B-BB16-0C721CC720EE}"/>
              </c:ext>
            </c:extLst>
          </c:dPt>
          <c:dPt>
            <c:idx val="2"/>
            <c:invertIfNegative val="0"/>
            <c:bubble3D val="0"/>
            <c:spPr>
              <a:solidFill>
                <a:srgbClr val="5B9BD5"/>
              </a:solidFill>
              <a:ln w="12700">
                <a:solidFill>
                  <a:schemeClr val="bg1"/>
                </a:solidFill>
              </a:ln>
              <a:effectLst/>
            </c:spPr>
            <c:extLst>
              <c:ext xmlns:c16="http://schemas.microsoft.com/office/drawing/2014/chart" uri="{C3380CC4-5D6E-409C-BE32-E72D297353CC}">
                <c16:uniqueId val="{00000018-931F-467B-BB16-0C721CC720EE}"/>
              </c:ext>
            </c:extLst>
          </c:dPt>
          <c:dPt>
            <c:idx val="3"/>
            <c:invertIfNegative val="0"/>
            <c:bubble3D val="0"/>
            <c:spPr>
              <a:solidFill>
                <a:srgbClr val="C9C9C9"/>
              </a:solidFill>
              <a:ln w="12700">
                <a:solidFill>
                  <a:schemeClr val="bg1"/>
                </a:solidFill>
              </a:ln>
              <a:effectLst/>
            </c:spPr>
            <c:extLst>
              <c:ext xmlns:c16="http://schemas.microsoft.com/office/drawing/2014/chart" uri="{C3380CC4-5D6E-409C-BE32-E72D297353CC}">
                <c16:uniqueId val="{0000001B-931F-467B-BB16-0C721CC720EE}"/>
              </c:ext>
            </c:extLst>
          </c:dPt>
          <c:dPt>
            <c:idx val="4"/>
            <c:invertIfNegative val="0"/>
            <c:bubble3D val="0"/>
            <c:spPr>
              <a:solidFill>
                <a:srgbClr val="404040"/>
              </a:solidFill>
              <a:ln w="12700">
                <a:solidFill>
                  <a:schemeClr val="bg1"/>
                </a:solidFill>
              </a:ln>
              <a:effectLst/>
            </c:spPr>
            <c:extLst>
              <c:ext xmlns:c16="http://schemas.microsoft.com/office/drawing/2014/chart" uri="{C3380CC4-5D6E-409C-BE32-E72D297353CC}">
                <c16:uniqueId val="{0000001A-6D02-4C08-ACB6-694146C8A75C}"/>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6-931F-467B-BB16-0C721CC720EE}"/>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8-931F-467B-BB16-0C721CC720EE}"/>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B-931F-467B-BB16-0C721CC720EE}"/>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2"/>
                <c:pt idx="0">
                  <c:v>Category 1</c:v>
                </c:pt>
                <c:pt idx="1">
                  <c:v>Category 2</c:v>
                </c:pt>
              </c:strCache>
            </c:strRef>
          </c:cat>
          <c:val>
            <c:numRef>
              <c:f>Sheet1!$C$2:$C$6</c:f>
              <c:numCache>
                <c:formatCode>0%</c:formatCode>
                <c:ptCount val="5"/>
                <c:pt idx="0">
                  <c:v>0.4</c:v>
                </c:pt>
                <c:pt idx="1">
                  <c:v>0.44</c:v>
                </c:pt>
                <c:pt idx="2">
                  <c:v>0.34</c:v>
                </c:pt>
                <c:pt idx="3">
                  <c:v>0.34</c:v>
                </c:pt>
                <c:pt idx="4">
                  <c:v>0.27</c:v>
                </c:pt>
              </c:numCache>
            </c:numRef>
          </c:val>
          <c:extLst>
            <c:ext xmlns:c16="http://schemas.microsoft.com/office/drawing/2014/chart" uri="{C3380CC4-5D6E-409C-BE32-E72D297353CC}">
              <c16:uniqueId val="{00000009-931F-467B-BB16-0C721CC720EE}"/>
            </c:ext>
          </c:extLst>
        </c:ser>
        <c:ser>
          <c:idx val="2"/>
          <c:order val="2"/>
          <c:tx>
            <c:strRef>
              <c:f>Sheet1!$D$1</c:f>
              <c:strCache>
                <c:ptCount val="1"/>
                <c:pt idx="0">
                  <c:v>Series 3</c:v>
                </c:pt>
              </c:strCache>
            </c:strRef>
          </c:tx>
          <c:spPr>
            <a:solidFill>
              <a:schemeClr val="bg2"/>
            </a:solidFill>
            <a:ln w="12700">
              <a:solidFill>
                <a:schemeClr val="bg1"/>
              </a:solidFill>
            </a:ln>
            <a:effectLst/>
          </c:spPr>
          <c:invertIfNegative val="0"/>
          <c:dPt>
            <c:idx val="0"/>
            <c:invertIfNegative val="0"/>
            <c:bubble3D val="0"/>
            <c:spPr>
              <a:solidFill>
                <a:srgbClr val="FFC000"/>
              </a:solidFill>
              <a:ln w="12700">
                <a:solidFill>
                  <a:schemeClr val="bg1"/>
                </a:solidFill>
              </a:ln>
              <a:effectLst/>
            </c:spPr>
            <c:extLst>
              <c:ext xmlns:c16="http://schemas.microsoft.com/office/drawing/2014/chart" uri="{C3380CC4-5D6E-409C-BE32-E72D297353CC}">
                <c16:uniqueId val="{00000015-931F-467B-BB16-0C721CC720EE}"/>
              </c:ext>
            </c:extLst>
          </c:dPt>
          <c:dPt>
            <c:idx val="1"/>
            <c:invertIfNegative val="0"/>
            <c:bubble3D val="0"/>
            <c:spPr>
              <a:solidFill>
                <a:srgbClr val="70AD47"/>
              </a:solidFill>
              <a:ln w="12700">
                <a:solidFill>
                  <a:schemeClr val="bg1"/>
                </a:solidFill>
              </a:ln>
              <a:effectLst/>
            </c:spPr>
            <c:extLst>
              <c:ext xmlns:c16="http://schemas.microsoft.com/office/drawing/2014/chart" uri="{C3380CC4-5D6E-409C-BE32-E72D297353CC}">
                <c16:uniqueId val="{00000016-931F-467B-BB16-0C721CC720EE}"/>
              </c:ext>
            </c:extLst>
          </c:dPt>
          <c:dPt>
            <c:idx val="2"/>
            <c:invertIfNegative val="0"/>
            <c:bubble3D val="0"/>
            <c:spPr>
              <a:solidFill>
                <a:srgbClr val="2E75B6"/>
              </a:solidFill>
              <a:ln w="12700">
                <a:solidFill>
                  <a:schemeClr val="bg1"/>
                </a:solidFill>
              </a:ln>
              <a:effectLst/>
            </c:spPr>
            <c:extLst>
              <c:ext xmlns:c16="http://schemas.microsoft.com/office/drawing/2014/chart" uri="{C3380CC4-5D6E-409C-BE32-E72D297353CC}">
                <c16:uniqueId val="{00000019-931F-467B-BB16-0C721CC720EE}"/>
              </c:ext>
            </c:extLst>
          </c:dPt>
          <c:dPt>
            <c:idx val="3"/>
            <c:invertIfNegative val="0"/>
            <c:bubble3D val="0"/>
            <c:spPr>
              <a:solidFill>
                <a:srgbClr val="A5A5A5"/>
              </a:solidFill>
              <a:ln w="12700">
                <a:solidFill>
                  <a:schemeClr val="bg1"/>
                </a:solidFill>
              </a:ln>
              <a:effectLst/>
            </c:spPr>
            <c:extLst>
              <c:ext xmlns:c16="http://schemas.microsoft.com/office/drawing/2014/chart" uri="{C3380CC4-5D6E-409C-BE32-E72D297353CC}">
                <c16:uniqueId val="{0000001C-931F-467B-BB16-0C721CC720EE}"/>
              </c:ext>
            </c:extLst>
          </c:dPt>
          <c:dPt>
            <c:idx val="4"/>
            <c:invertIfNegative val="0"/>
            <c:bubble3D val="0"/>
            <c:spPr>
              <a:solidFill>
                <a:srgbClr val="000000"/>
              </a:solidFill>
              <a:ln w="12700">
                <a:solidFill>
                  <a:schemeClr val="bg1"/>
                </a:solidFill>
              </a:ln>
              <a:effectLst/>
            </c:spPr>
            <c:extLst>
              <c:ext xmlns:c16="http://schemas.microsoft.com/office/drawing/2014/chart" uri="{C3380CC4-5D6E-409C-BE32-E72D297353CC}">
                <c16:uniqueId val="{0000001B-6D02-4C08-ACB6-694146C8A75C}"/>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5-931F-467B-BB16-0C721CC720EE}"/>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2"/>
                <c:pt idx="0">
                  <c:v>Category 1</c:v>
                </c:pt>
                <c:pt idx="1">
                  <c:v>Category 2</c:v>
                </c:pt>
              </c:strCache>
            </c:strRef>
          </c:cat>
          <c:val>
            <c:numRef>
              <c:f>Sheet1!$D$2:$D$6</c:f>
              <c:numCache>
                <c:formatCode>0%</c:formatCode>
                <c:ptCount val="5"/>
                <c:pt idx="0">
                  <c:v>0.48</c:v>
                </c:pt>
                <c:pt idx="1">
                  <c:v>0.37</c:v>
                </c:pt>
                <c:pt idx="2">
                  <c:v>0.55000000000000004</c:v>
                </c:pt>
                <c:pt idx="3">
                  <c:v>0.57999999999999996</c:v>
                </c:pt>
                <c:pt idx="4">
                  <c:v>0.68</c:v>
                </c:pt>
              </c:numCache>
            </c:numRef>
          </c:val>
          <c:extLst>
            <c:ext xmlns:c16="http://schemas.microsoft.com/office/drawing/2014/chart" uri="{C3380CC4-5D6E-409C-BE32-E72D297353CC}">
              <c16:uniqueId val="{0000000A-931F-467B-BB16-0C721CC720EE}"/>
            </c:ext>
          </c:extLst>
        </c:ser>
        <c:dLbls>
          <c:showLegendKey val="0"/>
          <c:showVal val="0"/>
          <c:showCatName val="0"/>
          <c:showSerName val="0"/>
          <c:showPercent val="0"/>
          <c:showBubbleSize val="0"/>
        </c:dLbls>
        <c:gapWidth val="35"/>
        <c:overlap val="100"/>
        <c:axId val="1047056031"/>
        <c:axId val="405298143"/>
      </c:barChart>
      <c:catAx>
        <c:axId val="1047056031"/>
        <c:scaling>
          <c:orientation val="maxMin"/>
        </c:scaling>
        <c:delete val="1"/>
        <c:axPos val="l"/>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t"/>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w="12700">
              <a:solidFill>
                <a:schemeClr val="bg1"/>
              </a:solidFill>
            </a:ln>
            <a:effectLst/>
          </c:spPr>
          <c:invertIfNegative val="0"/>
          <c:dPt>
            <c:idx val="0"/>
            <c:invertIfNegative val="0"/>
            <c:bubble3D val="0"/>
            <c:spPr>
              <a:solidFill>
                <a:schemeClr val="accent4">
                  <a:lumMod val="20000"/>
                  <a:lumOff val="80000"/>
                </a:schemeClr>
              </a:solidFill>
              <a:ln w="12700">
                <a:solidFill>
                  <a:schemeClr val="bg1"/>
                </a:solidFill>
              </a:ln>
              <a:effectLst/>
            </c:spPr>
            <c:extLst>
              <c:ext xmlns:c16="http://schemas.microsoft.com/office/drawing/2014/chart" uri="{C3380CC4-5D6E-409C-BE32-E72D297353CC}">
                <c16:uniqueId val="{00000001-BB7F-4858-9E8C-DA931683CED1}"/>
              </c:ext>
            </c:extLst>
          </c:dPt>
          <c:dPt>
            <c:idx val="1"/>
            <c:invertIfNegative val="0"/>
            <c:bubble3D val="0"/>
            <c:spPr>
              <a:solidFill>
                <a:schemeClr val="accent6">
                  <a:lumMod val="40000"/>
                  <a:lumOff val="60000"/>
                </a:schemeClr>
              </a:solidFill>
              <a:ln w="12700">
                <a:solidFill>
                  <a:schemeClr val="bg1"/>
                </a:solidFill>
              </a:ln>
              <a:effectLst/>
            </c:spPr>
            <c:extLst>
              <c:ext xmlns:c16="http://schemas.microsoft.com/office/drawing/2014/chart" uri="{C3380CC4-5D6E-409C-BE32-E72D297353CC}">
                <c16:uniqueId val="{00000003-BB7F-4858-9E8C-DA931683CED1}"/>
              </c:ext>
            </c:extLst>
          </c:dPt>
          <c:dPt>
            <c:idx val="2"/>
            <c:invertIfNegative val="0"/>
            <c:bubble3D val="0"/>
            <c:spPr>
              <a:solidFill>
                <a:schemeClr val="accent5">
                  <a:lumMod val="40000"/>
                  <a:lumOff val="60000"/>
                </a:schemeClr>
              </a:solidFill>
              <a:ln w="12700">
                <a:solidFill>
                  <a:schemeClr val="bg1"/>
                </a:solidFill>
              </a:ln>
              <a:effectLst/>
            </c:spPr>
            <c:extLst>
              <c:ext xmlns:c16="http://schemas.microsoft.com/office/drawing/2014/chart" uri="{C3380CC4-5D6E-409C-BE32-E72D297353CC}">
                <c16:uniqueId val="{00000005-BB7F-4858-9E8C-DA931683CED1}"/>
              </c:ext>
            </c:extLst>
          </c:dPt>
          <c:dPt>
            <c:idx val="3"/>
            <c:invertIfNegative val="0"/>
            <c:bubble3D val="0"/>
            <c:spPr>
              <a:solidFill>
                <a:schemeClr val="accent3">
                  <a:lumMod val="40000"/>
                  <a:lumOff val="60000"/>
                </a:schemeClr>
              </a:solidFill>
              <a:ln w="12700">
                <a:solidFill>
                  <a:schemeClr val="bg1"/>
                </a:solidFill>
              </a:ln>
              <a:effectLst/>
            </c:spPr>
            <c:extLst>
              <c:ext xmlns:c16="http://schemas.microsoft.com/office/drawing/2014/chart" uri="{C3380CC4-5D6E-409C-BE32-E72D297353CC}">
                <c16:uniqueId val="{00000023-BB7F-4858-9E8C-DA931683CED1}"/>
              </c:ext>
            </c:extLst>
          </c:dPt>
          <c:dPt>
            <c:idx val="4"/>
            <c:invertIfNegative val="0"/>
            <c:bubble3D val="0"/>
            <c:spPr>
              <a:solidFill>
                <a:schemeClr val="tx1">
                  <a:lumMod val="50000"/>
                  <a:lumOff val="50000"/>
                </a:schemeClr>
              </a:solidFill>
              <a:ln w="12700">
                <a:solidFill>
                  <a:schemeClr val="bg1"/>
                </a:solidFill>
              </a:ln>
              <a:effectLst/>
            </c:spPr>
            <c:extLst>
              <c:ext xmlns:c16="http://schemas.microsoft.com/office/drawing/2014/chart" uri="{C3380CC4-5D6E-409C-BE32-E72D297353CC}">
                <c16:uniqueId val="{00000027-BB7F-4858-9E8C-DA931683CED1}"/>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BB7F-4858-9E8C-DA931683CED1}"/>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3-BB7F-4858-9E8C-DA931683CED1}"/>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BB7F-4858-9E8C-DA931683CED1}"/>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3-BB7F-4858-9E8C-DA931683CED1}"/>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2"/>
                <c:pt idx="0">
                  <c:v>Category 1</c:v>
                </c:pt>
                <c:pt idx="1">
                  <c:v>Category 2</c:v>
                </c:pt>
              </c:strCache>
            </c:strRef>
          </c:cat>
          <c:val>
            <c:numRef>
              <c:f>Sheet1!$B$2:$B$6</c:f>
              <c:numCache>
                <c:formatCode>0%</c:formatCode>
                <c:ptCount val="5"/>
                <c:pt idx="0">
                  <c:v>0.14000000000000001</c:v>
                </c:pt>
                <c:pt idx="1">
                  <c:v>0.19</c:v>
                </c:pt>
                <c:pt idx="2">
                  <c:v>7.0000000000000007E-2</c:v>
                </c:pt>
                <c:pt idx="3">
                  <c:v>0.05</c:v>
                </c:pt>
                <c:pt idx="4">
                  <c:v>0.02</c:v>
                </c:pt>
              </c:numCache>
            </c:numRef>
          </c:val>
          <c:extLst>
            <c:ext xmlns:c16="http://schemas.microsoft.com/office/drawing/2014/chart" uri="{C3380CC4-5D6E-409C-BE32-E72D297353CC}">
              <c16:uniqueId val="{00000006-BB7F-4858-9E8C-DA931683CED1}"/>
            </c:ext>
          </c:extLst>
        </c:ser>
        <c:ser>
          <c:idx val="1"/>
          <c:order val="1"/>
          <c:tx>
            <c:strRef>
              <c:f>Sheet1!$C$1</c:f>
              <c:strCache>
                <c:ptCount val="1"/>
                <c:pt idx="0">
                  <c:v>Series 2</c:v>
                </c:pt>
              </c:strCache>
            </c:strRef>
          </c:tx>
          <c:spPr>
            <a:solidFill>
              <a:schemeClr val="accent1">
                <a:lumMod val="75000"/>
              </a:schemeClr>
            </a:solidFill>
            <a:ln w="12700">
              <a:solidFill>
                <a:schemeClr val="bg1"/>
              </a:solidFill>
            </a:ln>
            <a:effectLst/>
          </c:spPr>
          <c:invertIfNegative val="0"/>
          <c:dPt>
            <c:idx val="0"/>
            <c:invertIfNegative val="0"/>
            <c:bubble3D val="0"/>
            <c:spPr>
              <a:solidFill>
                <a:schemeClr val="accent4">
                  <a:lumMod val="40000"/>
                  <a:lumOff val="60000"/>
                </a:schemeClr>
              </a:solidFill>
              <a:ln w="12700">
                <a:solidFill>
                  <a:schemeClr val="bg1"/>
                </a:solidFill>
              </a:ln>
              <a:effectLst/>
            </c:spPr>
            <c:extLst>
              <c:ext xmlns:c16="http://schemas.microsoft.com/office/drawing/2014/chart" uri="{C3380CC4-5D6E-409C-BE32-E72D297353CC}">
                <c16:uniqueId val="{00000008-BB7F-4858-9E8C-DA931683CED1}"/>
              </c:ext>
            </c:extLst>
          </c:dPt>
          <c:dPt>
            <c:idx val="1"/>
            <c:invertIfNegative val="0"/>
            <c:bubble3D val="0"/>
            <c:spPr>
              <a:solidFill>
                <a:schemeClr val="accent6">
                  <a:lumMod val="60000"/>
                  <a:lumOff val="40000"/>
                </a:schemeClr>
              </a:solidFill>
              <a:ln w="12700">
                <a:solidFill>
                  <a:schemeClr val="bg1"/>
                </a:solidFill>
              </a:ln>
              <a:effectLst/>
            </c:spPr>
            <c:extLst>
              <c:ext xmlns:c16="http://schemas.microsoft.com/office/drawing/2014/chart" uri="{C3380CC4-5D6E-409C-BE32-E72D297353CC}">
                <c16:uniqueId val="{0000000A-BB7F-4858-9E8C-DA931683CED1}"/>
              </c:ext>
            </c:extLst>
          </c:dPt>
          <c:dPt>
            <c:idx val="2"/>
            <c:invertIfNegative val="0"/>
            <c:bubble3D val="0"/>
            <c:spPr>
              <a:solidFill>
                <a:schemeClr val="accent5">
                  <a:lumMod val="60000"/>
                  <a:lumOff val="40000"/>
                </a:schemeClr>
              </a:solidFill>
              <a:ln w="12700">
                <a:solidFill>
                  <a:schemeClr val="bg1"/>
                </a:solidFill>
              </a:ln>
              <a:effectLst/>
            </c:spPr>
            <c:extLst>
              <c:ext xmlns:c16="http://schemas.microsoft.com/office/drawing/2014/chart" uri="{C3380CC4-5D6E-409C-BE32-E72D297353CC}">
                <c16:uniqueId val="{0000000C-BB7F-4858-9E8C-DA931683CED1}"/>
              </c:ext>
            </c:extLst>
          </c:dPt>
          <c:dPt>
            <c:idx val="3"/>
            <c:invertIfNegative val="0"/>
            <c:bubble3D val="0"/>
            <c:spPr>
              <a:solidFill>
                <a:schemeClr val="accent3">
                  <a:lumMod val="60000"/>
                  <a:lumOff val="40000"/>
                </a:schemeClr>
              </a:solidFill>
              <a:ln w="12700">
                <a:solidFill>
                  <a:schemeClr val="bg1"/>
                </a:solidFill>
              </a:ln>
              <a:effectLst/>
            </c:spPr>
            <c:extLst>
              <c:ext xmlns:c16="http://schemas.microsoft.com/office/drawing/2014/chart" uri="{C3380CC4-5D6E-409C-BE32-E72D297353CC}">
                <c16:uniqueId val="{00000022-BB7F-4858-9E8C-DA931683CED1}"/>
              </c:ext>
            </c:extLst>
          </c:dPt>
          <c:dPt>
            <c:idx val="4"/>
            <c:invertIfNegative val="0"/>
            <c:bubble3D val="0"/>
            <c:spPr>
              <a:solidFill>
                <a:schemeClr val="tx1">
                  <a:lumMod val="65000"/>
                  <a:lumOff val="35000"/>
                </a:schemeClr>
              </a:solidFill>
              <a:ln w="12700">
                <a:solidFill>
                  <a:schemeClr val="bg1"/>
                </a:solidFill>
              </a:ln>
              <a:effectLst/>
            </c:spPr>
            <c:extLst>
              <c:ext xmlns:c16="http://schemas.microsoft.com/office/drawing/2014/chart" uri="{C3380CC4-5D6E-409C-BE32-E72D297353CC}">
                <c16:uniqueId val="{00000026-BB7F-4858-9E8C-DA931683CED1}"/>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8-BB7F-4858-9E8C-DA931683CED1}"/>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A-BB7F-4858-9E8C-DA931683CED1}"/>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C-BB7F-4858-9E8C-DA931683CED1}"/>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2-BB7F-4858-9E8C-DA931683CED1}"/>
                </c:ext>
              </c:extLst>
            </c:dLbl>
            <c:dLbl>
              <c:idx val="4"/>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6-BB7F-4858-9E8C-DA931683CED1}"/>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2"/>
                <c:pt idx="0">
                  <c:v>Category 1</c:v>
                </c:pt>
                <c:pt idx="1">
                  <c:v>Category 2</c:v>
                </c:pt>
              </c:strCache>
            </c:strRef>
          </c:cat>
          <c:val>
            <c:numRef>
              <c:f>Sheet1!$C$2:$C$6</c:f>
              <c:numCache>
                <c:formatCode>0%</c:formatCode>
                <c:ptCount val="5"/>
                <c:pt idx="0">
                  <c:v>0.17</c:v>
                </c:pt>
                <c:pt idx="1">
                  <c:v>0.19</c:v>
                </c:pt>
                <c:pt idx="2">
                  <c:v>0.12</c:v>
                </c:pt>
                <c:pt idx="3">
                  <c:v>0.14000000000000001</c:v>
                </c:pt>
                <c:pt idx="4">
                  <c:v>0.05</c:v>
                </c:pt>
              </c:numCache>
            </c:numRef>
          </c:val>
          <c:extLst>
            <c:ext xmlns:c16="http://schemas.microsoft.com/office/drawing/2014/chart" uri="{C3380CC4-5D6E-409C-BE32-E72D297353CC}">
              <c16:uniqueId val="{0000000D-BB7F-4858-9E8C-DA931683CED1}"/>
            </c:ext>
          </c:extLst>
        </c:ser>
        <c:ser>
          <c:idx val="2"/>
          <c:order val="2"/>
          <c:tx>
            <c:strRef>
              <c:f>Sheet1!$D$1</c:f>
              <c:strCache>
                <c:ptCount val="1"/>
                <c:pt idx="0">
                  <c:v>Series 3</c:v>
                </c:pt>
              </c:strCache>
            </c:strRef>
          </c:tx>
          <c:spPr>
            <a:solidFill>
              <a:schemeClr val="bg1">
                <a:lumMod val="95000"/>
              </a:schemeClr>
            </a:solidFill>
            <a:ln w="12700">
              <a:solidFill>
                <a:schemeClr val="bg1"/>
              </a:solidFill>
            </a:ln>
            <a:effectLst/>
          </c:spPr>
          <c:invertIfNegative val="0"/>
          <c:dLbls>
            <c:dLbl>
              <c:idx val="2"/>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F-BB7F-4858-9E8C-DA931683CED1}"/>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9-BB7F-4858-9E8C-DA931683CED1}"/>
                </c:ext>
              </c:extLst>
            </c:dLbl>
            <c:dLbl>
              <c:idx val="4"/>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8-BB7F-4858-9E8C-DA931683CED1}"/>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2"/>
                <c:pt idx="0">
                  <c:v>Category 1</c:v>
                </c:pt>
                <c:pt idx="1">
                  <c:v>Category 2</c:v>
                </c:pt>
              </c:strCache>
            </c:strRef>
          </c:cat>
          <c:val>
            <c:numRef>
              <c:f>Sheet1!$D$2:$D$6</c:f>
              <c:numCache>
                <c:formatCode>0%</c:formatCode>
                <c:ptCount val="5"/>
                <c:pt idx="0">
                  <c:v>0.24</c:v>
                </c:pt>
                <c:pt idx="1">
                  <c:v>0.25</c:v>
                </c:pt>
                <c:pt idx="2">
                  <c:v>0.3</c:v>
                </c:pt>
                <c:pt idx="3">
                  <c:v>0.31</c:v>
                </c:pt>
                <c:pt idx="4">
                  <c:v>0.33</c:v>
                </c:pt>
              </c:numCache>
            </c:numRef>
          </c:val>
          <c:extLst>
            <c:ext xmlns:c16="http://schemas.microsoft.com/office/drawing/2014/chart" uri="{C3380CC4-5D6E-409C-BE32-E72D297353CC}">
              <c16:uniqueId val="{00000010-BB7F-4858-9E8C-DA931683CED1}"/>
            </c:ext>
          </c:extLst>
        </c:ser>
        <c:ser>
          <c:idx val="3"/>
          <c:order val="3"/>
          <c:tx>
            <c:strRef>
              <c:f>Sheet1!$E$1</c:f>
              <c:strCache>
                <c:ptCount val="1"/>
                <c:pt idx="0">
                  <c:v>Series 4</c:v>
                </c:pt>
              </c:strCache>
            </c:strRef>
          </c:tx>
          <c:spPr>
            <a:solidFill>
              <a:schemeClr val="accent1">
                <a:lumMod val="40000"/>
                <a:lumOff val="60000"/>
              </a:schemeClr>
            </a:solidFill>
            <a:ln w="12700">
              <a:solidFill>
                <a:schemeClr val="bg1"/>
              </a:solidFill>
            </a:ln>
            <a:effectLst/>
          </c:spPr>
          <c:invertIfNegative val="0"/>
          <c:dPt>
            <c:idx val="0"/>
            <c:invertIfNegative val="0"/>
            <c:bubble3D val="0"/>
            <c:spPr>
              <a:solidFill>
                <a:schemeClr val="accent4">
                  <a:lumMod val="60000"/>
                  <a:lumOff val="40000"/>
                </a:schemeClr>
              </a:solidFill>
              <a:ln w="12700">
                <a:solidFill>
                  <a:schemeClr val="bg1"/>
                </a:solidFill>
              </a:ln>
              <a:effectLst/>
            </c:spPr>
            <c:extLst>
              <c:ext xmlns:c16="http://schemas.microsoft.com/office/drawing/2014/chart" uri="{C3380CC4-5D6E-409C-BE32-E72D297353CC}">
                <c16:uniqueId val="{00000012-BB7F-4858-9E8C-DA931683CED1}"/>
              </c:ext>
            </c:extLst>
          </c:dPt>
          <c:dPt>
            <c:idx val="1"/>
            <c:invertIfNegative val="0"/>
            <c:bubble3D val="0"/>
            <c:spPr>
              <a:solidFill>
                <a:schemeClr val="accent6"/>
              </a:solidFill>
              <a:ln w="12700">
                <a:solidFill>
                  <a:schemeClr val="bg1"/>
                </a:solidFill>
              </a:ln>
              <a:effectLst/>
            </c:spPr>
            <c:extLst>
              <c:ext xmlns:c16="http://schemas.microsoft.com/office/drawing/2014/chart" uri="{C3380CC4-5D6E-409C-BE32-E72D297353CC}">
                <c16:uniqueId val="{00000014-BB7F-4858-9E8C-DA931683CED1}"/>
              </c:ext>
            </c:extLst>
          </c:dPt>
          <c:dPt>
            <c:idx val="2"/>
            <c:invertIfNegative val="0"/>
            <c:bubble3D val="0"/>
            <c:spPr>
              <a:solidFill>
                <a:schemeClr val="accent5"/>
              </a:solidFill>
              <a:ln w="12700">
                <a:solidFill>
                  <a:schemeClr val="bg1"/>
                </a:solidFill>
              </a:ln>
              <a:effectLst/>
            </c:spPr>
            <c:extLst>
              <c:ext xmlns:c16="http://schemas.microsoft.com/office/drawing/2014/chart" uri="{C3380CC4-5D6E-409C-BE32-E72D297353CC}">
                <c16:uniqueId val="{00000016-BB7F-4858-9E8C-DA931683CED1}"/>
              </c:ext>
            </c:extLst>
          </c:dPt>
          <c:dPt>
            <c:idx val="3"/>
            <c:invertIfNegative val="0"/>
            <c:bubble3D val="0"/>
            <c:spPr>
              <a:solidFill>
                <a:schemeClr val="accent3"/>
              </a:solidFill>
              <a:ln w="12700">
                <a:solidFill>
                  <a:schemeClr val="bg1"/>
                </a:solidFill>
              </a:ln>
              <a:effectLst/>
            </c:spPr>
            <c:extLst>
              <c:ext xmlns:c16="http://schemas.microsoft.com/office/drawing/2014/chart" uri="{C3380CC4-5D6E-409C-BE32-E72D297353CC}">
                <c16:uniqueId val="{00000021-BB7F-4858-9E8C-DA931683CED1}"/>
              </c:ext>
            </c:extLst>
          </c:dPt>
          <c:dPt>
            <c:idx val="4"/>
            <c:invertIfNegative val="0"/>
            <c:bubble3D val="0"/>
            <c:spPr>
              <a:solidFill>
                <a:schemeClr val="tx1">
                  <a:lumMod val="75000"/>
                  <a:lumOff val="25000"/>
                </a:schemeClr>
              </a:solidFill>
              <a:ln w="12700">
                <a:solidFill>
                  <a:schemeClr val="bg1"/>
                </a:solidFill>
              </a:ln>
              <a:effectLst/>
            </c:spPr>
            <c:extLst>
              <c:ext xmlns:c16="http://schemas.microsoft.com/office/drawing/2014/chart" uri="{C3380CC4-5D6E-409C-BE32-E72D297353CC}">
                <c16:uniqueId val="{00000025-BB7F-4858-9E8C-DA931683CED1}"/>
              </c:ext>
            </c:extLst>
          </c:dPt>
          <c:dLbls>
            <c:dLbl>
              <c:idx val="2"/>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6-BB7F-4858-9E8C-DA931683CED1}"/>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1-BB7F-4858-9E8C-DA931683CED1}"/>
                </c:ext>
              </c:extLst>
            </c:dLbl>
            <c:dLbl>
              <c:idx val="4"/>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5-BB7F-4858-9E8C-DA931683CED1}"/>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2"/>
                <c:pt idx="0">
                  <c:v>Category 1</c:v>
                </c:pt>
                <c:pt idx="1">
                  <c:v>Category 2</c:v>
                </c:pt>
              </c:strCache>
            </c:strRef>
          </c:cat>
          <c:val>
            <c:numRef>
              <c:f>Sheet1!$E$2:$E$6</c:f>
              <c:numCache>
                <c:formatCode>0%</c:formatCode>
                <c:ptCount val="5"/>
                <c:pt idx="0">
                  <c:v>0.33</c:v>
                </c:pt>
                <c:pt idx="1">
                  <c:v>0.28999999999999998</c:v>
                </c:pt>
                <c:pt idx="2">
                  <c:v>0.38</c:v>
                </c:pt>
                <c:pt idx="3">
                  <c:v>0.38</c:v>
                </c:pt>
                <c:pt idx="4">
                  <c:v>0.45</c:v>
                </c:pt>
              </c:numCache>
            </c:numRef>
          </c:val>
          <c:extLst>
            <c:ext xmlns:c16="http://schemas.microsoft.com/office/drawing/2014/chart" uri="{C3380CC4-5D6E-409C-BE32-E72D297353CC}">
              <c16:uniqueId val="{00000017-BB7F-4858-9E8C-DA931683CED1}"/>
            </c:ext>
          </c:extLst>
        </c:ser>
        <c:ser>
          <c:idx val="4"/>
          <c:order val="4"/>
          <c:tx>
            <c:strRef>
              <c:f>Sheet1!$F$1</c:f>
              <c:strCache>
                <c:ptCount val="1"/>
                <c:pt idx="0">
                  <c:v>Series 5</c:v>
                </c:pt>
              </c:strCache>
            </c:strRef>
          </c:tx>
          <c:spPr>
            <a:solidFill>
              <a:schemeClr val="accent1">
                <a:lumMod val="40000"/>
                <a:lumOff val="60000"/>
              </a:schemeClr>
            </a:solidFill>
            <a:ln w="12700">
              <a:solidFill>
                <a:schemeClr val="bg1"/>
              </a:solidFill>
            </a:ln>
            <a:effectLst/>
          </c:spPr>
          <c:invertIfNegative val="0"/>
          <c:dPt>
            <c:idx val="0"/>
            <c:invertIfNegative val="0"/>
            <c:bubble3D val="0"/>
            <c:spPr>
              <a:solidFill>
                <a:schemeClr val="accent4"/>
              </a:solidFill>
              <a:ln w="12700">
                <a:solidFill>
                  <a:schemeClr val="bg1"/>
                </a:solidFill>
              </a:ln>
              <a:effectLst/>
            </c:spPr>
            <c:extLst>
              <c:ext xmlns:c16="http://schemas.microsoft.com/office/drawing/2014/chart" uri="{C3380CC4-5D6E-409C-BE32-E72D297353CC}">
                <c16:uniqueId val="{00000019-BB7F-4858-9E8C-DA931683CED1}"/>
              </c:ext>
            </c:extLst>
          </c:dPt>
          <c:dPt>
            <c:idx val="1"/>
            <c:invertIfNegative val="0"/>
            <c:bubble3D val="0"/>
            <c:spPr>
              <a:solidFill>
                <a:schemeClr val="accent6">
                  <a:lumMod val="75000"/>
                </a:schemeClr>
              </a:solidFill>
              <a:ln w="12700">
                <a:solidFill>
                  <a:schemeClr val="bg1"/>
                </a:solidFill>
              </a:ln>
              <a:effectLst/>
            </c:spPr>
            <c:extLst>
              <c:ext xmlns:c16="http://schemas.microsoft.com/office/drawing/2014/chart" uri="{C3380CC4-5D6E-409C-BE32-E72D297353CC}">
                <c16:uniqueId val="{0000001B-BB7F-4858-9E8C-DA931683CED1}"/>
              </c:ext>
            </c:extLst>
          </c:dPt>
          <c:dPt>
            <c:idx val="2"/>
            <c:invertIfNegative val="0"/>
            <c:bubble3D val="0"/>
            <c:spPr>
              <a:solidFill>
                <a:schemeClr val="accent5">
                  <a:lumMod val="75000"/>
                </a:schemeClr>
              </a:solidFill>
              <a:ln w="12700">
                <a:solidFill>
                  <a:schemeClr val="bg1"/>
                </a:solidFill>
              </a:ln>
              <a:effectLst/>
            </c:spPr>
            <c:extLst>
              <c:ext xmlns:c16="http://schemas.microsoft.com/office/drawing/2014/chart" uri="{C3380CC4-5D6E-409C-BE32-E72D297353CC}">
                <c16:uniqueId val="{0000001D-BB7F-4858-9E8C-DA931683CED1}"/>
              </c:ext>
            </c:extLst>
          </c:dPt>
          <c:dPt>
            <c:idx val="3"/>
            <c:invertIfNegative val="0"/>
            <c:bubble3D val="0"/>
            <c:spPr>
              <a:solidFill>
                <a:schemeClr val="accent3">
                  <a:lumMod val="75000"/>
                </a:schemeClr>
              </a:solidFill>
              <a:ln w="12700">
                <a:solidFill>
                  <a:schemeClr val="bg1"/>
                </a:solidFill>
              </a:ln>
              <a:effectLst/>
            </c:spPr>
            <c:extLst>
              <c:ext xmlns:c16="http://schemas.microsoft.com/office/drawing/2014/chart" uri="{C3380CC4-5D6E-409C-BE32-E72D297353CC}">
                <c16:uniqueId val="{00000020-BB7F-4858-9E8C-DA931683CED1}"/>
              </c:ext>
            </c:extLst>
          </c:dPt>
          <c:dPt>
            <c:idx val="4"/>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24-BB7F-4858-9E8C-DA931683CED1}"/>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9-BB7F-4858-9E8C-DA931683CED1}"/>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D-BB7F-4858-9E8C-DA931683CED1}"/>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0-BB7F-4858-9E8C-DA931683CED1}"/>
                </c:ext>
              </c:extLst>
            </c:dLbl>
            <c:dLbl>
              <c:idx val="4"/>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4-BB7F-4858-9E8C-DA931683CED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2"/>
                <c:pt idx="0">
                  <c:v>Category 1</c:v>
                </c:pt>
                <c:pt idx="1">
                  <c:v>Category 2</c:v>
                </c:pt>
              </c:strCache>
            </c:strRef>
          </c:cat>
          <c:val>
            <c:numRef>
              <c:f>Sheet1!$F$2:$F$6</c:f>
              <c:numCache>
                <c:formatCode>0%</c:formatCode>
                <c:ptCount val="5"/>
                <c:pt idx="0">
                  <c:v>0.12</c:v>
                </c:pt>
                <c:pt idx="1">
                  <c:v>0.08</c:v>
                </c:pt>
                <c:pt idx="2">
                  <c:v>0.14000000000000001</c:v>
                </c:pt>
                <c:pt idx="3">
                  <c:v>0.13</c:v>
                </c:pt>
                <c:pt idx="4">
                  <c:v>0.15</c:v>
                </c:pt>
              </c:numCache>
            </c:numRef>
          </c:val>
          <c:extLst>
            <c:ext xmlns:c16="http://schemas.microsoft.com/office/drawing/2014/chart" uri="{C3380CC4-5D6E-409C-BE32-E72D297353CC}">
              <c16:uniqueId val="{0000001E-BB7F-4858-9E8C-DA931683CED1}"/>
            </c:ext>
          </c:extLst>
        </c:ser>
        <c:dLbls>
          <c:showLegendKey val="0"/>
          <c:showVal val="0"/>
          <c:showCatName val="0"/>
          <c:showSerName val="0"/>
          <c:showPercent val="0"/>
          <c:showBubbleSize val="0"/>
        </c:dLbls>
        <c:gapWidth val="50"/>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B70A-457D-8CC0-C895430E1B77}"/>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B70A-457D-8CC0-C895430E1B77}"/>
              </c:ext>
            </c:extLst>
          </c:dPt>
          <c:cat>
            <c:strRef>
              <c:f>Sheet1!$A$2:$A$3</c:f>
              <c:strCache>
                <c:ptCount val="2"/>
                <c:pt idx="0">
                  <c:v>1st Qtr</c:v>
                </c:pt>
                <c:pt idx="1">
                  <c:v>2nd Qtr</c:v>
                </c:pt>
              </c:strCache>
            </c:strRef>
          </c:cat>
          <c:val>
            <c:numRef>
              <c:f>Sheet1!$B$2:$B$3</c:f>
              <c:numCache>
                <c:formatCode>0%</c:formatCode>
                <c:ptCount val="2"/>
                <c:pt idx="0">
                  <c:v>0.52</c:v>
                </c:pt>
                <c:pt idx="1">
                  <c:v>0.48</c:v>
                </c:pt>
              </c:numCache>
            </c:numRef>
          </c:val>
          <c:extLst>
            <c:ext xmlns:c16="http://schemas.microsoft.com/office/drawing/2014/chart" uri="{C3380CC4-5D6E-409C-BE32-E72D297353CC}">
              <c16:uniqueId val="{00000000-CB0A-4178-B85F-B32BCE1BFF52}"/>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w="12700">
              <a:solidFill>
                <a:schemeClr val="bg1"/>
              </a:solidFill>
            </a:ln>
            <a:effectLst/>
          </c:spPr>
          <c:invertIfNegative val="0"/>
          <c:dPt>
            <c:idx val="0"/>
            <c:invertIfNegative val="0"/>
            <c:bubble3D val="0"/>
            <c:spPr>
              <a:solidFill>
                <a:schemeClr val="accent4">
                  <a:lumMod val="40000"/>
                  <a:lumOff val="60000"/>
                </a:schemeClr>
              </a:solidFill>
              <a:ln w="12700">
                <a:solidFill>
                  <a:schemeClr val="bg1"/>
                </a:solidFill>
              </a:ln>
              <a:effectLst/>
            </c:spPr>
            <c:extLst>
              <c:ext xmlns:c16="http://schemas.microsoft.com/office/drawing/2014/chart" uri="{C3380CC4-5D6E-409C-BE32-E72D297353CC}">
                <c16:uniqueId val="{00000001-BB7F-4858-9E8C-DA931683CED1}"/>
              </c:ext>
            </c:extLst>
          </c:dPt>
          <c:dPt>
            <c:idx val="1"/>
            <c:invertIfNegative val="0"/>
            <c:bubble3D val="0"/>
            <c:spPr>
              <a:solidFill>
                <a:schemeClr val="accent6">
                  <a:lumMod val="40000"/>
                  <a:lumOff val="60000"/>
                </a:schemeClr>
              </a:solidFill>
              <a:ln w="12700">
                <a:solidFill>
                  <a:schemeClr val="bg1"/>
                </a:solidFill>
              </a:ln>
              <a:effectLst/>
            </c:spPr>
            <c:extLst>
              <c:ext xmlns:c16="http://schemas.microsoft.com/office/drawing/2014/chart" uri="{C3380CC4-5D6E-409C-BE32-E72D297353CC}">
                <c16:uniqueId val="{00000003-BB7F-4858-9E8C-DA931683CED1}"/>
              </c:ext>
            </c:extLst>
          </c:dPt>
          <c:dPt>
            <c:idx val="2"/>
            <c:invertIfNegative val="0"/>
            <c:bubble3D val="0"/>
            <c:spPr>
              <a:solidFill>
                <a:schemeClr val="accent5">
                  <a:lumMod val="40000"/>
                  <a:lumOff val="60000"/>
                </a:schemeClr>
              </a:solidFill>
              <a:ln w="12700">
                <a:solidFill>
                  <a:schemeClr val="bg1"/>
                </a:solidFill>
              </a:ln>
              <a:effectLst/>
            </c:spPr>
            <c:extLst>
              <c:ext xmlns:c16="http://schemas.microsoft.com/office/drawing/2014/chart" uri="{C3380CC4-5D6E-409C-BE32-E72D297353CC}">
                <c16:uniqueId val="{00000005-BB7F-4858-9E8C-DA931683CED1}"/>
              </c:ext>
            </c:extLst>
          </c:dPt>
          <c:dPt>
            <c:idx val="3"/>
            <c:invertIfNegative val="0"/>
            <c:bubble3D val="0"/>
            <c:spPr>
              <a:solidFill>
                <a:schemeClr val="accent3">
                  <a:lumMod val="60000"/>
                  <a:lumOff val="40000"/>
                </a:schemeClr>
              </a:solidFill>
              <a:ln w="12700">
                <a:solidFill>
                  <a:schemeClr val="bg1"/>
                </a:solidFill>
              </a:ln>
              <a:effectLst/>
            </c:spPr>
            <c:extLst>
              <c:ext xmlns:c16="http://schemas.microsoft.com/office/drawing/2014/chart" uri="{C3380CC4-5D6E-409C-BE32-E72D297353CC}">
                <c16:uniqueId val="{00000023-BB7F-4858-9E8C-DA931683CED1}"/>
              </c:ext>
            </c:extLst>
          </c:dPt>
          <c:dPt>
            <c:idx val="4"/>
            <c:invertIfNegative val="0"/>
            <c:bubble3D val="0"/>
            <c:spPr>
              <a:solidFill>
                <a:schemeClr val="tx1">
                  <a:lumMod val="65000"/>
                  <a:lumOff val="35000"/>
                </a:schemeClr>
              </a:solidFill>
              <a:ln w="12700">
                <a:solidFill>
                  <a:schemeClr val="bg1"/>
                </a:solidFill>
              </a:ln>
              <a:effectLst/>
            </c:spPr>
            <c:extLst>
              <c:ext xmlns:c16="http://schemas.microsoft.com/office/drawing/2014/chart" uri="{C3380CC4-5D6E-409C-BE32-E72D297353CC}">
                <c16:uniqueId val="{00000027-BB7F-4858-9E8C-DA931683CED1}"/>
              </c:ext>
            </c:extLst>
          </c:dPt>
          <c:dLbls>
            <c:dLbl>
              <c:idx val="4"/>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27-BB7F-4858-9E8C-DA931683CED1}"/>
                </c:ext>
              </c:extLst>
            </c:dLbl>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2"/>
                <c:pt idx="0">
                  <c:v>Category 1</c:v>
                </c:pt>
                <c:pt idx="1">
                  <c:v>Category 2</c:v>
                </c:pt>
              </c:strCache>
            </c:strRef>
          </c:cat>
          <c:val>
            <c:numRef>
              <c:f>Sheet1!$B$2:$B$6</c:f>
              <c:numCache>
                <c:formatCode>0%</c:formatCode>
                <c:ptCount val="5"/>
                <c:pt idx="0">
                  <c:v>0.32</c:v>
                </c:pt>
                <c:pt idx="1">
                  <c:v>0.42</c:v>
                </c:pt>
                <c:pt idx="2">
                  <c:v>0.22</c:v>
                </c:pt>
                <c:pt idx="3">
                  <c:v>0.19</c:v>
                </c:pt>
                <c:pt idx="4">
                  <c:v>0.09</c:v>
                </c:pt>
              </c:numCache>
            </c:numRef>
          </c:val>
          <c:extLst>
            <c:ext xmlns:c16="http://schemas.microsoft.com/office/drawing/2014/chart" uri="{C3380CC4-5D6E-409C-BE32-E72D297353CC}">
              <c16:uniqueId val="{00000006-BB7F-4858-9E8C-DA931683CED1}"/>
            </c:ext>
          </c:extLst>
        </c:ser>
        <c:ser>
          <c:idx val="1"/>
          <c:order val="1"/>
          <c:tx>
            <c:strRef>
              <c:f>Sheet1!$C$1</c:f>
              <c:strCache>
                <c:ptCount val="1"/>
                <c:pt idx="0">
                  <c:v>Series 2</c:v>
                </c:pt>
              </c:strCache>
            </c:strRef>
          </c:tx>
          <c:spPr>
            <a:solidFill>
              <a:srgbClr val="F2F2F2"/>
            </a:solidFill>
            <a:ln w="12700">
              <a:solidFill>
                <a:schemeClr val="bg1"/>
              </a:solidFill>
            </a:ln>
            <a:effectLst/>
          </c:spPr>
          <c:invertIfNegative val="0"/>
          <c:dPt>
            <c:idx val="0"/>
            <c:invertIfNegative val="0"/>
            <c:bubble3D val="0"/>
            <c:spPr>
              <a:solidFill>
                <a:srgbClr val="F2F2F2"/>
              </a:solidFill>
              <a:ln w="12700">
                <a:solidFill>
                  <a:schemeClr val="bg1"/>
                </a:solidFill>
              </a:ln>
              <a:effectLst/>
            </c:spPr>
            <c:extLst>
              <c:ext xmlns:c16="http://schemas.microsoft.com/office/drawing/2014/chart" uri="{C3380CC4-5D6E-409C-BE32-E72D297353CC}">
                <c16:uniqueId val="{00000008-BB7F-4858-9E8C-DA931683CED1}"/>
              </c:ext>
            </c:extLst>
          </c:dPt>
          <c:dPt>
            <c:idx val="1"/>
            <c:invertIfNegative val="0"/>
            <c:bubble3D val="0"/>
            <c:spPr>
              <a:solidFill>
                <a:srgbClr val="F2F2F2"/>
              </a:solidFill>
              <a:ln w="12700">
                <a:solidFill>
                  <a:schemeClr val="bg1"/>
                </a:solidFill>
              </a:ln>
              <a:effectLst/>
            </c:spPr>
            <c:extLst>
              <c:ext xmlns:c16="http://schemas.microsoft.com/office/drawing/2014/chart" uri="{C3380CC4-5D6E-409C-BE32-E72D297353CC}">
                <c16:uniqueId val="{0000000A-BB7F-4858-9E8C-DA931683CED1}"/>
              </c:ext>
            </c:extLst>
          </c:dPt>
          <c:dPt>
            <c:idx val="2"/>
            <c:invertIfNegative val="0"/>
            <c:bubble3D val="0"/>
            <c:spPr>
              <a:solidFill>
                <a:srgbClr val="F2F2F2"/>
              </a:solidFill>
              <a:ln w="12700">
                <a:solidFill>
                  <a:schemeClr val="bg1"/>
                </a:solidFill>
              </a:ln>
              <a:effectLst/>
            </c:spPr>
            <c:extLst>
              <c:ext xmlns:c16="http://schemas.microsoft.com/office/drawing/2014/chart" uri="{C3380CC4-5D6E-409C-BE32-E72D297353CC}">
                <c16:uniqueId val="{0000000C-BB7F-4858-9E8C-DA931683CED1}"/>
              </c:ext>
            </c:extLst>
          </c:dPt>
          <c:dPt>
            <c:idx val="3"/>
            <c:invertIfNegative val="0"/>
            <c:bubble3D val="0"/>
            <c:spPr>
              <a:solidFill>
                <a:srgbClr val="F2F2F2"/>
              </a:solidFill>
              <a:ln w="12700">
                <a:solidFill>
                  <a:schemeClr val="bg1"/>
                </a:solidFill>
              </a:ln>
              <a:effectLst/>
            </c:spPr>
            <c:extLst>
              <c:ext xmlns:c16="http://schemas.microsoft.com/office/drawing/2014/chart" uri="{C3380CC4-5D6E-409C-BE32-E72D297353CC}">
                <c16:uniqueId val="{00000022-BB7F-4858-9E8C-DA931683CED1}"/>
              </c:ext>
            </c:extLst>
          </c:dPt>
          <c:dPt>
            <c:idx val="4"/>
            <c:invertIfNegative val="0"/>
            <c:bubble3D val="0"/>
            <c:spPr>
              <a:solidFill>
                <a:srgbClr val="F2F2F2"/>
              </a:solidFill>
              <a:ln w="12700">
                <a:solidFill>
                  <a:schemeClr val="bg1"/>
                </a:solidFill>
              </a:ln>
              <a:effectLst/>
            </c:spPr>
            <c:extLst>
              <c:ext xmlns:c16="http://schemas.microsoft.com/office/drawing/2014/chart" uri="{C3380CC4-5D6E-409C-BE32-E72D297353CC}">
                <c16:uniqueId val="{00000026-BB7F-4858-9E8C-DA931683CED1}"/>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8-BB7F-4858-9E8C-DA931683CED1}"/>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A-BB7F-4858-9E8C-DA931683CED1}"/>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C-BB7F-4858-9E8C-DA931683CED1}"/>
                </c:ext>
              </c:extLst>
            </c:dLbl>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2"/>
                <c:pt idx="0">
                  <c:v>Category 1</c:v>
                </c:pt>
                <c:pt idx="1">
                  <c:v>Category 2</c:v>
                </c:pt>
              </c:strCache>
            </c:strRef>
          </c:cat>
          <c:val>
            <c:numRef>
              <c:f>Sheet1!$C$2:$C$6</c:f>
              <c:numCache>
                <c:formatCode>0%</c:formatCode>
                <c:ptCount val="5"/>
                <c:pt idx="0">
                  <c:v>0.36</c:v>
                </c:pt>
                <c:pt idx="1">
                  <c:v>0.32</c:v>
                </c:pt>
                <c:pt idx="2">
                  <c:v>0.38</c:v>
                </c:pt>
                <c:pt idx="3">
                  <c:v>0.4</c:v>
                </c:pt>
                <c:pt idx="4">
                  <c:v>0.43</c:v>
                </c:pt>
              </c:numCache>
            </c:numRef>
          </c:val>
          <c:extLst>
            <c:ext xmlns:c16="http://schemas.microsoft.com/office/drawing/2014/chart" uri="{C3380CC4-5D6E-409C-BE32-E72D297353CC}">
              <c16:uniqueId val="{0000000D-BB7F-4858-9E8C-DA931683CED1}"/>
            </c:ext>
          </c:extLst>
        </c:ser>
        <c:ser>
          <c:idx val="2"/>
          <c:order val="2"/>
          <c:tx>
            <c:strRef>
              <c:f>Sheet1!$D$1</c:f>
              <c:strCache>
                <c:ptCount val="1"/>
                <c:pt idx="0">
                  <c:v>Series 3</c:v>
                </c:pt>
              </c:strCache>
            </c:strRef>
          </c:tx>
          <c:spPr>
            <a:solidFill>
              <a:schemeClr val="bg1">
                <a:lumMod val="95000"/>
              </a:schemeClr>
            </a:solidFill>
            <a:ln w="12700">
              <a:solidFill>
                <a:schemeClr val="bg1"/>
              </a:solidFill>
            </a:ln>
            <a:effectLst/>
          </c:spPr>
          <c:invertIfNegative val="0"/>
          <c:dPt>
            <c:idx val="0"/>
            <c:invertIfNegative val="0"/>
            <c:bubble3D val="0"/>
            <c:spPr>
              <a:solidFill>
                <a:schemeClr val="accent4"/>
              </a:solidFill>
              <a:ln w="12700">
                <a:solidFill>
                  <a:schemeClr val="bg1"/>
                </a:solidFill>
              </a:ln>
              <a:effectLst/>
            </c:spPr>
            <c:extLst>
              <c:ext xmlns:c16="http://schemas.microsoft.com/office/drawing/2014/chart" uri="{C3380CC4-5D6E-409C-BE32-E72D297353CC}">
                <c16:uniqueId val="{00000028-017D-4BFD-9529-7F33B5EC15DA}"/>
              </c:ext>
            </c:extLst>
          </c:dPt>
          <c:dPt>
            <c:idx val="1"/>
            <c:invertIfNegative val="0"/>
            <c:bubble3D val="0"/>
            <c:spPr>
              <a:solidFill>
                <a:schemeClr val="accent6"/>
              </a:solidFill>
              <a:ln w="12700">
                <a:solidFill>
                  <a:schemeClr val="bg1"/>
                </a:solidFill>
              </a:ln>
              <a:effectLst/>
            </c:spPr>
            <c:extLst>
              <c:ext xmlns:c16="http://schemas.microsoft.com/office/drawing/2014/chart" uri="{C3380CC4-5D6E-409C-BE32-E72D297353CC}">
                <c16:uniqueId val="{0000000E-BB7F-4858-9E8C-DA931683CED1}"/>
              </c:ext>
            </c:extLst>
          </c:dPt>
          <c:dPt>
            <c:idx val="2"/>
            <c:invertIfNegative val="0"/>
            <c:bubble3D val="0"/>
            <c:spPr>
              <a:solidFill>
                <a:schemeClr val="accent5"/>
              </a:solidFill>
              <a:ln w="12700">
                <a:solidFill>
                  <a:schemeClr val="bg1"/>
                </a:solidFill>
              </a:ln>
              <a:effectLst/>
            </c:spPr>
            <c:extLst>
              <c:ext xmlns:c16="http://schemas.microsoft.com/office/drawing/2014/chart" uri="{C3380CC4-5D6E-409C-BE32-E72D297353CC}">
                <c16:uniqueId val="{0000000F-BB7F-4858-9E8C-DA931683CED1}"/>
              </c:ext>
            </c:extLst>
          </c:dPt>
          <c:dPt>
            <c:idx val="3"/>
            <c:invertIfNegative val="0"/>
            <c:bubble3D val="0"/>
            <c:spPr>
              <a:solidFill>
                <a:schemeClr val="accent3"/>
              </a:solidFill>
              <a:ln w="12700">
                <a:solidFill>
                  <a:schemeClr val="bg1"/>
                </a:solidFill>
              </a:ln>
              <a:effectLst/>
            </c:spPr>
            <c:extLst>
              <c:ext xmlns:c16="http://schemas.microsoft.com/office/drawing/2014/chart" uri="{C3380CC4-5D6E-409C-BE32-E72D297353CC}">
                <c16:uniqueId val="{00000029-017D-4BFD-9529-7F33B5EC15DA}"/>
              </c:ext>
            </c:extLst>
          </c:dPt>
          <c:dPt>
            <c:idx val="4"/>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2A-017D-4BFD-9529-7F33B5EC15DA}"/>
              </c:ext>
            </c:extLst>
          </c:dPt>
          <c:dLbls>
            <c:dLbl>
              <c:idx val="1"/>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E-BB7F-4858-9E8C-DA931683CED1}"/>
                </c:ext>
              </c:extLst>
            </c:dLbl>
            <c:spPr>
              <a:noFill/>
              <a:ln>
                <a:noFill/>
              </a:ln>
              <a:effectLst/>
            </c:spPr>
            <c:txPr>
              <a:bodyPr rot="0" spcFirstLastPara="1" vertOverflow="ellipsis" vert="horz" wrap="square" lIns="38100" tIns="19050" rIns="38100" bIns="19050" anchor="ctr" anchorCtr="0">
                <a:spAutoFit/>
              </a:bodyPr>
              <a:lstStyle/>
              <a:p>
                <a:pPr algn="ctr">
                  <a:defRPr lang="en-US" sz="9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2"/>
                <c:pt idx="0">
                  <c:v>Category 1</c:v>
                </c:pt>
                <c:pt idx="1">
                  <c:v>Category 2</c:v>
                </c:pt>
              </c:strCache>
            </c:strRef>
          </c:cat>
          <c:val>
            <c:numRef>
              <c:f>Sheet1!$D$2:$D$6</c:f>
              <c:numCache>
                <c:formatCode>0%</c:formatCode>
                <c:ptCount val="5"/>
                <c:pt idx="0">
                  <c:v>0.32</c:v>
                </c:pt>
                <c:pt idx="1">
                  <c:v>0.25</c:v>
                </c:pt>
                <c:pt idx="2">
                  <c:v>0.4</c:v>
                </c:pt>
                <c:pt idx="3">
                  <c:v>0.4</c:v>
                </c:pt>
                <c:pt idx="4">
                  <c:v>0.48</c:v>
                </c:pt>
              </c:numCache>
            </c:numRef>
          </c:val>
          <c:extLst>
            <c:ext xmlns:c16="http://schemas.microsoft.com/office/drawing/2014/chart" uri="{C3380CC4-5D6E-409C-BE32-E72D297353CC}">
              <c16:uniqueId val="{00000010-BB7F-4858-9E8C-DA931683CED1}"/>
            </c:ext>
          </c:extLst>
        </c:ser>
        <c:dLbls>
          <c:showLegendKey val="0"/>
          <c:showVal val="0"/>
          <c:showCatName val="0"/>
          <c:showSerName val="0"/>
          <c:showPercent val="0"/>
          <c:showBubbleSize val="0"/>
        </c:dLbls>
        <c:gapWidth val="50"/>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solidFill>
            <a:ln w="12700">
              <a:solidFill>
                <a:schemeClr val="bg1"/>
              </a:solidFill>
            </a:ln>
            <a:effectLst/>
          </c:spPr>
          <c:invertIfNegative val="0"/>
          <c:dPt>
            <c:idx val="0"/>
            <c:invertIfNegative val="0"/>
            <c:bubble3D val="0"/>
            <c:spPr>
              <a:solidFill>
                <a:srgbClr val="E2F0D9"/>
              </a:solidFill>
              <a:ln w="12700">
                <a:solidFill>
                  <a:schemeClr val="bg1"/>
                </a:solidFill>
              </a:ln>
              <a:effectLst/>
            </c:spPr>
            <c:extLst>
              <c:ext xmlns:c16="http://schemas.microsoft.com/office/drawing/2014/chart" uri="{C3380CC4-5D6E-409C-BE32-E72D297353CC}">
                <c16:uniqueId val="{00000005-3107-45D8-A58F-9141D800DC70}"/>
              </c:ext>
            </c:extLst>
          </c:dPt>
          <c:dPt>
            <c:idx val="1"/>
            <c:invertIfNegative val="0"/>
            <c:bubble3D val="0"/>
            <c:spPr>
              <a:solidFill>
                <a:srgbClr val="B4C7E7"/>
              </a:solidFill>
              <a:ln w="12700">
                <a:solidFill>
                  <a:schemeClr val="bg1"/>
                </a:solidFill>
              </a:ln>
              <a:effectLst/>
            </c:spPr>
            <c:extLst>
              <c:ext xmlns:c16="http://schemas.microsoft.com/office/drawing/2014/chart" uri="{C3380CC4-5D6E-409C-BE32-E72D297353CC}">
                <c16:uniqueId val="{0000000D-3107-45D8-A58F-9141D800DC70}"/>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Sheet1!$B$2:$B$3</c:f>
              <c:numCache>
                <c:formatCode>0%</c:formatCode>
                <c:ptCount val="2"/>
                <c:pt idx="0">
                  <c:v>0.10732984293193717</c:v>
                </c:pt>
                <c:pt idx="1">
                  <c:v>0.05</c:v>
                </c:pt>
              </c:numCache>
            </c:numRef>
          </c:val>
          <c:extLst>
            <c:ext xmlns:c16="http://schemas.microsoft.com/office/drawing/2014/chart" uri="{C3380CC4-5D6E-409C-BE32-E72D297353CC}">
              <c16:uniqueId val="{00000000-3107-45D8-A58F-9141D800DC70}"/>
            </c:ext>
          </c:extLst>
        </c:ser>
        <c:ser>
          <c:idx val="1"/>
          <c:order val="1"/>
          <c:tx>
            <c:strRef>
              <c:f>Sheet1!$C$1</c:f>
              <c:strCache>
                <c:ptCount val="1"/>
                <c:pt idx="0">
                  <c:v>Series 2</c:v>
                </c:pt>
              </c:strCache>
            </c:strRef>
          </c:tx>
          <c:spPr>
            <a:solidFill>
              <a:schemeClr val="accent1">
                <a:lumMod val="75000"/>
              </a:schemeClr>
            </a:solidFill>
            <a:ln w="12700">
              <a:solidFill>
                <a:schemeClr val="bg1"/>
              </a:solidFill>
            </a:ln>
            <a:effectLst/>
          </c:spPr>
          <c:invertIfNegative val="0"/>
          <c:dPt>
            <c:idx val="0"/>
            <c:invertIfNegative val="0"/>
            <c:bubble3D val="0"/>
            <c:spPr>
              <a:solidFill>
                <a:srgbClr val="C5E0B4"/>
              </a:solidFill>
              <a:ln w="12700">
                <a:solidFill>
                  <a:schemeClr val="bg1"/>
                </a:solidFill>
              </a:ln>
              <a:effectLst/>
            </c:spPr>
            <c:extLst>
              <c:ext xmlns:c16="http://schemas.microsoft.com/office/drawing/2014/chart" uri="{C3380CC4-5D6E-409C-BE32-E72D297353CC}">
                <c16:uniqueId val="{00000007-3107-45D8-A58F-9141D800DC70}"/>
              </c:ext>
            </c:extLst>
          </c:dPt>
          <c:dPt>
            <c:idx val="1"/>
            <c:invertIfNegative val="0"/>
            <c:bubble3D val="0"/>
            <c:spPr>
              <a:solidFill>
                <a:srgbClr val="8FAADC"/>
              </a:solidFill>
              <a:ln w="12700">
                <a:solidFill>
                  <a:schemeClr val="bg1"/>
                </a:solidFill>
              </a:ln>
              <a:effectLst/>
            </c:spPr>
            <c:extLst>
              <c:ext xmlns:c16="http://schemas.microsoft.com/office/drawing/2014/chart" uri="{C3380CC4-5D6E-409C-BE32-E72D297353CC}">
                <c16:uniqueId val="{0000000C-3107-45D8-A58F-9141D800DC70}"/>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7-3107-45D8-A58F-9141D800DC70}"/>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Sheet1!$C$2:$C$3</c:f>
              <c:numCache>
                <c:formatCode>0%</c:formatCode>
                <c:ptCount val="2"/>
                <c:pt idx="0">
                  <c:v>0.14397905759162305</c:v>
                </c:pt>
                <c:pt idx="1">
                  <c:v>6.7857142857142852E-2</c:v>
                </c:pt>
              </c:numCache>
            </c:numRef>
          </c:val>
          <c:extLst>
            <c:ext xmlns:c16="http://schemas.microsoft.com/office/drawing/2014/chart" uri="{C3380CC4-5D6E-409C-BE32-E72D297353CC}">
              <c16:uniqueId val="{00000001-3107-45D8-A58F-9141D800DC70}"/>
            </c:ext>
          </c:extLst>
        </c:ser>
        <c:ser>
          <c:idx val="2"/>
          <c:order val="2"/>
          <c:tx>
            <c:strRef>
              <c:f>Sheet1!$D$1</c:f>
              <c:strCache>
                <c:ptCount val="1"/>
                <c:pt idx="0">
                  <c:v>Series 3</c:v>
                </c:pt>
              </c:strCache>
            </c:strRef>
          </c:tx>
          <c:spPr>
            <a:solidFill>
              <a:schemeClr val="bg2"/>
            </a:solidFill>
            <a:ln w="12700">
              <a:solidFill>
                <a:schemeClr val="bg1"/>
              </a:solidFill>
            </a:ln>
            <a:effectLst/>
          </c:spPr>
          <c:invertIfNegative val="0"/>
          <c:dPt>
            <c:idx val="0"/>
            <c:invertIfNegative val="0"/>
            <c:bubble3D val="0"/>
            <c:spPr>
              <a:solidFill>
                <a:schemeClr val="bg2"/>
              </a:solidFill>
              <a:ln w="12700">
                <a:solidFill>
                  <a:schemeClr val="bg1"/>
                </a:solidFill>
              </a:ln>
              <a:effectLst/>
            </c:spPr>
            <c:extLst>
              <c:ext xmlns:c16="http://schemas.microsoft.com/office/drawing/2014/chart" uri="{C3380CC4-5D6E-409C-BE32-E72D297353CC}">
                <c16:uniqueId val="{00000006-3107-45D8-A58F-9141D800DC70}"/>
              </c:ext>
            </c:extLst>
          </c:dPt>
          <c:dPt>
            <c:idx val="1"/>
            <c:invertIfNegative val="0"/>
            <c:bubble3D val="0"/>
            <c:spPr>
              <a:solidFill>
                <a:schemeClr val="bg2"/>
              </a:solidFill>
              <a:ln w="12700">
                <a:solidFill>
                  <a:schemeClr val="bg1"/>
                </a:solidFill>
              </a:ln>
              <a:effectLst/>
            </c:spPr>
            <c:extLst>
              <c:ext xmlns:c16="http://schemas.microsoft.com/office/drawing/2014/chart" uri="{C3380CC4-5D6E-409C-BE32-E72D297353CC}">
                <c16:uniqueId val="{0000000B-3107-45D8-A58F-9141D800DC70}"/>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Sheet1!$D$2:$D$3</c:f>
              <c:numCache>
                <c:formatCode>0%</c:formatCode>
                <c:ptCount val="2"/>
                <c:pt idx="0">
                  <c:v>0.15968586387434555</c:v>
                </c:pt>
                <c:pt idx="1">
                  <c:v>0.15357142857142858</c:v>
                </c:pt>
              </c:numCache>
            </c:numRef>
          </c:val>
          <c:extLst>
            <c:ext xmlns:c16="http://schemas.microsoft.com/office/drawing/2014/chart" uri="{C3380CC4-5D6E-409C-BE32-E72D297353CC}">
              <c16:uniqueId val="{00000002-3107-45D8-A58F-9141D800DC70}"/>
            </c:ext>
          </c:extLst>
        </c:ser>
        <c:ser>
          <c:idx val="3"/>
          <c:order val="3"/>
          <c:tx>
            <c:strRef>
              <c:f>Sheet1!$E$1</c:f>
              <c:strCache>
                <c:ptCount val="1"/>
                <c:pt idx="0">
                  <c:v>Series 4</c:v>
                </c:pt>
              </c:strCache>
            </c:strRef>
          </c:tx>
          <c:spPr>
            <a:solidFill>
              <a:schemeClr val="accent1">
                <a:lumMod val="40000"/>
                <a:lumOff val="60000"/>
              </a:schemeClr>
            </a:solidFill>
            <a:ln w="12700">
              <a:solidFill>
                <a:schemeClr val="bg1"/>
              </a:solidFill>
            </a:ln>
            <a:effectLst/>
          </c:spPr>
          <c:invertIfNegative val="0"/>
          <c:dPt>
            <c:idx val="0"/>
            <c:invertIfNegative val="0"/>
            <c:bubble3D val="0"/>
            <c:spPr>
              <a:solidFill>
                <a:srgbClr val="70AD47"/>
              </a:solidFill>
              <a:ln w="12700">
                <a:solidFill>
                  <a:schemeClr val="bg1"/>
                </a:solidFill>
              </a:ln>
              <a:effectLst/>
            </c:spPr>
            <c:extLst>
              <c:ext xmlns:c16="http://schemas.microsoft.com/office/drawing/2014/chart" uri="{C3380CC4-5D6E-409C-BE32-E72D297353CC}">
                <c16:uniqueId val="{00000008-3107-45D8-A58F-9141D800DC70}"/>
              </c:ext>
            </c:extLst>
          </c:dPt>
          <c:dPt>
            <c:idx val="1"/>
            <c:invertIfNegative val="0"/>
            <c:bubble3D val="0"/>
            <c:spPr>
              <a:solidFill>
                <a:srgbClr val="4472C4"/>
              </a:solidFill>
              <a:ln w="12700">
                <a:solidFill>
                  <a:schemeClr val="bg1"/>
                </a:solidFill>
              </a:ln>
              <a:effectLst/>
            </c:spPr>
            <c:extLst>
              <c:ext xmlns:c16="http://schemas.microsoft.com/office/drawing/2014/chart" uri="{C3380CC4-5D6E-409C-BE32-E72D297353CC}">
                <c16:uniqueId val="{0000000A-3107-45D8-A58F-9141D800DC70}"/>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Sheet1!$E$2:$E$3</c:f>
              <c:numCache>
                <c:formatCode>0%</c:formatCode>
                <c:ptCount val="2"/>
                <c:pt idx="0">
                  <c:v>0.35078534031413611</c:v>
                </c:pt>
                <c:pt idx="1">
                  <c:v>0.31428571428571428</c:v>
                </c:pt>
              </c:numCache>
            </c:numRef>
          </c:val>
          <c:extLst>
            <c:ext xmlns:c16="http://schemas.microsoft.com/office/drawing/2014/chart" uri="{C3380CC4-5D6E-409C-BE32-E72D297353CC}">
              <c16:uniqueId val="{00000003-3107-45D8-A58F-9141D800DC70}"/>
            </c:ext>
          </c:extLst>
        </c:ser>
        <c:ser>
          <c:idx val="4"/>
          <c:order val="4"/>
          <c:tx>
            <c:strRef>
              <c:f>Sheet1!$F$1</c:f>
              <c:strCache>
                <c:ptCount val="1"/>
                <c:pt idx="0">
                  <c:v>Series 5</c:v>
                </c:pt>
              </c:strCache>
            </c:strRef>
          </c:tx>
          <c:spPr>
            <a:solidFill>
              <a:schemeClr val="accent1">
                <a:lumMod val="40000"/>
                <a:lumOff val="60000"/>
              </a:schemeClr>
            </a:solidFill>
            <a:ln w="12700">
              <a:solidFill>
                <a:schemeClr val="bg1"/>
              </a:solidFill>
            </a:ln>
            <a:effectLst/>
          </c:spPr>
          <c:invertIfNegative val="0"/>
          <c:dPt>
            <c:idx val="0"/>
            <c:invertIfNegative val="0"/>
            <c:bubble3D val="0"/>
            <c:spPr>
              <a:solidFill>
                <a:srgbClr val="548235"/>
              </a:solidFill>
              <a:ln w="12700">
                <a:solidFill>
                  <a:schemeClr val="bg1"/>
                </a:solidFill>
              </a:ln>
              <a:effectLst/>
            </c:spPr>
            <c:extLst>
              <c:ext xmlns:c16="http://schemas.microsoft.com/office/drawing/2014/chart" uri="{C3380CC4-5D6E-409C-BE32-E72D297353CC}">
                <c16:uniqueId val="{0000000E-3107-45D8-A58F-9141D800DC70}"/>
              </c:ext>
            </c:extLst>
          </c:dPt>
          <c:dPt>
            <c:idx val="1"/>
            <c:invertIfNegative val="0"/>
            <c:bubble3D val="0"/>
            <c:spPr>
              <a:solidFill>
                <a:srgbClr val="2F5597"/>
              </a:solidFill>
              <a:ln w="12700">
                <a:solidFill>
                  <a:schemeClr val="bg1"/>
                </a:solidFill>
              </a:ln>
              <a:effectLst/>
            </c:spPr>
            <c:extLst>
              <c:ext xmlns:c16="http://schemas.microsoft.com/office/drawing/2014/chart" uri="{C3380CC4-5D6E-409C-BE32-E72D297353CC}">
                <c16:uniqueId val="{00000009-3107-45D8-A58F-9141D800DC70}"/>
              </c:ext>
            </c:extLst>
          </c:dPt>
          <c:dLbls>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9-3107-45D8-A58F-9141D800DC7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Sheet1!$F$2:$F$3</c:f>
              <c:numCache>
                <c:formatCode>0%</c:formatCode>
                <c:ptCount val="2"/>
                <c:pt idx="0">
                  <c:v>0.23821989528795812</c:v>
                </c:pt>
                <c:pt idx="1">
                  <c:v>0.41428571428571431</c:v>
                </c:pt>
              </c:numCache>
            </c:numRef>
          </c:val>
          <c:extLst>
            <c:ext xmlns:c16="http://schemas.microsoft.com/office/drawing/2014/chart" uri="{C3380CC4-5D6E-409C-BE32-E72D297353CC}">
              <c16:uniqueId val="{00000004-3107-45D8-A58F-9141D800DC70}"/>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rgbClr val="E2F0D9"/>
            </a:solidFill>
            <a:ln w="12700">
              <a:solidFill>
                <a:schemeClr val="bg1"/>
              </a:solidFill>
            </a:ln>
            <a:effectLst/>
          </c:spPr>
          <c:invertIfNegative val="0"/>
          <c:dPt>
            <c:idx val="0"/>
            <c:invertIfNegative val="0"/>
            <c:bubble3D val="0"/>
            <c:spPr>
              <a:solidFill>
                <a:srgbClr val="E2F0D9"/>
              </a:solidFill>
              <a:ln w="12700">
                <a:solidFill>
                  <a:schemeClr val="bg1"/>
                </a:solidFill>
              </a:ln>
              <a:effectLst/>
            </c:spPr>
            <c:extLst>
              <c:ext xmlns:c16="http://schemas.microsoft.com/office/drawing/2014/chart" uri="{C3380CC4-5D6E-409C-BE32-E72D297353CC}">
                <c16:uniqueId val="{00000005-3107-45D8-A58F-9141D800DC70}"/>
              </c:ext>
            </c:extLst>
          </c:dPt>
          <c:dPt>
            <c:idx val="1"/>
            <c:invertIfNegative val="0"/>
            <c:bubble3D val="0"/>
            <c:spPr>
              <a:solidFill>
                <a:srgbClr val="B4C7E7"/>
              </a:solidFill>
              <a:ln w="12700">
                <a:solidFill>
                  <a:schemeClr val="bg1"/>
                </a:solidFill>
              </a:ln>
              <a:effectLst/>
            </c:spPr>
            <c:extLst>
              <c:ext xmlns:c16="http://schemas.microsoft.com/office/drawing/2014/chart" uri="{C3380CC4-5D6E-409C-BE32-E72D297353CC}">
                <c16:uniqueId val="{0000000D-3107-45D8-A58F-9141D800DC70}"/>
              </c:ext>
            </c:extLst>
          </c:dPt>
          <c:cat>
            <c:strRef>
              <c:f>Sheet1!$A$2:$A$3</c:f>
              <c:strCache>
                <c:ptCount val="2"/>
                <c:pt idx="0">
                  <c:v>Category 1</c:v>
                </c:pt>
                <c:pt idx="1">
                  <c:v>Category 2</c:v>
                </c:pt>
              </c:strCache>
            </c:strRef>
          </c:cat>
          <c:val>
            <c:numRef>
              <c:f>Sheet1!$B$2:$B$3</c:f>
              <c:numCache>
                <c:formatCode>0%</c:formatCode>
                <c:ptCount val="2"/>
                <c:pt idx="0">
                  <c:v>7.8534031413612596E-3</c:v>
                </c:pt>
                <c:pt idx="1">
                  <c:v>1.428571428571428E-2</c:v>
                </c:pt>
              </c:numCache>
            </c:numRef>
          </c:val>
          <c:extLst>
            <c:ext xmlns:c16="http://schemas.microsoft.com/office/drawing/2014/chart" uri="{C3380CC4-5D6E-409C-BE32-E72D297353CC}">
              <c16:uniqueId val="{00000000-3107-45D8-A58F-9141D800DC70}"/>
            </c:ext>
          </c:extLst>
        </c:ser>
        <c:ser>
          <c:idx val="1"/>
          <c:order val="1"/>
          <c:tx>
            <c:strRef>
              <c:f>Sheet1!$C$1</c:f>
              <c:strCache>
                <c:ptCount val="1"/>
                <c:pt idx="0">
                  <c:v>Series 2</c:v>
                </c:pt>
              </c:strCache>
            </c:strRef>
          </c:tx>
          <c:spPr>
            <a:solidFill>
              <a:schemeClr val="accent1">
                <a:lumMod val="75000"/>
              </a:schemeClr>
            </a:solidFill>
            <a:ln w="12700">
              <a:solidFill>
                <a:schemeClr val="bg1"/>
              </a:solidFill>
            </a:ln>
            <a:effectLst/>
          </c:spPr>
          <c:invertIfNegative val="0"/>
          <c:dPt>
            <c:idx val="0"/>
            <c:invertIfNegative val="0"/>
            <c:bubble3D val="0"/>
            <c:spPr>
              <a:solidFill>
                <a:srgbClr val="C5E0B4"/>
              </a:solidFill>
              <a:ln w="12700">
                <a:solidFill>
                  <a:schemeClr val="bg1"/>
                </a:solidFill>
              </a:ln>
              <a:effectLst/>
            </c:spPr>
            <c:extLst>
              <c:ext xmlns:c16="http://schemas.microsoft.com/office/drawing/2014/chart" uri="{C3380CC4-5D6E-409C-BE32-E72D297353CC}">
                <c16:uniqueId val="{00000007-3107-45D8-A58F-9141D800DC70}"/>
              </c:ext>
            </c:extLst>
          </c:dPt>
          <c:dPt>
            <c:idx val="1"/>
            <c:invertIfNegative val="0"/>
            <c:bubble3D val="0"/>
            <c:spPr>
              <a:solidFill>
                <a:srgbClr val="8FAADC"/>
              </a:solidFill>
              <a:ln w="12700">
                <a:solidFill>
                  <a:schemeClr val="bg1"/>
                </a:solidFill>
              </a:ln>
              <a:effectLst/>
            </c:spPr>
            <c:extLst>
              <c:ext xmlns:c16="http://schemas.microsoft.com/office/drawing/2014/chart" uri="{C3380CC4-5D6E-409C-BE32-E72D297353CC}">
                <c16:uniqueId val="{0000000C-3107-45D8-A58F-9141D800DC70}"/>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7-3107-45D8-A58F-9141D800DC70}"/>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C-3107-45D8-A58F-9141D800DC70}"/>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Sheet1!$C$2:$C$3</c:f>
              <c:numCache>
                <c:formatCode>0%</c:formatCode>
                <c:ptCount val="2"/>
                <c:pt idx="0">
                  <c:v>3.1413612565445018E-2</c:v>
                </c:pt>
                <c:pt idx="1">
                  <c:v>2.1428571428571429E-2</c:v>
                </c:pt>
              </c:numCache>
            </c:numRef>
          </c:val>
          <c:extLst>
            <c:ext xmlns:c16="http://schemas.microsoft.com/office/drawing/2014/chart" uri="{C3380CC4-5D6E-409C-BE32-E72D297353CC}">
              <c16:uniqueId val="{00000001-3107-45D8-A58F-9141D800DC70}"/>
            </c:ext>
          </c:extLst>
        </c:ser>
        <c:ser>
          <c:idx val="2"/>
          <c:order val="2"/>
          <c:tx>
            <c:strRef>
              <c:f>Sheet1!$D$1</c:f>
              <c:strCache>
                <c:ptCount val="1"/>
                <c:pt idx="0">
                  <c:v>Series 3</c:v>
                </c:pt>
              </c:strCache>
            </c:strRef>
          </c:tx>
          <c:spPr>
            <a:solidFill>
              <a:schemeClr val="bg2"/>
            </a:solidFill>
            <a:ln w="12700">
              <a:solidFill>
                <a:schemeClr val="bg1"/>
              </a:solidFill>
            </a:ln>
            <a:effectLst/>
          </c:spPr>
          <c:invertIfNegative val="0"/>
          <c:dLbls>
            <c:dLbl>
              <c:idx val="1"/>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B-3107-45D8-A58F-9141D800DC70}"/>
                </c:ext>
              </c:extLst>
            </c:dLbl>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Sheet1!$D$2:$D$3</c:f>
              <c:numCache>
                <c:formatCode>0%</c:formatCode>
                <c:ptCount val="2"/>
                <c:pt idx="0">
                  <c:v>0.58115183246073299</c:v>
                </c:pt>
                <c:pt idx="1">
                  <c:v>0.70714285714285718</c:v>
                </c:pt>
              </c:numCache>
            </c:numRef>
          </c:val>
          <c:extLst>
            <c:ext xmlns:c16="http://schemas.microsoft.com/office/drawing/2014/chart" uri="{C3380CC4-5D6E-409C-BE32-E72D297353CC}">
              <c16:uniqueId val="{00000002-3107-45D8-A58F-9141D800DC70}"/>
            </c:ext>
          </c:extLst>
        </c:ser>
        <c:ser>
          <c:idx val="3"/>
          <c:order val="3"/>
          <c:tx>
            <c:strRef>
              <c:f>Sheet1!$E$1</c:f>
              <c:strCache>
                <c:ptCount val="1"/>
                <c:pt idx="0">
                  <c:v>Series 4</c:v>
                </c:pt>
              </c:strCache>
            </c:strRef>
          </c:tx>
          <c:spPr>
            <a:solidFill>
              <a:schemeClr val="accent1">
                <a:lumMod val="40000"/>
                <a:lumOff val="60000"/>
              </a:schemeClr>
            </a:solidFill>
            <a:ln w="12700">
              <a:solidFill>
                <a:schemeClr val="bg1"/>
              </a:solidFill>
            </a:ln>
            <a:effectLst/>
          </c:spPr>
          <c:invertIfNegative val="0"/>
          <c:dPt>
            <c:idx val="0"/>
            <c:invertIfNegative val="0"/>
            <c:bubble3D val="0"/>
            <c:spPr>
              <a:solidFill>
                <a:srgbClr val="70AD47"/>
              </a:solidFill>
              <a:ln w="12700">
                <a:solidFill>
                  <a:schemeClr val="bg1"/>
                </a:solidFill>
              </a:ln>
              <a:effectLst/>
            </c:spPr>
            <c:extLst>
              <c:ext xmlns:c16="http://schemas.microsoft.com/office/drawing/2014/chart" uri="{C3380CC4-5D6E-409C-BE32-E72D297353CC}">
                <c16:uniqueId val="{00000008-3107-45D8-A58F-9141D800DC70}"/>
              </c:ext>
            </c:extLst>
          </c:dPt>
          <c:dPt>
            <c:idx val="1"/>
            <c:invertIfNegative val="0"/>
            <c:bubble3D val="0"/>
            <c:spPr>
              <a:solidFill>
                <a:srgbClr val="4472C4"/>
              </a:solidFill>
              <a:ln w="12700">
                <a:solidFill>
                  <a:schemeClr val="bg1"/>
                </a:solidFill>
              </a:ln>
              <a:effectLst/>
            </c:spPr>
            <c:extLst>
              <c:ext xmlns:c16="http://schemas.microsoft.com/office/drawing/2014/chart" uri="{C3380CC4-5D6E-409C-BE32-E72D297353CC}">
                <c16:uniqueId val="{0000000A-3107-45D8-A58F-9141D800DC70}"/>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Sheet1!$E$2:$E$3</c:f>
              <c:numCache>
                <c:formatCode>0%</c:formatCode>
                <c:ptCount val="2"/>
                <c:pt idx="0">
                  <c:v>0.13874345549738221</c:v>
                </c:pt>
                <c:pt idx="1">
                  <c:v>0.1107142857142857</c:v>
                </c:pt>
              </c:numCache>
            </c:numRef>
          </c:val>
          <c:extLst>
            <c:ext xmlns:c16="http://schemas.microsoft.com/office/drawing/2014/chart" uri="{C3380CC4-5D6E-409C-BE32-E72D297353CC}">
              <c16:uniqueId val="{00000003-3107-45D8-A58F-9141D800DC70}"/>
            </c:ext>
          </c:extLst>
        </c:ser>
        <c:ser>
          <c:idx val="4"/>
          <c:order val="4"/>
          <c:tx>
            <c:strRef>
              <c:f>Sheet1!$F$1</c:f>
              <c:strCache>
                <c:ptCount val="1"/>
                <c:pt idx="0">
                  <c:v>Series 5</c:v>
                </c:pt>
              </c:strCache>
            </c:strRef>
          </c:tx>
          <c:spPr>
            <a:solidFill>
              <a:schemeClr val="accent1">
                <a:lumMod val="40000"/>
                <a:lumOff val="60000"/>
              </a:schemeClr>
            </a:solidFill>
            <a:ln w="12700">
              <a:solidFill>
                <a:schemeClr val="bg1"/>
              </a:solidFill>
            </a:ln>
            <a:effectLst/>
          </c:spPr>
          <c:invertIfNegative val="0"/>
          <c:dPt>
            <c:idx val="0"/>
            <c:invertIfNegative val="0"/>
            <c:bubble3D val="0"/>
            <c:spPr>
              <a:solidFill>
                <a:srgbClr val="548235"/>
              </a:solidFill>
              <a:ln w="12700">
                <a:solidFill>
                  <a:schemeClr val="bg1"/>
                </a:solidFill>
              </a:ln>
              <a:effectLst/>
            </c:spPr>
            <c:extLst>
              <c:ext xmlns:c16="http://schemas.microsoft.com/office/drawing/2014/chart" uri="{C3380CC4-5D6E-409C-BE32-E72D297353CC}">
                <c16:uniqueId val="{0000000E-3107-45D8-A58F-9141D800DC70}"/>
              </c:ext>
            </c:extLst>
          </c:dPt>
          <c:dPt>
            <c:idx val="1"/>
            <c:invertIfNegative val="0"/>
            <c:bubble3D val="0"/>
            <c:spPr>
              <a:solidFill>
                <a:srgbClr val="2F5597"/>
              </a:solidFill>
              <a:ln w="12700">
                <a:solidFill>
                  <a:schemeClr val="bg1"/>
                </a:solidFill>
              </a:ln>
              <a:effectLst/>
            </c:spPr>
            <c:extLst>
              <c:ext xmlns:c16="http://schemas.microsoft.com/office/drawing/2014/chart" uri="{C3380CC4-5D6E-409C-BE32-E72D297353CC}">
                <c16:uniqueId val="{00000009-3107-45D8-A58F-9141D800DC70}"/>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E-3107-45D8-A58F-9141D800DC70}"/>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Category 1</c:v>
                </c:pt>
                <c:pt idx="1">
                  <c:v>Category 2</c:v>
                </c:pt>
              </c:strCache>
            </c:strRef>
          </c:cat>
          <c:val>
            <c:numRef>
              <c:f>Sheet1!$F$2:$F$3</c:f>
              <c:numCache>
                <c:formatCode>0%</c:formatCode>
                <c:ptCount val="2"/>
                <c:pt idx="0">
                  <c:v>0.24083769633507851</c:v>
                </c:pt>
                <c:pt idx="1">
                  <c:v>0.14642857142857144</c:v>
                </c:pt>
              </c:numCache>
            </c:numRef>
          </c:val>
          <c:extLst>
            <c:ext xmlns:c16="http://schemas.microsoft.com/office/drawing/2014/chart" uri="{C3380CC4-5D6E-409C-BE32-E72D297353CC}">
              <c16:uniqueId val="{00000004-3107-45D8-A58F-9141D800DC70}"/>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C5E0B4"/>
            </a:solidFill>
            <a:ln>
              <a:noFill/>
            </a:ln>
            <a:effectLst/>
          </c:spPr>
          <c:invertIfNegative val="0"/>
          <c:dPt>
            <c:idx val="0"/>
            <c:invertIfNegative val="0"/>
            <c:bubble3D val="0"/>
            <c:spPr>
              <a:solidFill>
                <a:srgbClr val="C5E0B4"/>
              </a:solidFill>
              <a:ln>
                <a:noFill/>
              </a:ln>
              <a:effectLst/>
            </c:spPr>
            <c:extLst>
              <c:ext xmlns:c16="http://schemas.microsoft.com/office/drawing/2014/chart" uri="{C3380CC4-5D6E-409C-BE32-E72D297353CC}">
                <c16:uniqueId val="{00000001-80A2-4213-8D88-ABA96582A34A}"/>
              </c:ext>
            </c:extLst>
          </c:dPt>
          <c:dPt>
            <c:idx val="1"/>
            <c:invertIfNegative val="0"/>
            <c:bubble3D val="0"/>
            <c:spPr>
              <a:solidFill>
                <a:srgbClr val="C5E0B4"/>
              </a:solidFill>
              <a:ln>
                <a:noFill/>
              </a:ln>
              <a:effectLst/>
            </c:spPr>
            <c:extLst>
              <c:ext xmlns:c16="http://schemas.microsoft.com/office/drawing/2014/chart" uri="{C3380CC4-5D6E-409C-BE32-E72D297353CC}">
                <c16:uniqueId val="{00000003-80A2-4213-8D88-ABA96582A34A}"/>
              </c:ext>
            </c:extLst>
          </c:dPt>
          <c:dPt>
            <c:idx val="2"/>
            <c:invertIfNegative val="0"/>
            <c:bubble3D val="0"/>
            <c:spPr>
              <a:solidFill>
                <a:srgbClr val="C5E0B4"/>
              </a:solidFill>
              <a:ln>
                <a:noFill/>
              </a:ln>
              <a:effectLst/>
            </c:spPr>
            <c:extLst>
              <c:ext xmlns:c16="http://schemas.microsoft.com/office/drawing/2014/chart" uri="{C3380CC4-5D6E-409C-BE32-E72D297353CC}">
                <c16:uniqueId val="{00000005-80A2-4213-8D88-ABA96582A34A}"/>
              </c:ext>
            </c:extLst>
          </c:dPt>
          <c:dPt>
            <c:idx val="3"/>
            <c:invertIfNegative val="0"/>
            <c:bubble3D val="0"/>
            <c:spPr>
              <a:solidFill>
                <a:srgbClr val="C5E0B4"/>
              </a:solidFill>
              <a:ln>
                <a:noFill/>
              </a:ln>
              <a:effectLst/>
            </c:spPr>
            <c:extLst>
              <c:ext xmlns:c16="http://schemas.microsoft.com/office/drawing/2014/chart" uri="{C3380CC4-5D6E-409C-BE32-E72D297353CC}">
                <c16:uniqueId val="{00000007-80A2-4213-8D88-ABA96582A34A}"/>
              </c:ext>
            </c:extLst>
          </c:dPt>
          <c:dPt>
            <c:idx val="4"/>
            <c:invertIfNegative val="0"/>
            <c:bubble3D val="0"/>
            <c:spPr>
              <a:solidFill>
                <a:srgbClr val="C5E0B4"/>
              </a:solidFill>
              <a:ln>
                <a:noFill/>
              </a:ln>
              <a:effectLst/>
            </c:spPr>
            <c:extLst>
              <c:ext xmlns:c16="http://schemas.microsoft.com/office/drawing/2014/chart" uri="{C3380CC4-5D6E-409C-BE32-E72D297353CC}">
                <c16:uniqueId val="{00000009-80A2-4213-8D88-ABA96582A34A}"/>
              </c:ext>
            </c:extLst>
          </c:dPt>
          <c:dPt>
            <c:idx val="5"/>
            <c:invertIfNegative val="0"/>
            <c:bubble3D val="0"/>
            <c:spPr>
              <a:solidFill>
                <a:srgbClr val="C5E0B4"/>
              </a:solidFill>
              <a:ln>
                <a:noFill/>
              </a:ln>
              <a:effectLst/>
            </c:spPr>
            <c:extLst>
              <c:ext xmlns:c16="http://schemas.microsoft.com/office/drawing/2014/chart" uri="{C3380CC4-5D6E-409C-BE32-E72D297353CC}">
                <c16:uniqueId val="{0000000B-80A2-4213-8D88-ABA96582A34A}"/>
              </c:ext>
            </c:extLst>
          </c:dPt>
          <c:dPt>
            <c:idx val="6"/>
            <c:invertIfNegative val="0"/>
            <c:bubble3D val="0"/>
            <c:spPr>
              <a:solidFill>
                <a:srgbClr val="C5E0B4"/>
              </a:solidFill>
              <a:ln>
                <a:noFill/>
              </a:ln>
              <a:effectLst/>
            </c:spPr>
            <c:extLst>
              <c:ext xmlns:c16="http://schemas.microsoft.com/office/drawing/2014/chart" uri="{C3380CC4-5D6E-409C-BE32-E72D297353CC}">
                <c16:uniqueId val="{0000000D-80A2-4213-8D88-ABA96582A34A}"/>
              </c:ext>
            </c:extLst>
          </c:dPt>
          <c:dPt>
            <c:idx val="7"/>
            <c:invertIfNegative val="0"/>
            <c:bubble3D val="0"/>
            <c:spPr>
              <a:solidFill>
                <a:schemeClr val="accent6"/>
              </a:solidFill>
              <a:ln>
                <a:noFill/>
              </a:ln>
              <a:effectLst/>
            </c:spPr>
            <c:extLst>
              <c:ext xmlns:c16="http://schemas.microsoft.com/office/drawing/2014/chart" uri="{C3380CC4-5D6E-409C-BE32-E72D297353CC}">
                <c16:uniqueId val="{0000000F-80A2-4213-8D88-ABA96582A34A}"/>
              </c:ext>
            </c:extLst>
          </c:dPt>
          <c:dLbls>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80A2-4213-8D88-ABA96582A34A}"/>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80A2-4213-8D88-ABA96582A34A}"/>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80A2-4213-8D88-ABA96582A34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Are clear and easy to understand</c:v>
                </c:pt>
                <c:pt idx="1">
                  <c:v>Are helpful</c:v>
                </c:pt>
                <c:pt idx="2">
                  <c:v>Help you feel like you know what is going on</c:v>
                </c:pt>
                <c:pt idx="3">
                  <c:v>Provide you adequate time to take any actions you need to take</c:v>
                </c:pt>
                <c:pt idx="4">
                  <c:v>Provide adequate information</c:v>
                </c:pt>
                <c:pt idx="5">
                  <c:v>Are keeping you safe</c:v>
                </c:pt>
                <c:pt idx="6">
                  <c:v>Make you think Edison is on top of the situation</c:v>
                </c:pt>
                <c:pt idx="7">
                  <c:v>Are annoying</c:v>
                </c:pt>
                <c:pt idx="8">
                  <c:v>Make you nervous</c:v>
                </c:pt>
                <c:pt idx="9">
                  <c:v>Are too long/wordy</c:v>
                </c:pt>
              </c:strCache>
            </c:strRef>
          </c:cat>
          <c:val>
            <c:numRef>
              <c:f>Sheet1!$B$2:$B$11</c:f>
              <c:numCache>
                <c:formatCode>0%</c:formatCode>
                <c:ptCount val="10"/>
                <c:pt idx="0">
                  <c:v>0.77225130890052351</c:v>
                </c:pt>
                <c:pt idx="1">
                  <c:v>0.75916230366492143</c:v>
                </c:pt>
                <c:pt idx="2">
                  <c:v>0.68586387434554974</c:v>
                </c:pt>
                <c:pt idx="3">
                  <c:v>0.59162303664921467</c:v>
                </c:pt>
                <c:pt idx="4">
                  <c:v>0.58115183246073299</c:v>
                </c:pt>
                <c:pt idx="5">
                  <c:v>0.56806282722513091</c:v>
                </c:pt>
                <c:pt idx="6">
                  <c:v>0.51570680628272247</c:v>
                </c:pt>
                <c:pt idx="7">
                  <c:v>0.32984293193717279</c:v>
                </c:pt>
                <c:pt idx="8">
                  <c:v>0.31151832460732987</c:v>
                </c:pt>
                <c:pt idx="9">
                  <c:v>0.18062827225130887</c:v>
                </c:pt>
              </c:numCache>
            </c:numRef>
          </c:val>
          <c:extLst>
            <c:ext xmlns:c16="http://schemas.microsoft.com/office/drawing/2014/chart" uri="{C3380CC4-5D6E-409C-BE32-E72D297353CC}">
              <c16:uniqueId val="{00000010-80A2-4213-8D88-ABA96582A34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lumMod val="20000"/>
                <a:lumOff val="80000"/>
              </a:schemeClr>
            </a:solidFill>
            <a:ln>
              <a:noFill/>
            </a:ln>
            <a:effectLst/>
          </c:spPr>
          <c:invertIfNegative val="0"/>
          <c:dPt>
            <c:idx val="0"/>
            <c:invertIfNegative val="0"/>
            <c:bubble3D val="0"/>
            <c:spPr>
              <a:solidFill>
                <a:srgbClr val="4472C4"/>
              </a:solidFill>
              <a:ln>
                <a:noFill/>
              </a:ln>
              <a:effectLst/>
            </c:spPr>
            <c:extLst>
              <c:ext xmlns:c16="http://schemas.microsoft.com/office/drawing/2014/chart" uri="{C3380CC4-5D6E-409C-BE32-E72D297353CC}">
                <c16:uniqueId val="{00000001-80A2-4213-8D88-ABA96582A34A}"/>
              </c:ext>
            </c:extLst>
          </c:dPt>
          <c:dPt>
            <c:idx val="1"/>
            <c:invertIfNegative val="0"/>
            <c:bubble3D val="0"/>
            <c:spPr>
              <a:solidFill>
                <a:srgbClr val="4472C4"/>
              </a:solidFill>
              <a:ln>
                <a:noFill/>
              </a:ln>
              <a:effectLst/>
            </c:spPr>
            <c:extLst>
              <c:ext xmlns:c16="http://schemas.microsoft.com/office/drawing/2014/chart" uri="{C3380CC4-5D6E-409C-BE32-E72D297353CC}">
                <c16:uniqueId val="{00000003-80A2-4213-8D88-ABA96582A34A}"/>
              </c:ext>
            </c:extLst>
          </c:dPt>
          <c:dPt>
            <c:idx val="2"/>
            <c:invertIfNegative val="0"/>
            <c:bubble3D val="0"/>
            <c:spPr>
              <a:solidFill>
                <a:srgbClr val="4472C4"/>
              </a:solidFill>
              <a:ln>
                <a:noFill/>
              </a:ln>
              <a:effectLst/>
            </c:spPr>
            <c:extLst>
              <c:ext xmlns:c16="http://schemas.microsoft.com/office/drawing/2014/chart" uri="{C3380CC4-5D6E-409C-BE32-E72D297353CC}">
                <c16:uniqueId val="{00000005-80A2-4213-8D88-ABA96582A34A}"/>
              </c:ext>
            </c:extLst>
          </c:dPt>
          <c:dPt>
            <c:idx val="3"/>
            <c:invertIfNegative val="0"/>
            <c:bubble3D val="0"/>
            <c:spPr>
              <a:solidFill>
                <a:srgbClr val="4472C4"/>
              </a:solidFill>
              <a:ln>
                <a:noFill/>
              </a:ln>
              <a:effectLst/>
            </c:spPr>
            <c:extLst>
              <c:ext xmlns:c16="http://schemas.microsoft.com/office/drawing/2014/chart" uri="{C3380CC4-5D6E-409C-BE32-E72D297353CC}">
                <c16:uniqueId val="{00000007-80A2-4213-8D88-ABA96582A34A}"/>
              </c:ext>
            </c:extLst>
          </c:dPt>
          <c:dPt>
            <c:idx val="4"/>
            <c:invertIfNegative val="0"/>
            <c:bubble3D val="0"/>
            <c:spPr>
              <a:solidFill>
                <a:srgbClr val="4472C4"/>
              </a:solidFill>
              <a:ln>
                <a:noFill/>
              </a:ln>
              <a:effectLst/>
            </c:spPr>
            <c:extLst>
              <c:ext xmlns:c16="http://schemas.microsoft.com/office/drawing/2014/chart" uri="{C3380CC4-5D6E-409C-BE32-E72D297353CC}">
                <c16:uniqueId val="{00000009-80A2-4213-8D88-ABA96582A34A}"/>
              </c:ext>
            </c:extLst>
          </c:dPt>
          <c:dPt>
            <c:idx val="5"/>
            <c:invertIfNegative val="0"/>
            <c:bubble3D val="0"/>
            <c:spPr>
              <a:solidFill>
                <a:srgbClr val="4472C4"/>
              </a:solidFill>
              <a:ln>
                <a:noFill/>
              </a:ln>
              <a:effectLst/>
            </c:spPr>
            <c:extLst>
              <c:ext xmlns:c16="http://schemas.microsoft.com/office/drawing/2014/chart" uri="{C3380CC4-5D6E-409C-BE32-E72D297353CC}">
                <c16:uniqueId val="{0000000B-80A2-4213-8D88-ABA96582A34A}"/>
              </c:ext>
            </c:extLst>
          </c:dPt>
          <c:dPt>
            <c:idx val="6"/>
            <c:invertIfNegative val="0"/>
            <c:bubble3D val="0"/>
            <c:spPr>
              <a:solidFill>
                <a:srgbClr val="4472C4"/>
              </a:solidFill>
              <a:ln>
                <a:noFill/>
              </a:ln>
              <a:effectLst/>
            </c:spPr>
            <c:extLst>
              <c:ext xmlns:c16="http://schemas.microsoft.com/office/drawing/2014/chart" uri="{C3380CC4-5D6E-409C-BE32-E72D297353CC}">
                <c16:uniqueId val="{0000000D-80A2-4213-8D88-ABA96582A34A}"/>
              </c:ext>
            </c:extLst>
          </c:dPt>
          <c:dPt>
            <c:idx val="7"/>
            <c:invertIfNegative val="0"/>
            <c:bubble3D val="0"/>
            <c:spPr>
              <a:solidFill>
                <a:srgbClr val="B4C7E7"/>
              </a:solidFill>
              <a:ln>
                <a:noFill/>
              </a:ln>
              <a:effectLst/>
            </c:spPr>
            <c:extLst>
              <c:ext xmlns:c16="http://schemas.microsoft.com/office/drawing/2014/chart" uri="{C3380CC4-5D6E-409C-BE32-E72D297353CC}">
                <c16:uniqueId val="{0000000F-80A2-4213-8D88-ABA96582A34A}"/>
              </c:ext>
            </c:extLst>
          </c:dPt>
          <c:dPt>
            <c:idx val="8"/>
            <c:invertIfNegative val="0"/>
            <c:bubble3D val="0"/>
            <c:spPr>
              <a:solidFill>
                <a:srgbClr val="B4C7E7"/>
              </a:solidFill>
              <a:ln>
                <a:noFill/>
              </a:ln>
              <a:effectLst/>
            </c:spPr>
            <c:extLst>
              <c:ext xmlns:c16="http://schemas.microsoft.com/office/drawing/2014/chart" uri="{C3380CC4-5D6E-409C-BE32-E72D297353CC}">
                <c16:uniqueId val="{00000010-2543-499B-98C9-6526EAFD6739}"/>
              </c:ext>
            </c:extLst>
          </c:dPt>
          <c:dPt>
            <c:idx val="9"/>
            <c:invertIfNegative val="0"/>
            <c:bubble3D val="0"/>
            <c:spPr>
              <a:solidFill>
                <a:srgbClr val="B4C7E7"/>
              </a:solidFill>
              <a:ln>
                <a:noFill/>
              </a:ln>
              <a:effectLst/>
            </c:spPr>
            <c:extLst>
              <c:ext xmlns:c16="http://schemas.microsoft.com/office/drawing/2014/chart" uri="{C3380CC4-5D6E-409C-BE32-E72D297353CC}">
                <c16:uniqueId val="{00000011-2543-499B-98C9-6526EAFD6739}"/>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80A2-4213-8D88-ABA96582A34A}"/>
                </c:ext>
              </c:extLst>
            </c:dLbl>
            <c:dLbl>
              <c:idx val="1"/>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spc="50" baseline="0">
                      <a:solidFill>
                        <a:prstClr val="black"/>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80A2-4213-8D88-ABA96582A34A}"/>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80A2-4213-8D88-ABA96582A34A}"/>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80A2-4213-8D88-ABA96582A34A}"/>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80A2-4213-8D88-ABA96582A34A}"/>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80A2-4213-8D88-ABA96582A34A}"/>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D-80A2-4213-8D88-ABA96582A34A}"/>
                </c:ext>
              </c:extLst>
            </c:dLbl>
            <c:dLbl>
              <c:idx val="7"/>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F-80A2-4213-8D88-ABA96582A34A}"/>
                </c:ext>
              </c:extLst>
            </c:dLbl>
            <c:dLbl>
              <c:idx val="8"/>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2543-499B-98C9-6526EAFD6739}"/>
                </c:ext>
              </c:extLst>
            </c:dLbl>
            <c:dLbl>
              <c:idx val="9"/>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1-2543-499B-98C9-6526EAFD6739}"/>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Are clear and easy to understand</c:v>
                </c:pt>
                <c:pt idx="1">
                  <c:v>Are helpful</c:v>
                </c:pt>
                <c:pt idx="2">
                  <c:v>Help you feel like you know what is going on</c:v>
                </c:pt>
                <c:pt idx="3">
                  <c:v>Provide you adequate time to take any actions you need to take</c:v>
                </c:pt>
                <c:pt idx="4">
                  <c:v>Provide adequate information</c:v>
                </c:pt>
                <c:pt idx="5">
                  <c:v>Are keeping you safe</c:v>
                </c:pt>
                <c:pt idx="6">
                  <c:v>Make you think Edison is on top of the situation</c:v>
                </c:pt>
                <c:pt idx="7">
                  <c:v>Are annoying</c:v>
                </c:pt>
                <c:pt idx="8">
                  <c:v>Make you nervous</c:v>
                </c:pt>
                <c:pt idx="9">
                  <c:v>Are too long/wordy</c:v>
                </c:pt>
              </c:strCache>
            </c:strRef>
          </c:cat>
          <c:val>
            <c:numRef>
              <c:f>Sheet1!$B$2:$B$11</c:f>
              <c:numCache>
                <c:formatCode>0%</c:formatCode>
                <c:ptCount val="10"/>
                <c:pt idx="0">
                  <c:v>0.85357142857142843</c:v>
                </c:pt>
                <c:pt idx="1">
                  <c:v>0.8214285714285714</c:v>
                </c:pt>
                <c:pt idx="2">
                  <c:v>0.76071428571428557</c:v>
                </c:pt>
                <c:pt idx="3">
                  <c:v>0.76428571428571412</c:v>
                </c:pt>
                <c:pt idx="4">
                  <c:v>0.73571428571428588</c:v>
                </c:pt>
                <c:pt idx="5">
                  <c:v>0.68571428571428572</c:v>
                </c:pt>
                <c:pt idx="6">
                  <c:v>0.66428571428571426</c:v>
                </c:pt>
                <c:pt idx="7">
                  <c:v>0.2</c:v>
                </c:pt>
                <c:pt idx="8">
                  <c:v>0.28928571428571431</c:v>
                </c:pt>
                <c:pt idx="9">
                  <c:v>0.1357142857142857</c:v>
                </c:pt>
              </c:numCache>
            </c:numRef>
          </c:val>
          <c:extLst>
            <c:ext xmlns:c16="http://schemas.microsoft.com/office/drawing/2014/chart" uri="{C3380CC4-5D6E-409C-BE32-E72D297353CC}">
              <c16:uniqueId val="{00000010-80A2-4213-8D88-ABA96582A34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0.68</c:v>
                </c:pt>
                <c:pt idx="1">
                  <c:v>0.24</c:v>
                </c:pt>
                <c:pt idx="2">
                  <c:v>0.05</c:v>
                </c:pt>
                <c:pt idx="3">
                  <c:v>0.04</c:v>
                </c:pt>
              </c:numCache>
            </c:numRef>
          </c:val>
          <c:extLst>
            <c:ext xmlns:c16="http://schemas.microsoft.com/office/drawing/2014/chart" uri="{C3380CC4-5D6E-409C-BE32-E72D297353CC}">
              <c16:uniqueId val="{00000000-FE71-4BD2-A2CD-7627BDC8291C}"/>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0.76</c:v>
                </c:pt>
                <c:pt idx="1">
                  <c:v>0.15</c:v>
                </c:pt>
                <c:pt idx="2">
                  <c:v>0.03</c:v>
                </c:pt>
                <c:pt idx="3">
                  <c:v>0.02</c:v>
                </c:pt>
              </c:numCache>
            </c:numRef>
          </c:val>
          <c:extLst>
            <c:ext xmlns:c16="http://schemas.microsoft.com/office/drawing/2014/chart" uri="{C3380CC4-5D6E-409C-BE32-E72D297353CC}">
              <c16:uniqueId val="{00000000-FE71-4BD2-A2CD-7627BDC8291C}"/>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0.7</c:v>
                </c:pt>
                <c:pt idx="1">
                  <c:v>0.18</c:v>
                </c:pt>
                <c:pt idx="2">
                  <c:v>7.0000000000000007E-2</c:v>
                </c:pt>
                <c:pt idx="3">
                  <c:v>0.02</c:v>
                </c:pt>
              </c:numCache>
            </c:numRef>
          </c:val>
          <c:extLst>
            <c:ext xmlns:c16="http://schemas.microsoft.com/office/drawing/2014/chart" uri="{C3380CC4-5D6E-409C-BE32-E72D297353CC}">
              <c16:uniqueId val="{00000000-FE71-4BD2-A2CD-7627BDC8291C}"/>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276173811604E-2"/>
          <c:y val="2.9371632207479324E-2"/>
          <c:w val="0.84478131531989376"/>
          <c:h val="0.94125678521975298"/>
        </c:manualLayout>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0.61</c:v>
                </c:pt>
                <c:pt idx="1">
                  <c:v>0.27</c:v>
                </c:pt>
                <c:pt idx="2">
                  <c:v>0.06</c:v>
                </c:pt>
                <c:pt idx="3">
                  <c:v>0.05</c:v>
                </c:pt>
              </c:numCache>
            </c:numRef>
          </c:val>
          <c:extLst>
            <c:ext xmlns:c16="http://schemas.microsoft.com/office/drawing/2014/chart" uri="{C3380CC4-5D6E-409C-BE32-E72D297353CC}">
              <c16:uniqueId val="{00000000-FE71-4BD2-A2CD-7627BDC8291C}"/>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0.47</c:v>
                </c:pt>
                <c:pt idx="1">
                  <c:v>0.34</c:v>
                </c:pt>
                <c:pt idx="2">
                  <c:v>0.09</c:v>
                </c:pt>
                <c:pt idx="3">
                  <c:v>0.08</c:v>
                </c:pt>
              </c:numCache>
            </c:numRef>
          </c:val>
          <c:extLst>
            <c:ext xmlns:c16="http://schemas.microsoft.com/office/drawing/2014/chart" uri="{C3380CC4-5D6E-409C-BE32-E72D297353CC}">
              <c16:uniqueId val="{00000000-FE71-4BD2-A2CD-7627BDC8291C}"/>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1"/>
              </a:solidFill>
              <a:ln w="19050">
                <a:solidFill>
                  <a:schemeClr val="lt1"/>
                </a:solidFill>
              </a:ln>
              <a:effectLst/>
            </c:spPr>
            <c:extLst>
              <c:ext xmlns:c16="http://schemas.microsoft.com/office/drawing/2014/chart" uri="{C3380CC4-5D6E-409C-BE32-E72D297353CC}">
                <c16:uniqueId val="{00000001-B70A-457D-8CC0-C895430E1B77}"/>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B70A-457D-8CC0-C895430E1B77}"/>
              </c:ext>
            </c:extLst>
          </c:dPt>
          <c:cat>
            <c:strRef>
              <c:f>Sheet1!$A$2:$A$3</c:f>
              <c:strCache>
                <c:ptCount val="2"/>
                <c:pt idx="0">
                  <c:v>1st Qtr</c:v>
                </c:pt>
                <c:pt idx="1">
                  <c:v>2nd Qtr</c:v>
                </c:pt>
              </c:strCache>
            </c:strRef>
          </c:cat>
          <c:val>
            <c:numRef>
              <c:f>Sheet1!$B$2:$B$3</c:f>
              <c:numCache>
                <c:formatCode>0%</c:formatCode>
                <c:ptCount val="2"/>
                <c:pt idx="0">
                  <c:v>0.56000000000000005</c:v>
                </c:pt>
                <c:pt idx="1">
                  <c:v>0.43999999999999995</c:v>
                </c:pt>
              </c:numCache>
            </c:numRef>
          </c:val>
          <c:extLst>
            <c:ext xmlns:c16="http://schemas.microsoft.com/office/drawing/2014/chart" uri="{C3380CC4-5D6E-409C-BE32-E72D297353CC}">
              <c16:uniqueId val="{00000000-CB0A-4178-B85F-B32BCE1BFF52}"/>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rgbClr val="FFE07D"/>
              </a:solidFill>
              <a:ln w="9525">
                <a:solidFill>
                  <a:schemeClr val="bg1">
                    <a:lumMod val="95000"/>
                  </a:schemeClr>
                </a:solidFill>
              </a:ln>
              <a:effectLst/>
            </c:spPr>
            <c:extLst>
              <c:ext xmlns:c16="http://schemas.microsoft.com/office/drawing/2014/chart" uri="{C3380CC4-5D6E-409C-BE32-E72D297353CC}">
                <c16:uniqueId val="{00000001-A027-4464-8D52-3C464B4C5282}"/>
              </c:ext>
            </c:extLst>
          </c:dPt>
          <c:dPt>
            <c:idx val="1"/>
            <c:bubble3D val="0"/>
            <c:spPr>
              <a:solidFill>
                <a:srgbClr val="FFC000"/>
              </a:solidFill>
              <a:ln w="9525">
                <a:solidFill>
                  <a:schemeClr val="bg1">
                    <a:lumMod val="95000"/>
                  </a:schemeClr>
                </a:solidFill>
              </a:ln>
              <a:effectLst/>
            </c:spPr>
            <c:extLst>
              <c:ext xmlns:c16="http://schemas.microsoft.com/office/drawing/2014/chart" uri="{C3380CC4-5D6E-409C-BE32-E72D297353CC}">
                <c16:uniqueId val="{00000003-A027-4464-8D52-3C464B4C5282}"/>
              </c:ext>
            </c:extLst>
          </c:dPt>
          <c:cat>
            <c:strRef>
              <c:f>Sheet1!$A$2:$A$3</c:f>
              <c:strCache>
                <c:ptCount val="2"/>
                <c:pt idx="0">
                  <c:v>Live alone</c:v>
                </c:pt>
                <c:pt idx="1">
                  <c:v>Don't live alone</c:v>
                </c:pt>
              </c:strCache>
            </c:strRef>
          </c:cat>
          <c:val>
            <c:numRef>
              <c:f>Sheet1!$B$2:$B$3</c:f>
              <c:numCache>
                <c:formatCode>0%</c:formatCode>
                <c:ptCount val="2"/>
                <c:pt idx="0">
                  <c:v>0.22</c:v>
                </c:pt>
                <c:pt idx="1">
                  <c:v>0.76</c:v>
                </c:pt>
              </c:numCache>
            </c:numRef>
          </c:val>
          <c:extLst>
            <c:ext xmlns:c16="http://schemas.microsoft.com/office/drawing/2014/chart" uri="{C3380CC4-5D6E-409C-BE32-E72D297353CC}">
              <c16:uniqueId val="{00000004-A027-4464-8D52-3C464B4C5282}"/>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accent6">
                  <a:lumMod val="60000"/>
                  <a:lumOff val="40000"/>
                </a:schemeClr>
              </a:solidFill>
              <a:ln w="9525">
                <a:solidFill>
                  <a:schemeClr val="bg1">
                    <a:lumMod val="95000"/>
                  </a:schemeClr>
                </a:solidFill>
              </a:ln>
              <a:effectLst/>
            </c:spPr>
            <c:extLst>
              <c:ext xmlns:c16="http://schemas.microsoft.com/office/drawing/2014/chart" uri="{C3380CC4-5D6E-409C-BE32-E72D297353CC}">
                <c16:uniqueId val="{00000001-DA5D-4B79-8182-EF3543EDA85D}"/>
              </c:ext>
            </c:extLst>
          </c:dPt>
          <c:dPt>
            <c:idx val="1"/>
            <c:bubble3D val="0"/>
            <c:spPr>
              <a:solidFill>
                <a:schemeClr val="accent6"/>
              </a:solidFill>
              <a:ln w="9525">
                <a:solidFill>
                  <a:schemeClr val="bg1">
                    <a:lumMod val="95000"/>
                  </a:schemeClr>
                </a:solidFill>
              </a:ln>
              <a:effectLst/>
            </c:spPr>
            <c:extLst>
              <c:ext xmlns:c16="http://schemas.microsoft.com/office/drawing/2014/chart" uri="{C3380CC4-5D6E-409C-BE32-E72D297353CC}">
                <c16:uniqueId val="{00000003-DA5D-4B79-8182-EF3543EDA85D}"/>
              </c:ext>
            </c:extLst>
          </c:dPt>
          <c:cat>
            <c:strRef>
              <c:f>Sheet1!$A$2:$A$3</c:f>
              <c:strCache>
                <c:ptCount val="2"/>
                <c:pt idx="0">
                  <c:v>Live alone</c:v>
                </c:pt>
                <c:pt idx="1">
                  <c:v>Don't live alone</c:v>
                </c:pt>
              </c:strCache>
            </c:strRef>
          </c:cat>
          <c:val>
            <c:numRef>
              <c:f>Sheet1!$B$2:$B$3</c:f>
              <c:numCache>
                <c:formatCode>0%</c:formatCode>
                <c:ptCount val="2"/>
                <c:pt idx="0">
                  <c:v>0.11</c:v>
                </c:pt>
                <c:pt idx="1">
                  <c:v>0.87</c:v>
                </c:pt>
              </c:numCache>
            </c:numRef>
          </c:val>
          <c:extLst>
            <c:ext xmlns:c16="http://schemas.microsoft.com/office/drawing/2014/chart" uri="{C3380CC4-5D6E-409C-BE32-E72D297353CC}">
              <c16:uniqueId val="{00000004-DA5D-4B79-8182-EF3543EDA85D}"/>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accent1">
                  <a:lumMod val="60000"/>
                  <a:lumOff val="40000"/>
                </a:schemeClr>
              </a:solidFill>
              <a:ln w="9525">
                <a:solidFill>
                  <a:schemeClr val="bg1">
                    <a:lumMod val="95000"/>
                  </a:schemeClr>
                </a:solidFill>
              </a:ln>
              <a:effectLst/>
            </c:spPr>
            <c:extLst>
              <c:ext xmlns:c16="http://schemas.microsoft.com/office/drawing/2014/chart" uri="{C3380CC4-5D6E-409C-BE32-E72D297353CC}">
                <c16:uniqueId val="{00000001-74C4-4DFA-BFE1-353F3365A070}"/>
              </c:ext>
            </c:extLst>
          </c:dPt>
          <c:dPt>
            <c:idx val="1"/>
            <c:bubble3D val="0"/>
            <c:spPr>
              <a:solidFill>
                <a:schemeClr val="accent1"/>
              </a:solidFill>
              <a:ln w="9525">
                <a:solidFill>
                  <a:schemeClr val="bg1">
                    <a:lumMod val="95000"/>
                  </a:schemeClr>
                </a:solidFill>
              </a:ln>
              <a:effectLst/>
            </c:spPr>
            <c:extLst>
              <c:ext xmlns:c16="http://schemas.microsoft.com/office/drawing/2014/chart" uri="{C3380CC4-5D6E-409C-BE32-E72D297353CC}">
                <c16:uniqueId val="{00000003-74C4-4DFA-BFE1-353F3365A070}"/>
              </c:ext>
            </c:extLst>
          </c:dPt>
          <c:cat>
            <c:strRef>
              <c:f>Sheet1!$A$2:$A$3</c:f>
              <c:strCache>
                <c:ptCount val="2"/>
                <c:pt idx="0">
                  <c:v>Live alone</c:v>
                </c:pt>
                <c:pt idx="1">
                  <c:v>Don't live alone</c:v>
                </c:pt>
              </c:strCache>
            </c:strRef>
          </c:cat>
          <c:val>
            <c:numRef>
              <c:f>Sheet1!$B$2:$B$3</c:f>
              <c:numCache>
                <c:formatCode>0%</c:formatCode>
                <c:ptCount val="2"/>
                <c:pt idx="0">
                  <c:v>0.17</c:v>
                </c:pt>
                <c:pt idx="1">
                  <c:v>0.82</c:v>
                </c:pt>
              </c:numCache>
            </c:numRef>
          </c:val>
          <c:extLst>
            <c:ext xmlns:c16="http://schemas.microsoft.com/office/drawing/2014/chart" uri="{C3380CC4-5D6E-409C-BE32-E72D297353CC}">
              <c16:uniqueId val="{00000004-74C4-4DFA-BFE1-353F3365A070}"/>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tx1">
                  <a:lumMod val="50000"/>
                  <a:lumOff val="50000"/>
                </a:schemeClr>
              </a:solidFill>
              <a:ln w="9525">
                <a:solidFill>
                  <a:schemeClr val="bg1">
                    <a:lumMod val="95000"/>
                  </a:schemeClr>
                </a:solidFill>
              </a:ln>
              <a:effectLst/>
            </c:spPr>
            <c:extLst>
              <c:ext xmlns:c16="http://schemas.microsoft.com/office/drawing/2014/chart" uri="{C3380CC4-5D6E-409C-BE32-E72D297353CC}">
                <c16:uniqueId val="{00000001-FBF7-4DEA-890B-4C67DA277BFF}"/>
              </c:ext>
            </c:extLst>
          </c:dPt>
          <c:dPt>
            <c:idx val="1"/>
            <c:bubble3D val="0"/>
            <c:spPr>
              <a:solidFill>
                <a:schemeClr val="tx1"/>
              </a:solidFill>
              <a:ln w="9525">
                <a:solidFill>
                  <a:schemeClr val="bg1">
                    <a:lumMod val="95000"/>
                  </a:schemeClr>
                </a:solidFill>
              </a:ln>
              <a:effectLst/>
            </c:spPr>
            <c:extLst>
              <c:ext xmlns:c16="http://schemas.microsoft.com/office/drawing/2014/chart" uri="{C3380CC4-5D6E-409C-BE32-E72D297353CC}">
                <c16:uniqueId val="{00000003-FBF7-4DEA-890B-4C67DA277BFF}"/>
              </c:ext>
            </c:extLst>
          </c:dPt>
          <c:cat>
            <c:strRef>
              <c:f>Sheet1!$A$2:$A$3</c:f>
              <c:strCache>
                <c:ptCount val="2"/>
                <c:pt idx="0">
                  <c:v>Live alone</c:v>
                </c:pt>
                <c:pt idx="1">
                  <c:v>Don't live alone</c:v>
                </c:pt>
              </c:strCache>
            </c:strRef>
          </c:cat>
          <c:val>
            <c:numRef>
              <c:f>Sheet1!$B$2:$B$3</c:f>
              <c:numCache>
                <c:formatCode>0%</c:formatCode>
                <c:ptCount val="2"/>
                <c:pt idx="0">
                  <c:v>0.38</c:v>
                </c:pt>
                <c:pt idx="1">
                  <c:v>0.6</c:v>
                </c:pt>
              </c:numCache>
            </c:numRef>
          </c:val>
          <c:extLst>
            <c:ext xmlns:c16="http://schemas.microsoft.com/office/drawing/2014/chart" uri="{C3380CC4-5D6E-409C-BE32-E72D297353CC}">
              <c16:uniqueId val="{00000004-FBF7-4DEA-890B-4C67DA277BFF}"/>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accent3">
                  <a:lumMod val="60000"/>
                  <a:lumOff val="40000"/>
                </a:schemeClr>
              </a:solidFill>
              <a:ln w="9525">
                <a:solidFill>
                  <a:schemeClr val="bg1">
                    <a:lumMod val="95000"/>
                  </a:schemeClr>
                </a:solidFill>
              </a:ln>
              <a:effectLst/>
            </c:spPr>
            <c:extLst>
              <c:ext xmlns:c16="http://schemas.microsoft.com/office/drawing/2014/chart" uri="{C3380CC4-5D6E-409C-BE32-E72D297353CC}">
                <c16:uniqueId val="{00000001-AA9F-4EED-BB4C-F243096E3D70}"/>
              </c:ext>
            </c:extLst>
          </c:dPt>
          <c:dPt>
            <c:idx val="1"/>
            <c:bubble3D val="0"/>
            <c:spPr>
              <a:solidFill>
                <a:schemeClr val="accent3"/>
              </a:solidFill>
              <a:ln w="9525">
                <a:solidFill>
                  <a:schemeClr val="bg1">
                    <a:lumMod val="95000"/>
                  </a:schemeClr>
                </a:solidFill>
              </a:ln>
              <a:effectLst/>
            </c:spPr>
            <c:extLst>
              <c:ext xmlns:c16="http://schemas.microsoft.com/office/drawing/2014/chart" uri="{C3380CC4-5D6E-409C-BE32-E72D297353CC}">
                <c16:uniqueId val="{00000003-AA9F-4EED-BB4C-F243096E3D70}"/>
              </c:ext>
            </c:extLst>
          </c:dPt>
          <c:cat>
            <c:strRef>
              <c:f>Sheet1!$A$2:$A$3</c:f>
              <c:strCache>
                <c:ptCount val="2"/>
                <c:pt idx="0">
                  <c:v>Live alone</c:v>
                </c:pt>
                <c:pt idx="1">
                  <c:v>Don't live alone</c:v>
                </c:pt>
              </c:strCache>
            </c:strRef>
          </c:cat>
          <c:val>
            <c:numRef>
              <c:f>Sheet1!$B$2:$B$3</c:f>
              <c:numCache>
                <c:formatCode>0%</c:formatCode>
                <c:ptCount val="2"/>
                <c:pt idx="0">
                  <c:v>0.23</c:v>
                </c:pt>
                <c:pt idx="1">
                  <c:v>0.75</c:v>
                </c:pt>
              </c:numCache>
            </c:numRef>
          </c:val>
          <c:extLst>
            <c:ext xmlns:c16="http://schemas.microsoft.com/office/drawing/2014/chart" uri="{C3380CC4-5D6E-409C-BE32-E72D297353CC}">
              <c16:uniqueId val="{00000004-AA9F-4EED-BB4C-F243096E3D70}"/>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584731578539976E-2"/>
          <c:y val="0.10791186296661066"/>
          <c:w val="0.97283053684292009"/>
          <c:h val="0.7841762740667787"/>
        </c:manualLayout>
      </c:layout>
      <c:barChart>
        <c:barDir val="col"/>
        <c:grouping val="percentStacked"/>
        <c:varyColors val="0"/>
        <c:ser>
          <c:idx val="0"/>
          <c:order val="0"/>
          <c:tx>
            <c:strRef>
              <c:f>Sheet1!$B$1</c:f>
              <c:strCache>
                <c:ptCount val="1"/>
                <c:pt idx="0">
                  <c:v>Series 1</c:v>
                </c:pt>
              </c:strCache>
            </c:strRef>
          </c:tx>
          <c:spPr>
            <a:solidFill>
              <a:schemeClr val="accent1"/>
            </a:solidFill>
            <a:ln w="12700">
              <a:solidFill>
                <a:schemeClr val="bg1"/>
              </a:solidFill>
            </a:ln>
            <a:effectLst/>
          </c:spPr>
          <c:invertIfNegative val="0"/>
          <c:dPt>
            <c:idx val="0"/>
            <c:invertIfNegative val="0"/>
            <c:bubble3D val="0"/>
            <c:spPr>
              <a:solidFill>
                <a:schemeClr val="accent4">
                  <a:lumMod val="40000"/>
                  <a:lumOff val="60000"/>
                </a:schemeClr>
              </a:solidFill>
              <a:ln w="12700">
                <a:solidFill>
                  <a:schemeClr val="bg1"/>
                </a:solidFill>
              </a:ln>
              <a:effectLst/>
            </c:spPr>
            <c:extLst>
              <c:ext xmlns:c16="http://schemas.microsoft.com/office/drawing/2014/chart" uri="{C3380CC4-5D6E-409C-BE32-E72D297353CC}">
                <c16:uniqueId val="{00000001-09A6-4C8E-B1C8-33624F39B2D7}"/>
              </c:ext>
            </c:extLst>
          </c:dPt>
          <c:dPt>
            <c:idx val="1"/>
            <c:invertIfNegative val="0"/>
            <c:bubble3D val="0"/>
            <c:spPr>
              <a:solidFill>
                <a:schemeClr val="accent6">
                  <a:lumMod val="40000"/>
                  <a:lumOff val="60000"/>
                </a:schemeClr>
              </a:solidFill>
              <a:ln w="12700">
                <a:solidFill>
                  <a:schemeClr val="bg1"/>
                </a:solidFill>
              </a:ln>
              <a:effectLst/>
            </c:spPr>
            <c:extLst>
              <c:ext xmlns:c16="http://schemas.microsoft.com/office/drawing/2014/chart" uri="{C3380CC4-5D6E-409C-BE32-E72D297353CC}">
                <c16:uniqueId val="{00000003-09A6-4C8E-B1C8-33624F39B2D7}"/>
              </c:ext>
            </c:extLst>
          </c:dPt>
          <c:dPt>
            <c:idx val="2"/>
            <c:invertIfNegative val="0"/>
            <c:bubble3D val="0"/>
            <c:spPr>
              <a:solidFill>
                <a:schemeClr val="accent5">
                  <a:lumMod val="40000"/>
                  <a:lumOff val="60000"/>
                </a:schemeClr>
              </a:solidFill>
              <a:ln w="12700">
                <a:solidFill>
                  <a:schemeClr val="bg1"/>
                </a:solidFill>
              </a:ln>
              <a:effectLst/>
            </c:spPr>
            <c:extLst>
              <c:ext xmlns:c16="http://schemas.microsoft.com/office/drawing/2014/chart" uri="{C3380CC4-5D6E-409C-BE32-E72D297353CC}">
                <c16:uniqueId val="{00000005-09A6-4C8E-B1C8-33624F39B2D7}"/>
              </c:ext>
            </c:extLst>
          </c:dPt>
          <c:dPt>
            <c:idx val="3"/>
            <c:invertIfNegative val="0"/>
            <c:bubble3D val="0"/>
            <c:spPr>
              <a:solidFill>
                <a:schemeClr val="accent3">
                  <a:lumMod val="40000"/>
                  <a:lumOff val="60000"/>
                </a:schemeClr>
              </a:solidFill>
              <a:ln w="12700">
                <a:solidFill>
                  <a:schemeClr val="bg1"/>
                </a:solidFill>
              </a:ln>
              <a:effectLst/>
            </c:spPr>
            <c:extLst>
              <c:ext xmlns:c16="http://schemas.microsoft.com/office/drawing/2014/chart" uri="{C3380CC4-5D6E-409C-BE32-E72D297353CC}">
                <c16:uniqueId val="{00000007-09A6-4C8E-B1C8-33624F39B2D7}"/>
              </c:ext>
            </c:extLst>
          </c:dPt>
          <c:dPt>
            <c:idx val="4"/>
            <c:invertIfNegative val="0"/>
            <c:bubble3D val="0"/>
            <c:spPr>
              <a:solidFill>
                <a:schemeClr val="tx1">
                  <a:lumMod val="50000"/>
                  <a:lumOff val="50000"/>
                </a:schemeClr>
              </a:solidFill>
              <a:ln w="12700">
                <a:solidFill>
                  <a:schemeClr val="bg1"/>
                </a:solidFill>
              </a:ln>
              <a:effectLst/>
            </c:spPr>
            <c:extLst>
              <c:ext xmlns:c16="http://schemas.microsoft.com/office/drawing/2014/chart" uri="{C3380CC4-5D6E-409C-BE32-E72D297353CC}">
                <c16:uniqueId val="{00000009-09A6-4C8E-B1C8-33624F39B2D7}"/>
              </c:ext>
            </c:extLst>
          </c:dPt>
          <c:dLbls>
            <c:dLbl>
              <c:idx val="4"/>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9-09A6-4C8E-B1C8-33624F39B2D7}"/>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2"/>
                <c:pt idx="0">
                  <c:v>Category 1</c:v>
                </c:pt>
                <c:pt idx="1">
                  <c:v>Category 2</c:v>
                </c:pt>
              </c:strCache>
            </c:strRef>
          </c:cat>
          <c:val>
            <c:numRef>
              <c:f>Sheet1!$B$2:$B$6</c:f>
              <c:numCache>
                <c:formatCode>0%</c:formatCode>
                <c:ptCount val="5"/>
                <c:pt idx="0">
                  <c:v>0.17</c:v>
                </c:pt>
                <c:pt idx="1">
                  <c:v>0.12</c:v>
                </c:pt>
                <c:pt idx="2">
                  <c:v>0.16</c:v>
                </c:pt>
                <c:pt idx="3">
                  <c:v>0.23</c:v>
                </c:pt>
                <c:pt idx="4">
                  <c:v>0.44</c:v>
                </c:pt>
              </c:numCache>
            </c:numRef>
          </c:val>
          <c:extLst>
            <c:ext xmlns:c16="http://schemas.microsoft.com/office/drawing/2014/chart" uri="{C3380CC4-5D6E-409C-BE32-E72D297353CC}">
              <c16:uniqueId val="{0000000A-09A6-4C8E-B1C8-33624F39B2D7}"/>
            </c:ext>
          </c:extLst>
        </c:ser>
        <c:ser>
          <c:idx val="1"/>
          <c:order val="1"/>
          <c:tx>
            <c:strRef>
              <c:f>Sheet1!$C$1</c:f>
              <c:strCache>
                <c:ptCount val="1"/>
                <c:pt idx="0">
                  <c:v>Series 2</c:v>
                </c:pt>
              </c:strCache>
            </c:strRef>
          </c:tx>
          <c:spPr>
            <a:solidFill>
              <a:srgbClr val="F2F2F2"/>
            </a:solidFill>
            <a:ln w="12700">
              <a:solidFill>
                <a:schemeClr val="bg1"/>
              </a:solidFill>
            </a:ln>
            <a:effectLst/>
          </c:spPr>
          <c:invertIfNegative val="0"/>
          <c:dPt>
            <c:idx val="0"/>
            <c:invertIfNegative val="0"/>
            <c:bubble3D val="0"/>
            <c:spPr>
              <a:solidFill>
                <a:schemeClr val="accent4">
                  <a:lumMod val="60000"/>
                  <a:lumOff val="40000"/>
                </a:schemeClr>
              </a:solidFill>
              <a:ln w="12700">
                <a:solidFill>
                  <a:schemeClr val="bg1"/>
                </a:solidFill>
              </a:ln>
              <a:effectLst/>
            </c:spPr>
            <c:extLst>
              <c:ext xmlns:c16="http://schemas.microsoft.com/office/drawing/2014/chart" uri="{C3380CC4-5D6E-409C-BE32-E72D297353CC}">
                <c16:uniqueId val="{0000000C-09A6-4C8E-B1C8-33624F39B2D7}"/>
              </c:ext>
            </c:extLst>
          </c:dPt>
          <c:dPt>
            <c:idx val="1"/>
            <c:invertIfNegative val="0"/>
            <c:bubble3D val="0"/>
            <c:spPr>
              <a:solidFill>
                <a:schemeClr val="accent6">
                  <a:lumMod val="60000"/>
                  <a:lumOff val="40000"/>
                </a:schemeClr>
              </a:solidFill>
              <a:ln w="12700">
                <a:solidFill>
                  <a:schemeClr val="bg1"/>
                </a:solidFill>
              </a:ln>
              <a:effectLst/>
            </c:spPr>
            <c:extLst>
              <c:ext xmlns:c16="http://schemas.microsoft.com/office/drawing/2014/chart" uri="{C3380CC4-5D6E-409C-BE32-E72D297353CC}">
                <c16:uniqueId val="{0000000E-09A6-4C8E-B1C8-33624F39B2D7}"/>
              </c:ext>
            </c:extLst>
          </c:dPt>
          <c:dPt>
            <c:idx val="2"/>
            <c:invertIfNegative val="0"/>
            <c:bubble3D val="0"/>
            <c:spPr>
              <a:solidFill>
                <a:schemeClr val="accent5">
                  <a:lumMod val="60000"/>
                  <a:lumOff val="40000"/>
                </a:schemeClr>
              </a:solidFill>
              <a:ln w="12700">
                <a:solidFill>
                  <a:schemeClr val="bg1"/>
                </a:solidFill>
              </a:ln>
              <a:effectLst/>
            </c:spPr>
            <c:extLst>
              <c:ext xmlns:c16="http://schemas.microsoft.com/office/drawing/2014/chart" uri="{C3380CC4-5D6E-409C-BE32-E72D297353CC}">
                <c16:uniqueId val="{00000010-09A6-4C8E-B1C8-33624F39B2D7}"/>
              </c:ext>
            </c:extLst>
          </c:dPt>
          <c:dPt>
            <c:idx val="3"/>
            <c:invertIfNegative val="0"/>
            <c:bubble3D val="0"/>
            <c:spPr>
              <a:solidFill>
                <a:schemeClr val="accent3">
                  <a:lumMod val="60000"/>
                  <a:lumOff val="40000"/>
                </a:schemeClr>
              </a:solidFill>
              <a:ln w="12700">
                <a:solidFill>
                  <a:schemeClr val="bg1"/>
                </a:solidFill>
              </a:ln>
              <a:effectLst/>
            </c:spPr>
            <c:extLst>
              <c:ext xmlns:c16="http://schemas.microsoft.com/office/drawing/2014/chart" uri="{C3380CC4-5D6E-409C-BE32-E72D297353CC}">
                <c16:uniqueId val="{00000012-09A6-4C8E-B1C8-33624F39B2D7}"/>
              </c:ext>
            </c:extLst>
          </c:dPt>
          <c:dPt>
            <c:idx val="4"/>
            <c:invertIfNegative val="0"/>
            <c:bubble3D val="0"/>
            <c:spPr>
              <a:solidFill>
                <a:schemeClr val="tx1">
                  <a:lumMod val="65000"/>
                  <a:lumOff val="35000"/>
                </a:schemeClr>
              </a:solidFill>
              <a:ln w="12700">
                <a:solidFill>
                  <a:schemeClr val="bg1"/>
                </a:solidFill>
              </a:ln>
              <a:effectLst/>
            </c:spPr>
            <c:extLst>
              <c:ext xmlns:c16="http://schemas.microsoft.com/office/drawing/2014/chart" uri="{C3380CC4-5D6E-409C-BE32-E72D297353CC}">
                <c16:uniqueId val="{00000014-09A6-4C8E-B1C8-33624F39B2D7}"/>
              </c:ext>
            </c:extLst>
          </c:dPt>
          <c:dLbls>
            <c:dLbl>
              <c:idx val="2"/>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0-09A6-4C8E-B1C8-33624F39B2D7}"/>
                </c:ext>
              </c:extLst>
            </c:dLbl>
            <c:dLbl>
              <c:idx val="4"/>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4-09A6-4C8E-B1C8-33624F39B2D7}"/>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tx1">
                        <a:lumMod val="65000"/>
                        <a:lumOff val="35000"/>
                      </a:schemeClr>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2"/>
                <c:pt idx="0">
                  <c:v>Category 1</c:v>
                </c:pt>
                <c:pt idx="1">
                  <c:v>Category 2</c:v>
                </c:pt>
              </c:strCache>
            </c:strRef>
          </c:cat>
          <c:val>
            <c:numRef>
              <c:f>Sheet1!$C$2:$C$6</c:f>
              <c:numCache>
                <c:formatCode>0%</c:formatCode>
                <c:ptCount val="5"/>
                <c:pt idx="0">
                  <c:v>0.38</c:v>
                </c:pt>
                <c:pt idx="1">
                  <c:v>0.37</c:v>
                </c:pt>
                <c:pt idx="2">
                  <c:v>0.28000000000000003</c:v>
                </c:pt>
                <c:pt idx="3">
                  <c:v>0.21</c:v>
                </c:pt>
                <c:pt idx="4">
                  <c:v>0.08</c:v>
                </c:pt>
              </c:numCache>
            </c:numRef>
          </c:val>
          <c:extLst>
            <c:ext xmlns:c16="http://schemas.microsoft.com/office/drawing/2014/chart" uri="{C3380CC4-5D6E-409C-BE32-E72D297353CC}">
              <c16:uniqueId val="{00000015-09A6-4C8E-B1C8-33624F39B2D7}"/>
            </c:ext>
          </c:extLst>
        </c:ser>
        <c:ser>
          <c:idx val="2"/>
          <c:order val="2"/>
          <c:tx>
            <c:strRef>
              <c:f>Sheet1!$D$1</c:f>
              <c:strCache>
                <c:ptCount val="1"/>
                <c:pt idx="0">
                  <c:v>Series 3</c:v>
                </c:pt>
              </c:strCache>
            </c:strRef>
          </c:tx>
          <c:spPr>
            <a:solidFill>
              <a:schemeClr val="bg1">
                <a:lumMod val="95000"/>
              </a:schemeClr>
            </a:solidFill>
            <a:ln w="12700">
              <a:solidFill>
                <a:schemeClr val="bg1"/>
              </a:solidFill>
            </a:ln>
            <a:effectLst/>
          </c:spPr>
          <c:invertIfNegative val="0"/>
          <c:dPt>
            <c:idx val="0"/>
            <c:invertIfNegative val="0"/>
            <c:bubble3D val="0"/>
            <c:spPr>
              <a:solidFill>
                <a:schemeClr val="accent4"/>
              </a:solidFill>
              <a:ln w="12700">
                <a:solidFill>
                  <a:schemeClr val="bg1"/>
                </a:solidFill>
              </a:ln>
              <a:effectLst/>
            </c:spPr>
            <c:extLst>
              <c:ext xmlns:c16="http://schemas.microsoft.com/office/drawing/2014/chart" uri="{C3380CC4-5D6E-409C-BE32-E72D297353CC}">
                <c16:uniqueId val="{00000017-09A6-4C8E-B1C8-33624F39B2D7}"/>
              </c:ext>
            </c:extLst>
          </c:dPt>
          <c:dPt>
            <c:idx val="1"/>
            <c:invertIfNegative val="0"/>
            <c:bubble3D val="0"/>
            <c:spPr>
              <a:solidFill>
                <a:schemeClr val="accent6"/>
              </a:solidFill>
              <a:ln w="12700">
                <a:solidFill>
                  <a:schemeClr val="bg1"/>
                </a:solidFill>
              </a:ln>
              <a:effectLst/>
            </c:spPr>
            <c:extLst>
              <c:ext xmlns:c16="http://schemas.microsoft.com/office/drawing/2014/chart" uri="{C3380CC4-5D6E-409C-BE32-E72D297353CC}">
                <c16:uniqueId val="{00000019-09A6-4C8E-B1C8-33624F39B2D7}"/>
              </c:ext>
            </c:extLst>
          </c:dPt>
          <c:dPt>
            <c:idx val="2"/>
            <c:invertIfNegative val="0"/>
            <c:bubble3D val="0"/>
            <c:spPr>
              <a:solidFill>
                <a:schemeClr val="accent5"/>
              </a:solidFill>
              <a:ln w="12700">
                <a:solidFill>
                  <a:schemeClr val="bg1"/>
                </a:solidFill>
              </a:ln>
              <a:effectLst/>
            </c:spPr>
            <c:extLst>
              <c:ext xmlns:c16="http://schemas.microsoft.com/office/drawing/2014/chart" uri="{C3380CC4-5D6E-409C-BE32-E72D297353CC}">
                <c16:uniqueId val="{0000001B-09A6-4C8E-B1C8-33624F39B2D7}"/>
              </c:ext>
            </c:extLst>
          </c:dPt>
          <c:dPt>
            <c:idx val="3"/>
            <c:invertIfNegative val="0"/>
            <c:bubble3D val="0"/>
            <c:spPr>
              <a:solidFill>
                <a:schemeClr val="accent3"/>
              </a:solidFill>
              <a:ln w="12700">
                <a:solidFill>
                  <a:schemeClr val="bg1"/>
                </a:solidFill>
              </a:ln>
              <a:effectLst/>
            </c:spPr>
            <c:extLst>
              <c:ext xmlns:c16="http://schemas.microsoft.com/office/drawing/2014/chart" uri="{C3380CC4-5D6E-409C-BE32-E72D297353CC}">
                <c16:uniqueId val="{0000001D-09A6-4C8E-B1C8-33624F39B2D7}"/>
              </c:ext>
            </c:extLst>
          </c:dPt>
          <c:dPt>
            <c:idx val="4"/>
            <c:invertIfNegative val="0"/>
            <c:bubble3D val="0"/>
            <c:spPr>
              <a:solidFill>
                <a:schemeClr val="tx1"/>
              </a:solidFill>
              <a:ln w="12700">
                <a:solidFill>
                  <a:schemeClr val="bg1"/>
                </a:solidFill>
              </a:ln>
              <a:effectLst/>
            </c:spPr>
            <c:extLst>
              <c:ext xmlns:c16="http://schemas.microsoft.com/office/drawing/2014/chart" uri="{C3380CC4-5D6E-409C-BE32-E72D297353CC}">
                <c16:uniqueId val="{0000001F-09A6-4C8E-B1C8-33624F39B2D7}"/>
              </c:ext>
            </c:extLst>
          </c:dPt>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2"/>
                <c:pt idx="0">
                  <c:v>Category 1</c:v>
                </c:pt>
                <c:pt idx="1">
                  <c:v>Category 2</c:v>
                </c:pt>
              </c:strCache>
            </c:strRef>
          </c:cat>
          <c:val>
            <c:numRef>
              <c:f>Sheet1!$D$2:$D$6</c:f>
              <c:numCache>
                <c:formatCode>0%</c:formatCode>
                <c:ptCount val="5"/>
                <c:pt idx="0">
                  <c:v>0.45</c:v>
                </c:pt>
                <c:pt idx="1">
                  <c:v>0.51</c:v>
                </c:pt>
                <c:pt idx="2">
                  <c:v>0.56000000000000005</c:v>
                </c:pt>
                <c:pt idx="3">
                  <c:v>0.56000000000000005</c:v>
                </c:pt>
                <c:pt idx="4">
                  <c:v>0.48</c:v>
                </c:pt>
              </c:numCache>
            </c:numRef>
          </c:val>
          <c:extLst>
            <c:ext xmlns:c16="http://schemas.microsoft.com/office/drawing/2014/chart" uri="{C3380CC4-5D6E-409C-BE32-E72D297353CC}">
              <c16:uniqueId val="{00000020-09A6-4C8E-B1C8-33624F39B2D7}"/>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0.77</c:v>
                </c:pt>
                <c:pt idx="1">
                  <c:v>0.08</c:v>
                </c:pt>
                <c:pt idx="2">
                  <c:v>0.04</c:v>
                </c:pt>
                <c:pt idx="3">
                  <c:v>0.04</c:v>
                </c:pt>
              </c:numCache>
            </c:numRef>
          </c:val>
          <c:extLst>
            <c:ext xmlns:c16="http://schemas.microsoft.com/office/drawing/2014/chart" uri="{C3380CC4-5D6E-409C-BE32-E72D297353CC}">
              <c16:uniqueId val="{00000000-D109-4502-9ED1-F7741E3C45E6}"/>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0.88</c:v>
                </c:pt>
                <c:pt idx="1">
                  <c:v>0.04</c:v>
                </c:pt>
                <c:pt idx="2">
                  <c:v>0.03</c:v>
                </c:pt>
                <c:pt idx="3">
                  <c:v>0.02</c:v>
                </c:pt>
              </c:numCache>
            </c:numRef>
          </c:val>
          <c:extLst>
            <c:ext xmlns:c16="http://schemas.microsoft.com/office/drawing/2014/chart" uri="{C3380CC4-5D6E-409C-BE32-E72D297353CC}">
              <c16:uniqueId val="{00000000-87BA-42EE-81E1-485E338B5D5A}"/>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0.81</c:v>
                </c:pt>
                <c:pt idx="1">
                  <c:v>7.0000000000000007E-2</c:v>
                </c:pt>
                <c:pt idx="2">
                  <c:v>0.04</c:v>
                </c:pt>
                <c:pt idx="3">
                  <c:v>0.04</c:v>
                </c:pt>
              </c:numCache>
            </c:numRef>
          </c:val>
          <c:extLst>
            <c:ext xmlns:c16="http://schemas.microsoft.com/office/drawing/2014/chart" uri="{C3380CC4-5D6E-409C-BE32-E72D297353CC}">
              <c16:uniqueId val="{00000000-B154-413A-A2D1-6CD372839A39}"/>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276173811604E-2"/>
          <c:y val="2.9371632207479324E-2"/>
          <c:w val="0.84478131531989376"/>
          <c:h val="0.94125678521975298"/>
        </c:manualLayout>
      </c:layout>
      <c:barChart>
        <c:barDir val="bar"/>
        <c:grouping val="clustered"/>
        <c:varyColors val="0"/>
        <c:ser>
          <c:idx val="0"/>
          <c:order val="0"/>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0.76</c:v>
                </c:pt>
                <c:pt idx="1">
                  <c:v>0.11</c:v>
                </c:pt>
                <c:pt idx="2">
                  <c:v>0.06</c:v>
                </c:pt>
                <c:pt idx="3">
                  <c:v>0.03</c:v>
                </c:pt>
              </c:numCache>
            </c:numRef>
          </c:val>
          <c:extLst>
            <c:ext xmlns:c16="http://schemas.microsoft.com/office/drawing/2014/chart" uri="{C3380CC4-5D6E-409C-BE32-E72D297353CC}">
              <c16:uniqueId val="{00000000-791F-41AD-AB2C-731DD2A4A5B2}"/>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7EA9-493B-B63A-1081A974F4F5}"/>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7EA9-493B-B63A-1081A974F4F5}"/>
              </c:ext>
            </c:extLst>
          </c:dPt>
          <c:cat>
            <c:strRef>
              <c:f>Sheet1!$A$2:$A$3</c:f>
              <c:strCache>
                <c:ptCount val="2"/>
                <c:pt idx="0">
                  <c:v>1st Qtr</c:v>
                </c:pt>
                <c:pt idx="1">
                  <c:v>2nd Qtr</c:v>
                </c:pt>
              </c:strCache>
            </c:strRef>
          </c:cat>
          <c:val>
            <c:numRef>
              <c:f>Sheet1!$B$2:$B$3</c:f>
              <c:numCache>
                <c:formatCode>0%</c:formatCode>
                <c:ptCount val="2"/>
                <c:pt idx="0">
                  <c:v>0.45</c:v>
                </c:pt>
                <c:pt idx="1">
                  <c:v>0.55000000000000004</c:v>
                </c:pt>
              </c:numCache>
            </c:numRef>
          </c:val>
          <c:extLst>
            <c:ext xmlns:c16="http://schemas.microsoft.com/office/drawing/2014/chart" uri="{C3380CC4-5D6E-409C-BE32-E72D297353CC}">
              <c16:uniqueId val="{00000004-7EA9-493B-B63A-1081A974F4F5}"/>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0.62</c:v>
                </c:pt>
                <c:pt idx="1">
                  <c:v>0.21</c:v>
                </c:pt>
                <c:pt idx="2">
                  <c:v>0.08</c:v>
                </c:pt>
                <c:pt idx="3">
                  <c:v>0.05</c:v>
                </c:pt>
              </c:numCache>
            </c:numRef>
          </c:val>
          <c:extLst>
            <c:ext xmlns:c16="http://schemas.microsoft.com/office/drawing/2014/chart" uri="{C3380CC4-5D6E-409C-BE32-E72D297353CC}">
              <c16:uniqueId val="{00000000-C64D-43F4-A5A9-F0D0B8DB5E7E}"/>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rgbClr val="FFC000"/>
            </a:solidFill>
            <a:ln w="12700">
              <a:solidFill>
                <a:schemeClr val="bg1"/>
              </a:solidFill>
            </a:ln>
            <a:effectLst/>
          </c:spPr>
          <c:invertIfNegative val="0"/>
          <c:dPt>
            <c:idx val="0"/>
            <c:invertIfNegative val="0"/>
            <c:bubble3D val="0"/>
            <c:spPr>
              <a:solidFill>
                <a:srgbClr val="FFC000"/>
              </a:solidFill>
              <a:ln w="12700">
                <a:solidFill>
                  <a:schemeClr val="bg1"/>
                </a:solidFill>
              </a:ln>
              <a:effectLst/>
            </c:spPr>
            <c:extLst>
              <c:ext xmlns:c16="http://schemas.microsoft.com/office/drawing/2014/chart" uri="{C3380CC4-5D6E-409C-BE32-E72D297353CC}">
                <c16:uniqueId val="{00000001-615C-4E41-B68C-4DED2397A8D9}"/>
              </c:ext>
            </c:extLst>
          </c:dPt>
          <c:dPt>
            <c:idx val="1"/>
            <c:invertIfNegative val="0"/>
            <c:bubble3D val="0"/>
            <c:spPr>
              <a:solidFill>
                <a:srgbClr val="FFC000"/>
              </a:solidFill>
              <a:ln w="12700">
                <a:solidFill>
                  <a:schemeClr val="bg1"/>
                </a:solidFill>
              </a:ln>
              <a:effectLst/>
            </c:spPr>
            <c:extLst>
              <c:ext xmlns:c16="http://schemas.microsoft.com/office/drawing/2014/chart" uri="{C3380CC4-5D6E-409C-BE32-E72D297353CC}">
                <c16:uniqueId val="{00000003-615C-4E41-B68C-4DED2397A8D9}"/>
              </c:ext>
            </c:extLst>
          </c:dPt>
          <c:dPt>
            <c:idx val="2"/>
            <c:invertIfNegative val="0"/>
            <c:bubble3D val="0"/>
            <c:spPr>
              <a:solidFill>
                <a:srgbClr val="FFC000"/>
              </a:solidFill>
              <a:ln w="12700">
                <a:solidFill>
                  <a:schemeClr val="bg1"/>
                </a:solidFill>
              </a:ln>
              <a:effectLst/>
            </c:spPr>
            <c:extLst>
              <c:ext xmlns:c16="http://schemas.microsoft.com/office/drawing/2014/chart" uri="{C3380CC4-5D6E-409C-BE32-E72D297353CC}">
                <c16:uniqueId val="{00000005-615C-4E41-B68C-4DED2397A8D9}"/>
              </c:ext>
            </c:extLst>
          </c:dPt>
          <c:dPt>
            <c:idx val="3"/>
            <c:invertIfNegative val="0"/>
            <c:bubble3D val="0"/>
            <c:spPr>
              <a:solidFill>
                <a:srgbClr val="FFC000"/>
              </a:solidFill>
              <a:ln w="12700">
                <a:solidFill>
                  <a:schemeClr val="bg1"/>
                </a:solidFill>
              </a:ln>
              <a:effectLst/>
            </c:spPr>
            <c:extLst>
              <c:ext xmlns:c16="http://schemas.microsoft.com/office/drawing/2014/chart" uri="{C3380CC4-5D6E-409C-BE32-E72D297353CC}">
                <c16:uniqueId val="{00000007-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Sheet1!$B$2:$B$8</c:f>
              <c:numCache>
                <c:formatCode>0%</c:formatCode>
                <c:ptCount val="7"/>
                <c:pt idx="0">
                  <c:v>0.56666666666666665</c:v>
                </c:pt>
                <c:pt idx="1">
                  <c:v>0.55294117647058827</c:v>
                </c:pt>
                <c:pt idx="2">
                  <c:v>0.52666666666666662</c:v>
                </c:pt>
                <c:pt idx="3">
                  <c:v>0.50454545454545452</c:v>
                </c:pt>
                <c:pt idx="4">
                  <c:v>0.4472573839662447</c:v>
                </c:pt>
                <c:pt idx="5">
                  <c:v>0.44140625</c:v>
                </c:pt>
                <c:pt idx="6">
                  <c:v>0.41327623126338325</c:v>
                </c:pt>
              </c:numCache>
            </c:numRef>
          </c:val>
          <c:extLst>
            <c:ext xmlns:c16="http://schemas.microsoft.com/office/drawing/2014/chart" uri="{C3380CC4-5D6E-409C-BE32-E72D297353CC}">
              <c16:uniqueId val="{00000008-615C-4E41-B68C-4DED2397A8D9}"/>
            </c:ext>
          </c:extLst>
        </c:ser>
        <c:ser>
          <c:idx val="1"/>
          <c:order val="1"/>
          <c:tx>
            <c:strRef>
              <c:f>Sheet1!$C$1</c:f>
              <c:strCache>
                <c:ptCount val="1"/>
                <c:pt idx="0">
                  <c:v>Series 2</c:v>
                </c:pt>
              </c:strCache>
            </c:strRef>
          </c:tx>
          <c:spPr>
            <a:solidFill>
              <a:srgbClr val="FFD347"/>
            </a:solidFill>
            <a:ln w="12700">
              <a:solidFill>
                <a:schemeClr val="bg1"/>
              </a:solidFill>
            </a:ln>
            <a:effectLst/>
          </c:spPr>
          <c:invertIfNegative val="0"/>
          <c:dPt>
            <c:idx val="0"/>
            <c:invertIfNegative val="0"/>
            <c:bubble3D val="0"/>
            <c:spPr>
              <a:solidFill>
                <a:srgbClr val="FFD347"/>
              </a:solidFill>
              <a:ln w="12700">
                <a:solidFill>
                  <a:schemeClr val="bg1"/>
                </a:solidFill>
              </a:ln>
              <a:effectLst/>
            </c:spPr>
            <c:extLst>
              <c:ext xmlns:c16="http://schemas.microsoft.com/office/drawing/2014/chart" uri="{C3380CC4-5D6E-409C-BE32-E72D297353CC}">
                <c16:uniqueId val="{0000000A-615C-4E41-B68C-4DED2397A8D9}"/>
              </c:ext>
            </c:extLst>
          </c:dPt>
          <c:dPt>
            <c:idx val="1"/>
            <c:invertIfNegative val="0"/>
            <c:bubble3D val="0"/>
            <c:spPr>
              <a:solidFill>
                <a:srgbClr val="FFD347"/>
              </a:solidFill>
              <a:ln w="12700">
                <a:solidFill>
                  <a:schemeClr val="bg1"/>
                </a:solidFill>
              </a:ln>
              <a:effectLst/>
            </c:spPr>
            <c:extLst>
              <c:ext xmlns:c16="http://schemas.microsoft.com/office/drawing/2014/chart" uri="{C3380CC4-5D6E-409C-BE32-E72D297353CC}">
                <c16:uniqueId val="{0000000C-615C-4E41-B68C-4DED2397A8D9}"/>
              </c:ext>
            </c:extLst>
          </c:dPt>
          <c:dPt>
            <c:idx val="2"/>
            <c:invertIfNegative val="0"/>
            <c:bubble3D val="0"/>
            <c:spPr>
              <a:solidFill>
                <a:srgbClr val="FFD347"/>
              </a:solidFill>
              <a:ln w="12700">
                <a:solidFill>
                  <a:schemeClr val="bg1"/>
                </a:solidFill>
              </a:ln>
              <a:effectLst/>
            </c:spPr>
            <c:extLst>
              <c:ext xmlns:c16="http://schemas.microsoft.com/office/drawing/2014/chart" uri="{C3380CC4-5D6E-409C-BE32-E72D297353CC}">
                <c16:uniqueId val="{0000000E-615C-4E41-B68C-4DED2397A8D9}"/>
              </c:ext>
            </c:extLst>
          </c:dPt>
          <c:dPt>
            <c:idx val="3"/>
            <c:invertIfNegative val="0"/>
            <c:bubble3D val="0"/>
            <c:spPr>
              <a:solidFill>
                <a:srgbClr val="FFD347"/>
              </a:solidFill>
              <a:ln w="12700">
                <a:solidFill>
                  <a:schemeClr val="bg1"/>
                </a:solidFill>
              </a:ln>
              <a:effectLst/>
            </c:spPr>
            <c:extLst>
              <c:ext xmlns:c16="http://schemas.microsoft.com/office/drawing/2014/chart" uri="{C3380CC4-5D6E-409C-BE32-E72D297353CC}">
                <c16:uniqueId val="{00000010-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Sheet1!$C$2:$C$8</c:f>
              <c:numCache>
                <c:formatCode>0%</c:formatCode>
                <c:ptCount val="7"/>
                <c:pt idx="0">
                  <c:v>0.33611111111111114</c:v>
                </c:pt>
                <c:pt idx="1">
                  <c:v>0.31529411764705884</c:v>
                </c:pt>
                <c:pt idx="2">
                  <c:v>0.31333333333333335</c:v>
                </c:pt>
                <c:pt idx="3">
                  <c:v>0.37727272727272726</c:v>
                </c:pt>
                <c:pt idx="4">
                  <c:v>0.37763713080168776</c:v>
                </c:pt>
                <c:pt idx="5">
                  <c:v>0.37890625</c:v>
                </c:pt>
                <c:pt idx="6">
                  <c:v>0.38115631691648821</c:v>
                </c:pt>
              </c:numCache>
            </c:numRef>
          </c:val>
          <c:extLst>
            <c:ext xmlns:c16="http://schemas.microsoft.com/office/drawing/2014/chart" uri="{C3380CC4-5D6E-409C-BE32-E72D297353CC}">
              <c16:uniqueId val="{00000011-615C-4E41-B68C-4DED2397A8D9}"/>
            </c:ext>
          </c:extLst>
        </c:ser>
        <c:ser>
          <c:idx val="2"/>
          <c:order val="2"/>
          <c:tx>
            <c:strRef>
              <c:f>Sheet1!$D$1</c:f>
              <c:strCache>
                <c:ptCount val="1"/>
                <c:pt idx="0">
                  <c:v>Series 3</c:v>
                </c:pt>
              </c:strCache>
            </c:strRef>
          </c:tx>
          <c:spPr>
            <a:solidFill>
              <a:srgbClr val="FFE07D"/>
            </a:solidFill>
            <a:ln w="12700">
              <a:solidFill>
                <a:schemeClr val="bg1"/>
              </a:solidFill>
            </a:ln>
            <a:effectLst/>
          </c:spPr>
          <c:invertIfNegative val="0"/>
          <c:dPt>
            <c:idx val="0"/>
            <c:invertIfNegative val="0"/>
            <c:bubble3D val="0"/>
            <c:spPr>
              <a:solidFill>
                <a:srgbClr val="FFE07D"/>
              </a:solidFill>
              <a:ln w="12700">
                <a:solidFill>
                  <a:schemeClr val="bg1"/>
                </a:solidFill>
              </a:ln>
              <a:effectLst/>
            </c:spPr>
            <c:extLst>
              <c:ext xmlns:c16="http://schemas.microsoft.com/office/drawing/2014/chart" uri="{C3380CC4-5D6E-409C-BE32-E72D297353CC}">
                <c16:uniqueId val="{00000013-615C-4E41-B68C-4DED2397A8D9}"/>
              </c:ext>
            </c:extLst>
          </c:dPt>
          <c:dPt>
            <c:idx val="1"/>
            <c:invertIfNegative val="0"/>
            <c:bubble3D val="0"/>
            <c:spPr>
              <a:solidFill>
                <a:srgbClr val="FFE07D"/>
              </a:solidFill>
              <a:ln w="12700">
                <a:solidFill>
                  <a:schemeClr val="bg1"/>
                </a:solidFill>
              </a:ln>
              <a:effectLst/>
            </c:spPr>
            <c:extLst>
              <c:ext xmlns:c16="http://schemas.microsoft.com/office/drawing/2014/chart" uri="{C3380CC4-5D6E-409C-BE32-E72D297353CC}">
                <c16:uniqueId val="{00000015-615C-4E41-B68C-4DED2397A8D9}"/>
              </c:ext>
            </c:extLst>
          </c:dPt>
          <c:dPt>
            <c:idx val="2"/>
            <c:invertIfNegative val="0"/>
            <c:bubble3D val="0"/>
            <c:spPr>
              <a:solidFill>
                <a:srgbClr val="FFE07D"/>
              </a:solidFill>
              <a:ln w="12700">
                <a:solidFill>
                  <a:schemeClr val="bg1"/>
                </a:solidFill>
              </a:ln>
              <a:effectLst/>
            </c:spPr>
            <c:extLst>
              <c:ext xmlns:c16="http://schemas.microsoft.com/office/drawing/2014/chart" uri="{C3380CC4-5D6E-409C-BE32-E72D297353CC}">
                <c16:uniqueId val="{00000017-615C-4E41-B68C-4DED2397A8D9}"/>
              </c:ext>
            </c:extLst>
          </c:dPt>
          <c:dPt>
            <c:idx val="3"/>
            <c:invertIfNegative val="0"/>
            <c:bubble3D val="0"/>
            <c:spPr>
              <a:solidFill>
                <a:srgbClr val="FFE07D"/>
              </a:solidFill>
              <a:ln w="12700">
                <a:solidFill>
                  <a:schemeClr val="bg1"/>
                </a:solidFill>
              </a:ln>
              <a:effectLst/>
            </c:spPr>
            <c:extLst>
              <c:ext xmlns:c16="http://schemas.microsoft.com/office/drawing/2014/chart" uri="{C3380CC4-5D6E-409C-BE32-E72D297353CC}">
                <c16:uniqueId val="{00000019-615C-4E41-B68C-4DED2397A8D9}"/>
              </c:ext>
            </c:extLst>
          </c:dPt>
          <c:dLbls>
            <c:dLbl>
              <c:idx val="0"/>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3-615C-4E41-B68C-4DED2397A8D9}"/>
                </c:ext>
              </c:extLst>
            </c:dLbl>
            <c:dLbl>
              <c:idx val="1"/>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5-615C-4E41-B68C-4DED2397A8D9}"/>
                </c:ext>
              </c:extLst>
            </c:dLbl>
            <c:dLbl>
              <c:idx val="2"/>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7-615C-4E41-B68C-4DED2397A8D9}"/>
                </c:ext>
              </c:extLst>
            </c:dLbl>
            <c:dLbl>
              <c:idx val="3"/>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9-615C-4E41-B68C-4DED2397A8D9}"/>
                </c:ext>
              </c:extLst>
            </c:dLbl>
            <c:dLbl>
              <c:idx val="4"/>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8-B82A-49F8-A43F-DFC65690CE3C}"/>
                </c:ext>
              </c:extLst>
            </c:dLbl>
            <c:dLbl>
              <c:idx val="5"/>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9-B82A-49F8-A43F-DFC65690CE3C}"/>
                </c:ext>
              </c:extLst>
            </c:dLbl>
            <c:dLbl>
              <c:idx val="6"/>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1A-B82A-49F8-A43F-DFC65690CE3C}"/>
                </c:ext>
              </c:extLst>
            </c:dLbl>
            <c:spPr>
              <a:noFill/>
              <a:ln>
                <a:noFill/>
              </a:ln>
              <a:effectLst/>
            </c:spPr>
            <c:txPr>
              <a:bodyPr rot="0" spcFirstLastPara="1" vertOverflow="ellipsis" vert="horz" wrap="square" lIns="38100" tIns="19050" rIns="38100" bIns="19050" anchor="ctr" anchorCtr="0">
                <a:spAutoFit/>
              </a:bodyPr>
              <a:lstStyle/>
              <a:p>
                <a:pPr algn="ctr">
                  <a:defRPr lang="en-US" sz="1000" b="1"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Sheet1!$D$2:$D$8</c:f>
              <c:numCache>
                <c:formatCode>0%</c:formatCode>
                <c:ptCount val="7"/>
                <c:pt idx="0">
                  <c:v>9.7222222222222238E-2</c:v>
                </c:pt>
                <c:pt idx="1">
                  <c:v>0.13176470588235295</c:v>
                </c:pt>
                <c:pt idx="2">
                  <c:v>0.16</c:v>
                </c:pt>
                <c:pt idx="3">
                  <c:v>0.11818181818181818</c:v>
                </c:pt>
                <c:pt idx="4">
                  <c:v>0.17510548523206751</c:v>
                </c:pt>
                <c:pt idx="5">
                  <c:v>0.1796875</c:v>
                </c:pt>
                <c:pt idx="6">
                  <c:v>0.20556745182012848</c:v>
                </c:pt>
              </c:numCache>
            </c:numRef>
          </c:val>
          <c:extLst>
            <c:ext xmlns:c16="http://schemas.microsoft.com/office/drawing/2014/chart" uri="{C3380CC4-5D6E-409C-BE32-E72D297353CC}">
              <c16:uniqueId val="{0000001A-615C-4E41-B68C-4DED2397A8D9}"/>
            </c:ext>
          </c:extLst>
        </c:ser>
        <c:dLbls>
          <c:showLegendKey val="0"/>
          <c:showVal val="0"/>
          <c:showCatName val="0"/>
          <c:showSerName val="0"/>
          <c:showPercent val="0"/>
          <c:showBubbleSize val="0"/>
        </c:dLbls>
        <c:gapWidth val="35"/>
        <c:overlap val="100"/>
        <c:axId val="1047056031"/>
        <c:axId val="405298143"/>
      </c:barChart>
      <c:catAx>
        <c:axId val="1047056031"/>
        <c:scaling>
          <c:orientation val="maxMin"/>
        </c:scaling>
        <c:delete val="1"/>
        <c:axPos val="l"/>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t"/>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rgbClr val="FFE07D"/>
            </a:solidFill>
            <a:ln w="12700">
              <a:solidFill>
                <a:schemeClr val="bg1"/>
              </a:solidFill>
            </a:ln>
            <a:effectLst/>
          </c:spPr>
          <c:invertIfNegative val="0"/>
          <c:dPt>
            <c:idx val="0"/>
            <c:invertIfNegative val="0"/>
            <c:bubble3D val="0"/>
            <c:spPr>
              <a:solidFill>
                <a:srgbClr val="FFE07D"/>
              </a:solidFill>
              <a:ln w="12700">
                <a:solidFill>
                  <a:schemeClr val="bg1"/>
                </a:solidFill>
              </a:ln>
              <a:effectLst/>
            </c:spPr>
            <c:extLst>
              <c:ext xmlns:c16="http://schemas.microsoft.com/office/drawing/2014/chart" uri="{C3380CC4-5D6E-409C-BE32-E72D297353CC}">
                <c16:uniqueId val="{00000001-BDE7-4E84-95B9-8C8BDB44A4C3}"/>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0.12</c:v>
                </c:pt>
              </c:numCache>
            </c:numRef>
          </c:val>
          <c:extLst>
            <c:ext xmlns:c16="http://schemas.microsoft.com/office/drawing/2014/chart" uri="{C3380CC4-5D6E-409C-BE32-E72D297353CC}">
              <c16:uniqueId val="{00000002-BDE7-4E84-95B9-8C8BDB44A4C3}"/>
            </c:ext>
          </c:extLst>
        </c:ser>
        <c:ser>
          <c:idx val="1"/>
          <c:order val="1"/>
          <c:tx>
            <c:strRef>
              <c:f>Sheet1!$C$1</c:f>
              <c:strCache>
                <c:ptCount val="1"/>
                <c:pt idx="0">
                  <c:v>Series 2</c:v>
                </c:pt>
              </c:strCache>
            </c:strRef>
          </c:tx>
          <c:spPr>
            <a:solidFill>
              <a:srgbClr val="FFD347"/>
            </a:solidFill>
            <a:ln w="12700">
              <a:solidFill>
                <a:schemeClr val="bg1"/>
              </a:solidFill>
            </a:ln>
            <a:effectLst/>
          </c:spPr>
          <c:invertIfNegative val="0"/>
          <c:dPt>
            <c:idx val="0"/>
            <c:invertIfNegative val="0"/>
            <c:bubble3D val="0"/>
            <c:spPr>
              <a:solidFill>
                <a:srgbClr val="FFD347"/>
              </a:solidFill>
              <a:ln w="12700">
                <a:solidFill>
                  <a:schemeClr val="bg1"/>
                </a:solidFill>
              </a:ln>
              <a:effectLst/>
            </c:spPr>
            <c:extLst>
              <c:ext xmlns:c16="http://schemas.microsoft.com/office/drawing/2014/chart" uri="{C3380CC4-5D6E-409C-BE32-E72D297353CC}">
                <c16:uniqueId val="{00000004-BDE7-4E84-95B9-8C8BDB44A4C3}"/>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0.4</c:v>
                </c:pt>
              </c:numCache>
            </c:numRef>
          </c:val>
          <c:extLst>
            <c:ext xmlns:c16="http://schemas.microsoft.com/office/drawing/2014/chart" uri="{C3380CC4-5D6E-409C-BE32-E72D297353CC}">
              <c16:uniqueId val="{00000005-BDE7-4E84-95B9-8C8BDB44A4C3}"/>
            </c:ext>
          </c:extLst>
        </c:ser>
        <c:ser>
          <c:idx val="2"/>
          <c:order val="2"/>
          <c:tx>
            <c:strRef>
              <c:f>Sheet1!$D$1</c:f>
              <c:strCache>
                <c:ptCount val="1"/>
                <c:pt idx="0">
                  <c:v>Series 3</c:v>
                </c:pt>
              </c:strCache>
            </c:strRef>
          </c:tx>
          <c:spPr>
            <a:solidFill>
              <a:srgbClr val="FFC000"/>
            </a:solidFill>
            <a:ln w="12700">
              <a:solidFill>
                <a:schemeClr val="bg1"/>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0.48</c:v>
                </c:pt>
              </c:numCache>
            </c:numRef>
          </c:val>
          <c:extLst>
            <c:ext xmlns:c16="http://schemas.microsoft.com/office/drawing/2014/chart" uri="{C3380CC4-5D6E-409C-BE32-E72D297353CC}">
              <c16:uniqueId val="{00000006-BDE7-4E84-95B9-8C8BDB44A4C3}"/>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bg2"/>
            </a:solidFill>
            <a:ln w="9525">
              <a:solidFill>
                <a:schemeClr val="bg1">
                  <a:lumMod val="95000"/>
                </a:schemeClr>
              </a:solidFill>
            </a:ln>
          </c:spPr>
          <c:dPt>
            <c:idx val="0"/>
            <c:bubble3D val="0"/>
            <c:spPr>
              <a:solidFill>
                <a:srgbClr val="FFC000"/>
              </a:solidFill>
              <a:ln w="9525">
                <a:solidFill>
                  <a:schemeClr val="bg1">
                    <a:lumMod val="95000"/>
                  </a:schemeClr>
                </a:solidFill>
              </a:ln>
              <a:effectLst/>
            </c:spPr>
            <c:extLst>
              <c:ext xmlns:c16="http://schemas.microsoft.com/office/drawing/2014/chart" uri="{C3380CC4-5D6E-409C-BE32-E72D297353CC}">
                <c16:uniqueId val="{00000001-333E-4CAF-A3EC-91516BC8D468}"/>
              </c:ext>
            </c:extLst>
          </c:dPt>
          <c:dPt>
            <c:idx val="1"/>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3-333E-4CAF-A3EC-91516BC8D468}"/>
              </c:ext>
            </c:extLst>
          </c:dPt>
          <c:cat>
            <c:strRef>
              <c:f>Sheet1!$A$2:$A$3</c:f>
              <c:strCache>
                <c:ptCount val="2"/>
                <c:pt idx="0">
                  <c:v>Live alone</c:v>
                </c:pt>
                <c:pt idx="1">
                  <c:v>Don't live alone</c:v>
                </c:pt>
              </c:strCache>
            </c:strRef>
          </c:cat>
          <c:val>
            <c:numRef>
              <c:f>Sheet1!$B$2:$B$3</c:f>
              <c:numCache>
                <c:formatCode>0%</c:formatCode>
                <c:ptCount val="2"/>
                <c:pt idx="0">
                  <c:v>0.16</c:v>
                </c:pt>
                <c:pt idx="1">
                  <c:v>0.84</c:v>
                </c:pt>
              </c:numCache>
            </c:numRef>
          </c:val>
          <c:extLst>
            <c:ext xmlns:c16="http://schemas.microsoft.com/office/drawing/2014/chart" uri="{C3380CC4-5D6E-409C-BE32-E72D297353CC}">
              <c16:uniqueId val="{00000004-333E-4CAF-A3EC-91516BC8D468}"/>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96164901042952"/>
          <c:y val="0.15644247351564425"/>
          <c:w val="0.45807670197914102"/>
          <c:h val="0.68711505296871156"/>
        </c:manualLayout>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rgbClr val="FFC000"/>
              </a:solidFill>
              <a:ln w="9525">
                <a:solidFill>
                  <a:schemeClr val="bg1">
                    <a:lumMod val="95000"/>
                  </a:schemeClr>
                </a:solidFill>
              </a:ln>
              <a:effectLst/>
            </c:spPr>
            <c:extLst>
              <c:ext xmlns:c16="http://schemas.microsoft.com/office/drawing/2014/chart" uri="{C3380CC4-5D6E-409C-BE32-E72D297353CC}">
                <c16:uniqueId val="{00000001-0F8C-4EA5-9DE3-D51B665CE0DD}"/>
              </c:ext>
            </c:extLst>
          </c:dPt>
          <c:dPt>
            <c:idx val="1"/>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3-0F8C-4EA5-9DE3-D51B665CE0DD}"/>
              </c:ext>
            </c:extLst>
          </c:dPt>
          <c:cat>
            <c:strRef>
              <c:f>Sheet1!$A$2:$A$3</c:f>
              <c:strCache>
                <c:ptCount val="2"/>
                <c:pt idx="0">
                  <c:v>Live alone</c:v>
                </c:pt>
                <c:pt idx="1">
                  <c:v>Don't live alone</c:v>
                </c:pt>
              </c:strCache>
            </c:strRef>
          </c:cat>
          <c:val>
            <c:numRef>
              <c:f>Sheet1!$B$2:$B$3</c:f>
              <c:numCache>
                <c:formatCode>0%</c:formatCode>
                <c:ptCount val="2"/>
                <c:pt idx="0">
                  <c:v>0.23</c:v>
                </c:pt>
                <c:pt idx="1">
                  <c:v>0.77</c:v>
                </c:pt>
              </c:numCache>
            </c:numRef>
          </c:val>
          <c:extLst>
            <c:ext xmlns:c16="http://schemas.microsoft.com/office/drawing/2014/chart" uri="{C3380CC4-5D6E-409C-BE32-E72D297353CC}">
              <c16:uniqueId val="{00000004-0F8C-4EA5-9DE3-D51B665CE0DD}"/>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96164901042952"/>
          <c:y val="0.15644247351564425"/>
          <c:w val="0.45807670197914102"/>
          <c:h val="0.68711505296871156"/>
        </c:manualLayout>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1-1536-4A7A-94AD-A60D71D86CD4}"/>
              </c:ext>
            </c:extLst>
          </c:dPt>
          <c:dPt>
            <c:idx val="1"/>
            <c:bubble3D val="0"/>
            <c:spPr>
              <a:solidFill>
                <a:srgbClr val="FFC000"/>
              </a:solidFill>
              <a:ln w="9525">
                <a:solidFill>
                  <a:schemeClr val="bg1">
                    <a:lumMod val="95000"/>
                  </a:schemeClr>
                </a:solidFill>
              </a:ln>
              <a:effectLst/>
            </c:spPr>
            <c:extLst>
              <c:ext xmlns:c16="http://schemas.microsoft.com/office/drawing/2014/chart" uri="{C3380CC4-5D6E-409C-BE32-E72D297353CC}">
                <c16:uniqueId val="{00000003-1536-4A7A-94AD-A60D71D86CD4}"/>
              </c:ext>
            </c:extLst>
          </c:dPt>
          <c:cat>
            <c:strRef>
              <c:f>Sheet1!$A$2:$A$3</c:f>
              <c:strCache>
                <c:ptCount val="2"/>
                <c:pt idx="0">
                  <c:v>Live alone</c:v>
                </c:pt>
                <c:pt idx="1">
                  <c:v>Don't live alone</c:v>
                </c:pt>
              </c:strCache>
            </c:strRef>
          </c:cat>
          <c:val>
            <c:numRef>
              <c:f>Sheet1!$B$2:$B$3</c:f>
              <c:numCache>
                <c:formatCode>0%</c:formatCode>
                <c:ptCount val="2"/>
                <c:pt idx="0">
                  <c:v>0.54</c:v>
                </c:pt>
                <c:pt idx="1">
                  <c:v>0.46</c:v>
                </c:pt>
              </c:numCache>
            </c:numRef>
          </c:val>
          <c:extLst>
            <c:ext xmlns:c16="http://schemas.microsoft.com/office/drawing/2014/chart" uri="{C3380CC4-5D6E-409C-BE32-E72D297353CC}">
              <c16:uniqueId val="{00000004-1536-4A7A-94AD-A60D71D86CD4}"/>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1-EB02-4693-8C34-71C362BF2591}"/>
              </c:ext>
            </c:extLst>
          </c:dPt>
          <c:dPt>
            <c:idx val="1"/>
            <c:bubble3D val="0"/>
            <c:spPr>
              <a:solidFill>
                <a:srgbClr val="FFC000"/>
              </a:solidFill>
              <a:ln w="9525">
                <a:solidFill>
                  <a:schemeClr val="bg1">
                    <a:lumMod val="95000"/>
                  </a:schemeClr>
                </a:solidFill>
              </a:ln>
              <a:effectLst/>
            </c:spPr>
            <c:extLst>
              <c:ext xmlns:c16="http://schemas.microsoft.com/office/drawing/2014/chart" uri="{C3380CC4-5D6E-409C-BE32-E72D297353CC}">
                <c16:uniqueId val="{00000003-EB02-4693-8C34-71C362BF2591}"/>
              </c:ext>
            </c:extLst>
          </c:dPt>
          <c:cat>
            <c:strRef>
              <c:f>Sheet1!$A$2:$A$3</c:f>
              <c:strCache>
                <c:ptCount val="2"/>
                <c:pt idx="0">
                  <c:v>Live alone</c:v>
                </c:pt>
                <c:pt idx="1">
                  <c:v>Don't live alone</c:v>
                </c:pt>
              </c:strCache>
            </c:strRef>
          </c:cat>
          <c:val>
            <c:numRef>
              <c:f>Sheet1!$B$2:$B$3</c:f>
              <c:numCache>
                <c:formatCode>0%</c:formatCode>
                <c:ptCount val="2"/>
                <c:pt idx="0">
                  <c:v>0.57999999999999996</c:v>
                </c:pt>
                <c:pt idx="1">
                  <c:v>0.42</c:v>
                </c:pt>
              </c:numCache>
            </c:numRef>
          </c:val>
          <c:extLst>
            <c:ext xmlns:c16="http://schemas.microsoft.com/office/drawing/2014/chart" uri="{C3380CC4-5D6E-409C-BE32-E72D297353CC}">
              <c16:uniqueId val="{00000004-EB02-4693-8C34-71C362BF2591}"/>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0.68</c:v>
                </c:pt>
                <c:pt idx="1">
                  <c:v>0.24</c:v>
                </c:pt>
                <c:pt idx="2">
                  <c:v>0.05</c:v>
                </c:pt>
                <c:pt idx="3">
                  <c:v>0.04</c:v>
                </c:pt>
              </c:numCache>
            </c:numRef>
          </c:val>
          <c:extLst>
            <c:ext xmlns:c16="http://schemas.microsoft.com/office/drawing/2014/chart" uri="{C3380CC4-5D6E-409C-BE32-E72D297353CC}">
              <c16:uniqueId val="{00000000-FE71-4BD2-A2CD-7627BDC8291C}"/>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1-65B6-4911-8DFF-18B6160666DA}"/>
              </c:ext>
            </c:extLst>
          </c:dPt>
          <c:dPt>
            <c:idx val="1"/>
            <c:bubble3D val="0"/>
            <c:spPr>
              <a:solidFill>
                <a:srgbClr val="FFC000"/>
              </a:solidFill>
              <a:ln w="9525">
                <a:solidFill>
                  <a:schemeClr val="bg1">
                    <a:lumMod val="95000"/>
                  </a:schemeClr>
                </a:solidFill>
              </a:ln>
              <a:effectLst/>
            </c:spPr>
            <c:extLst>
              <c:ext xmlns:c16="http://schemas.microsoft.com/office/drawing/2014/chart" uri="{C3380CC4-5D6E-409C-BE32-E72D297353CC}">
                <c16:uniqueId val="{00000003-65B6-4911-8DFF-18B6160666DA}"/>
              </c:ext>
            </c:extLst>
          </c:dPt>
          <c:cat>
            <c:strRef>
              <c:f>Sheet1!$A$2:$A$3</c:f>
              <c:strCache>
                <c:ptCount val="2"/>
                <c:pt idx="0">
                  <c:v>Live alone</c:v>
                </c:pt>
                <c:pt idx="1">
                  <c:v>Don't live alone</c:v>
                </c:pt>
              </c:strCache>
            </c:strRef>
          </c:cat>
          <c:val>
            <c:numRef>
              <c:f>Sheet1!$B$2:$B$3</c:f>
              <c:numCache>
                <c:formatCode>0%</c:formatCode>
                <c:ptCount val="2"/>
                <c:pt idx="0">
                  <c:v>0.34</c:v>
                </c:pt>
                <c:pt idx="1">
                  <c:v>0.66</c:v>
                </c:pt>
              </c:numCache>
            </c:numRef>
          </c:val>
          <c:extLst>
            <c:ext xmlns:c16="http://schemas.microsoft.com/office/drawing/2014/chart" uri="{C3380CC4-5D6E-409C-BE32-E72D297353CC}">
              <c16:uniqueId val="{00000004-65B6-4911-8DFF-18B6160666DA}"/>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Sheet1!$B$2:$B$4</c:f>
              <c:numCache>
                <c:formatCode>0%</c:formatCode>
                <c:ptCount val="3"/>
                <c:pt idx="0">
                  <c:v>0.45</c:v>
                </c:pt>
                <c:pt idx="1">
                  <c:v>0.38</c:v>
                </c:pt>
                <c:pt idx="2">
                  <c:v>0.17</c:v>
                </c:pt>
              </c:numCache>
            </c:numRef>
          </c:val>
          <c:extLst>
            <c:ext xmlns:c16="http://schemas.microsoft.com/office/drawing/2014/chart" uri="{C3380CC4-5D6E-409C-BE32-E72D297353CC}">
              <c16:uniqueId val="{00000000-B4E2-4DB9-876E-118E1770ADCF}"/>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lumMod val="40000"/>
                <a:lumOff val="60000"/>
              </a:schemeClr>
            </a:solidFill>
            <a:ln>
              <a:noFill/>
            </a:ln>
            <a:effectLst/>
          </c:spPr>
          <c:invertIfNegative val="0"/>
          <c:dPt>
            <c:idx val="0"/>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1-8C03-42F9-8BEA-55A7CF6C8D16}"/>
              </c:ext>
            </c:extLst>
          </c:dPt>
          <c:dPt>
            <c:idx val="1"/>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3-8C03-42F9-8BEA-55A7CF6C8D16}"/>
              </c:ext>
            </c:extLst>
          </c:dPt>
          <c:dPt>
            <c:idx val="2"/>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5-8C03-42F9-8BEA-55A7CF6C8D16}"/>
              </c:ext>
            </c:extLst>
          </c:dPt>
          <c:dPt>
            <c:idx val="3"/>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7-8C03-42F9-8BEA-55A7CF6C8D16}"/>
              </c:ext>
            </c:extLst>
          </c:dPt>
          <c:dPt>
            <c:idx val="4"/>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9-8C03-42F9-8BEA-55A7CF6C8D16}"/>
              </c:ext>
            </c:extLst>
          </c:dPt>
          <c:dPt>
            <c:idx val="5"/>
            <c:invertIfNegative val="0"/>
            <c:bubble3D val="0"/>
            <c:spPr>
              <a:solidFill>
                <a:srgbClr val="FFE699"/>
              </a:solidFill>
              <a:ln>
                <a:noFill/>
              </a:ln>
              <a:effectLst/>
            </c:spPr>
            <c:extLst>
              <c:ext xmlns:c16="http://schemas.microsoft.com/office/drawing/2014/chart" uri="{C3380CC4-5D6E-409C-BE32-E72D297353CC}">
                <c16:uniqueId val="{0000000B-8C03-42F9-8BEA-55A7CF6C8D16}"/>
              </c:ext>
            </c:extLst>
          </c:dPt>
          <c:dPt>
            <c:idx val="6"/>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D-8C03-42F9-8BEA-55A7CF6C8D16}"/>
              </c:ext>
            </c:extLst>
          </c:dPt>
          <c:dPt>
            <c:idx val="7"/>
            <c:invertIfNegative val="0"/>
            <c:bubble3D val="0"/>
            <c:spPr>
              <a:solidFill>
                <a:srgbClr val="FFC000"/>
              </a:solidFill>
              <a:ln>
                <a:noFill/>
              </a:ln>
              <a:effectLst/>
            </c:spPr>
            <c:extLst>
              <c:ext xmlns:c16="http://schemas.microsoft.com/office/drawing/2014/chart" uri="{C3380CC4-5D6E-409C-BE32-E72D297353CC}">
                <c16:uniqueId val="{00000010-8C03-42F9-8BEA-55A7CF6C8D16}"/>
              </c:ext>
            </c:extLst>
          </c:dPt>
          <c:dLbls>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8C03-42F9-8BEA-55A7CF6C8D16}"/>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8C03-42F9-8BEA-55A7CF6C8D16}"/>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8C03-42F9-8BEA-55A7CF6C8D16}"/>
                </c:ext>
              </c:extLst>
            </c:dLbl>
            <c:dLbl>
              <c:idx val="5"/>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8C03-42F9-8BEA-55A7CF6C8D16}"/>
                </c:ext>
              </c:extLst>
            </c:dLbl>
            <c:dLbl>
              <c:idx val="7"/>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spc="50" baseline="0">
                      <a:solidFill>
                        <a:prstClr val="black">
                          <a:lumMod val="75000"/>
                          <a:lumOff val="25000"/>
                        </a:prst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8C03-42F9-8BEA-55A7CF6C8D1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0.34</c:v>
                </c:pt>
                <c:pt idx="1">
                  <c:v>0.2</c:v>
                </c:pt>
                <c:pt idx="2">
                  <c:v>0.18</c:v>
                </c:pt>
                <c:pt idx="3">
                  <c:v>0.15</c:v>
                </c:pt>
                <c:pt idx="4">
                  <c:v>0.11</c:v>
                </c:pt>
                <c:pt idx="5">
                  <c:v>0.11</c:v>
                </c:pt>
                <c:pt idx="6">
                  <c:v>0.09</c:v>
                </c:pt>
                <c:pt idx="7">
                  <c:v>0.48</c:v>
                </c:pt>
              </c:numCache>
            </c:numRef>
          </c:val>
          <c:extLst>
            <c:ext xmlns:c16="http://schemas.microsoft.com/office/drawing/2014/chart" uri="{C3380CC4-5D6E-409C-BE32-E72D297353CC}">
              <c16:uniqueId val="{0000000E-8C03-42F9-8BEA-55A7CF6C8D16}"/>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0.77</c:v>
                </c:pt>
                <c:pt idx="1">
                  <c:v>0.08</c:v>
                </c:pt>
                <c:pt idx="2">
                  <c:v>0.04</c:v>
                </c:pt>
                <c:pt idx="3">
                  <c:v>0.04</c:v>
                </c:pt>
              </c:numCache>
            </c:numRef>
          </c:val>
          <c:extLst>
            <c:ext xmlns:c16="http://schemas.microsoft.com/office/drawing/2014/chart" uri="{C3380CC4-5D6E-409C-BE32-E72D297353CC}">
              <c16:uniqueId val="{00000000-DCBB-45F8-B8C1-09E28041993D}"/>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rgbClr val="FFE07D"/>
              </a:solidFill>
              <a:ln w="9525">
                <a:solidFill>
                  <a:schemeClr val="bg1">
                    <a:lumMod val="95000"/>
                  </a:schemeClr>
                </a:solidFill>
              </a:ln>
              <a:effectLst/>
            </c:spPr>
            <c:extLst>
              <c:ext xmlns:c16="http://schemas.microsoft.com/office/drawing/2014/chart" uri="{C3380CC4-5D6E-409C-BE32-E72D297353CC}">
                <c16:uniqueId val="{00000001-816A-4E4E-ACAA-08DE4E84B0CD}"/>
              </c:ext>
            </c:extLst>
          </c:dPt>
          <c:dPt>
            <c:idx val="1"/>
            <c:bubble3D val="0"/>
            <c:spPr>
              <a:solidFill>
                <a:srgbClr val="FFC000"/>
              </a:solidFill>
              <a:ln w="9525">
                <a:solidFill>
                  <a:schemeClr val="bg1">
                    <a:lumMod val="95000"/>
                  </a:schemeClr>
                </a:solidFill>
              </a:ln>
              <a:effectLst/>
            </c:spPr>
            <c:extLst>
              <c:ext xmlns:c16="http://schemas.microsoft.com/office/drawing/2014/chart" uri="{C3380CC4-5D6E-409C-BE32-E72D297353CC}">
                <c16:uniqueId val="{00000003-816A-4E4E-ACAA-08DE4E84B0CD}"/>
              </c:ext>
            </c:extLst>
          </c:dPt>
          <c:cat>
            <c:strRef>
              <c:f>Sheet1!$A$2:$A$3</c:f>
              <c:strCache>
                <c:ptCount val="2"/>
                <c:pt idx="0">
                  <c:v>Live alone</c:v>
                </c:pt>
                <c:pt idx="1">
                  <c:v>Don't live alone</c:v>
                </c:pt>
              </c:strCache>
            </c:strRef>
          </c:cat>
          <c:val>
            <c:numRef>
              <c:f>Sheet1!$B$2:$B$3</c:f>
              <c:numCache>
                <c:formatCode>0%</c:formatCode>
                <c:ptCount val="2"/>
                <c:pt idx="0">
                  <c:v>0.22</c:v>
                </c:pt>
                <c:pt idx="1">
                  <c:v>0.76</c:v>
                </c:pt>
              </c:numCache>
            </c:numRef>
          </c:val>
          <c:extLst>
            <c:ext xmlns:c16="http://schemas.microsoft.com/office/drawing/2014/chart" uri="{C3380CC4-5D6E-409C-BE32-E72D297353CC}">
              <c16:uniqueId val="{00000004-816A-4E4E-ACAA-08DE4E84B0CD}"/>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accent6"/>
            </a:solidFill>
            <a:ln w="12700">
              <a:solidFill>
                <a:schemeClr val="bg1"/>
              </a:solidFill>
            </a:ln>
            <a:effectLst/>
          </c:spPr>
          <c:invertIfNegative val="0"/>
          <c:dPt>
            <c:idx val="0"/>
            <c:invertIfNegative val="0"/>
            <c:bubble3D val="0"/>
            <c:spPr>
              <a:solidFill>
                <a:schemeClr val="accent6"/>
              </a:solidFill>
              <a:ln w="12700">
                <a:solidFill>
                  <a:schemeClr val="bg1"/>
                </a:solidFill>
              </a:ln>
              <a:effectLst/>
            </c:spPr>
            <c:extLst>
              <c:ext xmlns:c16="http://schemas.microsoft.com/office/drawing/2014/chart" uri="{C3380CC4-5D6E-409C-BE32-E72D297353CC}">
                <c16:uniqueId val="{00000001-615C-4E41-B68C-4DED2397A8D9}"/>
              </c:ext>
            </c:extLst>
          </c:dPt>
          <c:dPt>
            <c:idx val="1"/>
            <c:invertIfNegative val="0"/>
            <c:bubble3D val="0"/>
            <c:spPr>
              <a:solidFill>
                <a:schemeClr val="accent6"/>
              </a:solidFill>
              <a:ln w="12700">
                <a:solidFill>
                  <a:schemeClr val="bg1"/>
                </a:solidFill>
              </a:ln>
              <a:effectLst/>
            </c:spPr>
            <c:extLst>
              <c:ext xmlns:c16="http://schemas.microsoft.com/office/drawing/2014/chart" uri="{C3380CC4-5D6E-409C-BE32-E72D297353CC}">
                <c16:uniqueId val="{00000003-615C-4E41-B68C-4DED2397A8D9}"/>
              </c:ext>
            </c:extLst>
          </c:dPt>
          <c:dPt>
            <c:idx val="2"/>
            <c:invertIfNegative val="0"/>
            <c:bubble3D val="0"/>
            <c:spPr>
              <a:solidFill>
                <a:schemeClr val="accent6"/>
              </a:solidFill>
              <a:ln w="12700">
                <a:solidFill>
                  <a:schemeClr val="bg1"/>
                </a:solidFill>
              </a:ln>
              <a:effectLst/>
            </c:spPr>
            <c:extLst>
              <c:ext xmlns:c16="http://schemas.microsoft.com/office/drawing/2014/chart" uri="{C3380CC4-5D6E-409C-BE32-E72D297353CC}">
                <c16:uniqueId val="{00000005-615C-4E41-B68C-4DED2397A8D9}"/>
              </c:ext>
            </c:extLst>
          </c:dPt>
          <c:dPt>
            <c:idx val="3"/>
            <c:invertIfNegative val="0"/>
            <c:bubble3D val="0"/>
            <c:spPr>
              <a:solidFill>
                <a:schemeClr val="accent6"/>
              </a:solidFill>
              <a:ln w="12700">
                <a:solidFill>
                  <a:schemeClr val="bg1"/>
                </a:solidFill>
              </a:ln>
              <a:effectLst/>
            </c:spPr>
            <c:extLst>
              <c:ext xmlns:c16="http://schemas.microsoft.com/office/drawing/2014/chart" uri="{C3380CC4-5D6E-409C-BE32-E72D297353CC}">
                <c16:uniqueId val="{00000007-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Sheet1!$B$2:$B$8</c:f>
              <c:numCache>
                <c:formatCode>0%</c:formatCode>
                <c:ptCount val="7"/>
                <c:pt idx="0">
                  <c:v>0.49781659388646288</c:v>
                </c:pt>
                <c:pt idx="1">
                  <c:v>0.48467966573816162</c:v>
                </c:pt>
                <c:pt idx="2">
                  <c:v>0.46220302375809935</c:v>
                </c:pt>
                <c:pt idx="3">
                  <c:v>0.44662309368191722</c:v>
                </c:pt>
                <c:pt idx="4">
                  <c:v>0.36497890295358654</c:v>
                </c:pt>
                <c:pt idx="5">
                  <c:v>0.34836065573770492</c:v>
                </c:pt>
                <c:pt idx="6">
                  <c:v>0.32484076433121017</c:v>
                </c:pt>
              </c:numCache>
            </c:numRef>
          </c:val>
          <c:extLst>
            <c:ext xmlns:c16="http://schemas.microsoft.com/office/drawing/2014/chart" uri="{C3380CC4-5D6E-409C-BE32-E72D297353CC}">
              <c16:uniqueId val="{00000008-615C-4E41-B68C-4DED2397A8D9}"/>
            </c:ext>
          </c:extLst>
        </c:ser>
        <c:ser>
          <c:idx val="1"/>
          <c:order val="1"/>
          <c:tx>
            <c:strRef>
              <c:f>Sheet1!$C$1</c:f>
              <c:strCache>
                <c:ptCount val="1"/>
                <c:pt idx="0">
                  <c:v>Series 2</c:v>
                </c:pt>
              </c:strCache>
            </c:strRef>
          </c:tx>
          <c:spPr>
            <a:solidFill>
              <a:schemeClr val="accent6">
                <a:lumMod val="60000"/>
                <a:lumOff val="40000"/>
              </a:schemeClr>
            </a:solidFill>
            <a:ln w="12700">
              <a:solidFill>
                <a:schemeClr val="bg1"/>
              </a:solidFill>
            </a:ln>
            <a:effectLst/>
          </c:spPr>
          <c:invertIfNegative val="0"/>
          <c:dPt>
            <c:idx val="0"/>
            <c:invertIfNegative val="0"/>
            <c:bubble3D val="0"/>
            <c:spPr>
              <a:solidFill>
                <a:schemeClr val="accent6">
                  <a:lumMod val="60000"/>
                  <a:lumOff val="40000"/>
                </a:schemeClr>
              </a:solidFill>
              <a:ln w="12700">
                <a:solidFill>
                  <a:schemeClr val="bg1"/>
                </a:solidFill>
              </a:ln>
              <a:effectLst/>
            </c:spPr>
            <c:extLst>
              <c:ext xmlns:c16="http://schemas.microsoft.com/office/drawing/2014/chart" uri="{C3380CC4-5D6E-409C-BE32-E72D297353CC}">
                <c16:uniqueId val="{0000000A-615C-4E41-B68C-4DED2397A8D9}"/>
              </c:ext>
            </c:extLst>
          </c:dPt>
          <c:dPt>
            <c:idx val="1"/>
            <c:invertIfNegative val="0"/>
            <c:bubble3D val="0"/>
            <c:spPr>
              <a:solidFill>
                <a:schemeClr val="accent6">
                  <a:lumMod val="60000"/>
                  <a:lumOff val="40000"/>
                </a:schemeClr>
              </a:solidFill>
              <a:ln w="12700">
                <a:solidFill>
                  <a:schemeClr val="bg1"/>
                </a:solidFill>
              </a:ln>
              <a:effectLst/>
            </c:spPr>
            <c:extLst>
              <c:ext xmlns:c16="http://schemas.microsoft.com/office/drawing/2014/chart" uri="{C3380CC4-5D6E-409C-BE32-E72D297353CC}">
                <c16:uniqueId val="{0000000C-615C-4E41-B68C-4DED2397A8D9}"/>
              </c:ext>
            </c:extLst>
          </c:dPt>
          <c:dPt>
            <c:idx val="2"/>
            <c:invertIfNegative val="0"/>
            <c:bubble3D val="0"/>
            <c:spPr>
              <a:solidFill>
                <a:schemeClr val="accent6">
                  <a:lumMod val="60000"/>
                  <a:lumOff val="40000"/>
                </a:schemeClr>
              </a:solidFill>
              <a:ln w="12700">
                <a:solidFill>
                  <a:schemeClr val="bg1"/>
                </a:solidFill>
              </a:ln>
              <a:effectLst/>
            </c:spPr>
            <c:extLst>
              <c:ext xmlns:c16="http://schemas.microsoft.com/office/drawing/2014/chart" uri="{C3380CC4-5D6E-409C-BE32-E72D297353CC}">
                <c16:uniqueId val="{0000000E-615C-4E41-B68C-4DED2397A8D9}"/>
              </c:ext>
            </c:extLst>
          </c:dPt>
          <c:dPt>
            <c:idx val="3"/>
            <c:invertIfNegative val="0"/>
            <c:bubble3D val="0"/>
            <c:spPr>
              <a:solidFill>
                <a:schemeClr val="accent6">
                  <a:lumMod val="60000"/>
                  <a:lumOff val="40000"/>
                </a:schemeClr>
              </a:solidFill>
              <a:ln w="12700">
                <a:solidFill>
                  <a:schemeClr val="bg1"/>
                </a:solidFill>
              </a:ln>
              <a:effectLst/>
            </c:spPr>
            <c:extLst>
              <c:ext xmlns:c16="http://schemas.microsoft.com/office/drawing/2014/chart" uri="{C3380CC4-5D6E-409C-BE32-E72D297353CC}">
                <c16:uniqueId val="{00000010-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Sheet1!$C$2:$C$8</c:f>
              <c:numCache>
                <c:formatCode>0%</c:formatCode>
                <c:ptCount val="7"/>
                <c:pt idx="0">
                  <c:v>0.32096069868995636</c:v>
                </c:pt>
                <c:pt idx="1">
                  <c:v>0.39832869080779942</c:v>
                </c:pt>
                <c:pt idx="2">
                  <c:v>0.36717062634989189</c:v>
                </c:pt>
                <c:pt idx="3">
                  <c:v>0.36601307189542481</c:v>
                </c:pt>
                <c:pt idx="4">
                  <c:v>0.37130801687763709</c:v>
                </c:pt>
                <c:pt idx="5">
                  <c:v>0.43852459016393441</c:v>
                </c:pt>
                <c:pt idx="6">
                  <c:v>0.40552016985138001</c:v>
                </c:pt>
              </c:numCache>
            </c:numRef>
          </c:val>
          <c:extLst>
            <c:ext xmlns:c16="http://schemas.microsoft.com/office/drawing/2014/chart" uri="{C3380CC4-5D6E-409C-BE32-E72D297353CC}">
              <c16:uniqueId val="{00000011-615C-4E41-B68C-4DED2397A8D9}"/>
            </c:ext>
          </c:extLst>
        </c:ser>
        <c:ser>
          <c:idx val="2"/>
          <c:order val="2"/>
          <c:tx>
            <c:strRef>
              <c:f>Sheet1!$D$1</c:f>
              <c:strCache>
                <c:ptCount val="1"/>
                <c:pt idx="0">
                  <c:v>Series 3</c:v>
                </c:pt>
              </c:strCache>
            </c:strRef>
          </c:tx>
          <c:spPr>
            <a:solidFill>
              <a:schemeClr val="accent6">
                <a:lumMod val="20000"/>
                <a:lumOff val="80000"/>
              </a:schemeClr>
            </a:solidFill>
            <a:ln w="12700">
              <a:solidFill>
                <a:schemeClr val="bg1"/>
              </a:solidFill>
            </a:ln>
            <a:effectLst/>
          </c:spPr>
          <c:invertIfNegative val="0"/>
          <c:dPt>
            <c:idx val="0"/>
            <c:invertIfNegative val="0"/>
            <c:bubble3D val="0"/>
            <c:spPr>
              <a:solidFill>
                <a:schemeClr val="accent6">
                  <a:lumMod val="20000"/>
                  <a:lumOff val="80000"/>
                </a:schemeClr>
              </a:solidFill>
              <a:ln w="12700">
                <a:solidFill>
                  <a:schemeClr val="bg1"/>
                </a:solidFill>
              </a:ln>
              <a:effectLst/>
            </c:spPr>
            <c:extLst>
              <c:ext xmlns:c16="http://schemas.microsoft.com/office/drawing/2014/chart" uri="{C3380CC4-5D6E-409C-BE32-E72D297353CC}">
                <c16:uniqueId val="{00000013-615C-4E41-B68C-4DED2397A8D9}"/>
              </c:ext>
            </c:extLst>
          </c:dPt>
          <c:dPt>
            <c:idx val="1"/>
            <c:invertIfNegative val="0"/>
            <c:bubble3D val="0"/>
            <c:spPr>
              <a:solidFill>
                <a:schemeClr val="accent6">
                  <a:lumMod val="20000"/>
                  <a:lumOff val="80000"/>
                </a:schemeClr>
              </a:solidFill>
              <a:ln w="12700">
                <a:solidFill>
                  <a:schemeClr val="bg1"/>
                </a:solidFill>
              </a:ln>
              <a:effectLst/>
            </c:spPr>
            <c:extLst>
              <c:ext xmlns:c16="http://schemas.microsoft.com/office/drawing/2014/chart" uri="{C3380CC4-5D6E-409C-BE32-E72D297353CC}">
                <c16:uniqueId val="{00000015-615C-4E41-B68C-4DED2397A8D9}"/>
              </c:ext>
            </c:extLst>
          </c:dPt>
          <c:dPt>
            <c:idx val="2"/>
            <c:invertIfNegative val="0"/>
            <c:bubble3D val="0"/>
            <c:spPr>
              <a:solidFill>
                <a:schemeClr val="accent6">
                  <a:lumMod val="20000"/>
                  <a:lumOff val="80000"/>
                </a:schemeClr>
              </a:solidFill>
              <a:ln w="12700">
                <a:solidFill>
                  <a:schemeClr val="bg1"/>
                </a:solidFill>
              </a:ln>
              <a:effectLst/>
            </c:spPr>
            <c:extLst>
              <c:ext xmlns:c16="http://schemas.microsoft.com/office/drawing/2014/chart" uri="{C3380CC4-5D6E-409C-BE32-E72D297353CC}">
                <c16:uniqueId val="{00000017-615C-4E41-B68C-4DED2397A8D9}"/>
              </c:ext>
            </c:extLst>
          </c:dPt>
          <c:dPt>
            <c:idx val="3"/>
            <c:invertIfNegative val="0"/>
            <c:bubble3D val="0"/>
            <c:spPr>
              <a:solidFill>
                <a:schemeClr val="accent6">
                  <a:lumMod val="20000"/>
                  <a:lumOff val="80000"/>
                </a:schemeClr>
              </a:solidFill>
              <a:ln w="12700">
                <a:solidFill>
                  <a:schemeClr val="bg1"/>
                </a:solidFill>
              </a:ln>
              <a:effectLst/>
            </c:spPr>
            <c:extLst>
              <c:ext xmlns:c16="http://schemas.microsoft.com/office/drawing/2014/chart" uri="{C3380CC4-5D6E-409C-BE32-E72D297353CC}">
                <c16:uniqueId val="{00000019-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Sheet1!$D$2:$D$8</c:f>
              <c:numCache>
                <c:formatCode>0%</c:formatCode>
                <c:ptCount val="7"/>
                <c:pt idx="0">
                  <c:v>0.18122270742358079</c:v>
                </c:pt>
                <c:pt idx="1">
                  <c:v>0.11699164345403899</c:v>
                </c:pt>
                <c:pt idx="2">
                  <c:v>0.17062634989200867</c:v>
                </c:pt>
                <c:pt idx="3">
                  <c:v>0.18736383442265797</c:v>
                </c:pt>
                <c:pt idx="4">
                  <c:v>0.26371308016877637</c:v>
                </c:pt>
                <c:pt idx="5">
                  <c:v>0.21311475409836064</c:v>
                </c:pt>
                <c:pt idx="6">
                  <c:v>0.26963906581740976</c:v>
                </c:pt>
              </c:numCache>
            </c:numRef>
          </c:val>
          <c:extLst>
            <c:ext xmlns:c16="http://schemas.microsoft.com/office/drawing/2014/chart" uri="{C3380CC4-5D6E-409C-BE32-E72D297353CC}">
              <c16:uniqueId val="{0000001A-615C-4E41-B68C-4DED2397A8D9}"/>
            </c:ext>
          </c:extLst>
        </c:ser>
        <c:dLbls>
          <c:showLegendKey val="0"/>
          <c:showVal val="0"/>
          <c:showCatName val="0"/>
          <c:showSerName val="0"/>
          <c:showPercent val="0"/>
          <c:showBubbleSize val="0"/>
        </c:dLbls>
        <c:gapWidth val="35"/>
        <c:overlap val="100"/>
        <c:axId val="1047056031"/>
        <c:axId val="405298143"/>
      </c:barChart>
      <c:catAx>
        <c:axId val="1047056031"/>
        <c:scaling>
          <c:orientation val="maxMin"/>
        </c:scaling>
        <c:delete val="1"/>
        <c:axPos val="l"/>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t"/>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6">
                <a:lumMod val="20000"/>
                <a:lumOff val="80000"/>
              </a:schemeClr>
            </a:solidFill>
            <a:ln w="12700">
              <a:solidFill>
                <a:schemeClr val="bg1"/>
              </a:solidFill>
            </a:ln>
            <a:effectLst/>
          </c:spPr>
          <c:invertIfNegative val="0"/>
          <c:dPt>
            <c:idx val="0"/>
            <c:invertIfNegative val="0"/>
            <c:bubble3D val="0"/>
            <c:spPr>
              <a:solidFill>
                <a:schemeClr val="accent6">
                  <a:lumMod val="20000"/>
                  <a:lumOff val="80000"/>
                </a:schemeClr>
              </a:solidFill>
              <a:ln w="12700">
                <a:solidFill>
                  <a:schemeClr val="bg1"/>
                </a:solidFill>
              </a:ln>
              <a:effectLst/>
            </c:spPr>
            <c:extLst>
              <c:ext xmlns:c16="http://schemas.microsoft.com/office/drawing/2014/chart" uri="{C3380CC4-5D6E-409C-BE32-E72D297353CC}">
                <c16:uniqueId val="{00000001-BDE7-4E84-95B9-8C8BDB44A4C3}"/>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BDE7-4E84-95B9-8C8BDB44A4C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0.19</c:v>
                </c:pt>
              </c:numCache>
            </c:numRef>
          </c:val>
          <c:extLst>
            <c:ext xmlns:c16="http://schemas.microsoft.com/office/drawing/2014/chart" uri="{C3380CC4-5D6E-409C-BE32-E72D297353CC}">
              <c16:uniqueId val="{00000002-BDE7-4E84-95B9-8C8BDB44A4C3}"/>
            </c:ext>
          </c:extLst>
        </c:ser>
        <c:ser>
          <c:idx val="1"/>
          <c:order val="1"/>
          <c:tx>
            <c:strRef>
              <c:f>Sheet1!$C$1</c:f>
              <c:strCache>
                <c:ptCount val="1"/>
                <c:pt idx="0">
                  <c:v>Series 2</c:v>
                </c:pt>
              </c:strCache>
            </c:strRef>
          </c:tx>
          <c:spPr>
            <a:solidFill>
              <a:schemeClr val="accent6">
                <a:lumMod val="60000"/>
                <a:lumOff val="40000"/>
              </a:schemeClr>
            </a:solidFill>
            <a:ln w="12700">
              <a:solidFill>
                <a:schemeClr val="bg1"/>
              </a:solidFill>
            </a:ln>
            <a:effectLst/>
          </c:spPr>
          <c:invertIfNegative val="0"/>
          <c:dPt>
            <c:idx val="0"/>
            <c:invertIfNegative val="0"/>
            <c:bubble3D val="0"/>
            <c:spPr>
              <a:solidFill>
                <a:schemeClr val="accent6">
                  <a:lumMod val="60000"/>
                  <a:lumOff val="40000"/>
                </a:schemeClr>
              </a:solidFill>
              <a:ln w="12700">
                <a:solidFill>
                  <a:schemeClr val="bg1"/>
                </a:solidFill>
              </a:ln>
              <a:effectLst/>
            </c:spPr>
            <c:extLst>
              <c:ext xmlns:c16="http://schemas.microsoft.com/office/drawing/2014/chart" uri="{C3380CC4-5D6E-409C-BE32-E72D297353CC}">
                <c16:uniqueId val="{00000004-BDE7-4E84-95B9-8C8BDB44A4C3}"/>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0.44</c:v>
                </c:pt>
              </c:numCache>
            </c:numRef>
          </c:val>
          <c:extLst>
            <c:ext xmlns:c16="http://schemas.microsoft.com/office/drawing/2014/chart" uri="{C3380CC4-5D6E-409C-BE32-E72D297353CC}">
              <c16:uniqueId val="{00000005-BDE7-4E84-95B9-8C8BDB44A4C3}"/>
            </c:ext>
          </c:extLst>
        </c:ser>
        <c:ser>
          <c:idx val="2"/>
          <c:order val="2"/>
          <c:tx>
            <c:strRef>
              <c:f>Sheet1!$D$1</c:f>
              <c:strCache>
                <c:ptCount val="1"/>
                <c:pt idx="0">
                  <c:v>Series 3</c:v>
                </c:pt>
              </c:strCache>
            </c:strRef>
          </c:tx>
          <c:spPr>
            <a:solidFill>
              <a:schemeClr val="accent6"/>
            </a:solidFill>
            <a:ln w="12700">
              <a:solidFill>
                <a:schemeClr val="bg1"/>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0.37</c:v>
                </c:pt>
              </c:numCache>
            </c:numRef>
          </c:val>
          <c:extLst>
            <c:ext xmlns:c16="http://schemas.microsoft.com/office/drawing/2014/chart" uri="{C3380CC4-5D6E-409C-BE32-E72D297353CC}">
              <c16:uniqueId val="{00000006-BDE7-4E84-95B9-8C8BDB44A4C3}"/>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bg2"/>
            </a:solidFill>
            <a:ln w="9525">
              <a:solidFill>
                <a:schemeClr val="bg1">
                  <a:lumMod val="95000"/>
                </a:schemeClr>
              </a:solidFill>
            </a:ln>
          </c:spPr>
          <c:dPt>
            <c:idx val="0"/>
            <c:bubble3D val="0"/>
            <c:spPr>
              <a:solidFill>
                <a:schemeClr val="accent6"/>
              </a:solidFill>
              <a:ln w="9525">
                <a:solidFill>
                  <a:schemeClr val="bg1">
                    <a:lumMod val="95000"/>
                  </a:schemeClr>
                </a:solidFill>
              </a:ln>
              <a:effectLst/>
            </c:spPr>
            <c:extLst>
              <c:ext xmlns:c16="http://schemas.microsoft.com/office/drawing/2014/chart" uri="{C3380CC4-5D6E-409C-BE32-E72D297353CC}">
                <c16:uniqueId val="{00000001-333E-4CAF-A3EC-91516BC8D468}"/>
              </c:ext>
            </c:extLst>
          </c:dPt>
          <c:dPt>
            <c:idx val="1"/>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3-333E-4CAF-A3EC-91516BC8D468}"/>
              </c:ext>
            </c:extLst>
          </c:dPt>
          <c:cat>
            <c:strRef>
              <c:f>Sheet1!$A$2:$A$3</c:f>
              <c:strCache>
                <c:ptCount val="2"/>
                <c:pt idx="0">
                  <c:v>Live alone</c:v>
                </c:pt>
                <c:pt idx="1">
                  <c:v>Don't live alone</c:v>
                </c:pt>
              </c:strCache>
            </c:strRef>
          </c:cat>
          <c:val>
            <c:numRef>
              <c:f>Sheet1!$B$2:$B$3</c:f>
              <c:numCache>
                <c:formatCode>0%</c:formatCode>
                <c:ptCount val="2"/>
                <c:pt idx="0">
                  <c:v>0.23</c:v>
                </c:pt>
                <c:pt idx="1">
                  <c:v>0.77</c:v>
                </c:pt>
              </c:numCache>
            </c:numRef>
          </c:val>
          <c:extLst>
            <c:ext xmlns:c16="http://schemas.microsoft.com/office/drawing/2014/chart" uri="{C3380CC4-5D6E-409C-BE32-E72D297353CC}">
              <c16:uniqueId val="{00000004-333E-4CAF-A3EC-91516BC8D468}"/>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96164901042952"/>
          <c:y val="0.15644247351564425"/>
          <c:w val="0.45807670197914102"/>
          <c:h val="0.68711505296871156"/>
        </c:manualLayout>
      </c:layout>
      <c:doughnutChart>
        <c:varyColors val="1"/>
        <c:ser>
          <c:idx val="0"/>
          <c:order val="0"/>
          <c:tx>
            <c:strRef>
              <c:f>Sheet1!$B$1</c:f>
              <c:strCache>
                <c:ptCount val="1"/>
                <c:pt idx="0">
                  <c:v>Column1</c:v>
                </c:pt>
              </c:strCache>
            </c:strRef>
          </c:tx>
          <c:spPr>
            <a:solidFill>
              <a:schemeClr val="accent2">
                <a:lumMod val="75000"/>
              </a:schemeClr>
            </a:solidFill>
            <a:ln w="9525">
              <a:solidFill>
                <a:schemeClr val="bg1">
                  <a:lumMod val="95000"/>
                </a:schemeClr>
              </a:solidFill>
            </a:ln>
          </c:spPr>
          <c:dPt>
            <c:idx val="0"/>
            <c:bubble3D val="0"/>
            <c:spPr>
              <a:solidFill>
                <a:schemeClr val="accent6"/>
              </a:solidFill>
              <a:ln w="9525">
                <a:solidFill>
                  <a:schemeClr val="bg1">
                    <a:lumMod val="95000"/>
                  </a:schemeClr>
                </a:solidFill>
              </a:ln>
              <a:effectLst/>
            </c:spPr>
            <c:extLst>
              <c:ext xmlns:c16="http://schemas.microsoft.com/office/drawing/2014/chart" uri="{C3380CC4-5D6E-409C-BE32-E72D297353CC}">
                <c16:uniqueId val="{00000001-0F8C-4EA5-9DE3-D51B665CE0DD}"/>
              </c:ext>
            </c:extLst>
          </c:dPt>
          <c:dPt>
            <c:idx val="1"/>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3-0F8C-4EA5-9DE3-D51B665CE0DD}"/>
              </c:ext>
            </c:extLst>
          </c:dPt>
          <c:cat>
            <c:strRef>
              <c:f>Sheet1!$A$2:$A$3</c:f>
              <c:strCache>
                <c:ptCount val="2"/>
                <c:pt idx="0">
                  <c:v>Live alone</c:v>
                </c:pt>
                <c:pt idx="1">
                  <c:v>Don't live alone</c:v>
                </c:pt>
              </c:strCache>
            </c:strRef>
          </c:cat>
          <c:val>
            <c:numRef>
              <c:f>Sheet1!$B$2:$B$3</c:f>
              <c:numCache>
                <c:formatCode>0%</c:formatCode>
                <c:ptCount val="2"/>
                <c:pt idx="0">
                  <c:v>0.28000000000000003</c:v>
                </c:pt>
                <c:pt idx="1">
                  <c:v>0.72</c:v>
                </c:pt>
              </c:numCache>
            </c:numRef>
          </c:val>
          <c:extLst>
            <c:ext xmlns:c16="http://schemas.microsoft.com/office/drawing/2014/chart" uri="{C3380CC4-5D6E-409C-BE32-E72D297353CC}">
              <c16:uniqueId val="{00000004-0F8C-4EA5-9DE3-D51B665CE0DD}"/>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1-EB02-4693-8C34-71C362BF2591}"/>
              </c:ext>
            </c:extLst>
          </c:dPt>
          <c:dPt>
            <c:idx val="1"/>
            <c:bubble3D val="0"/>
            <c:spPr>
              <a:solidFill>
                <a:schemeClr val="accent6"/>
              </a:solidFill>
              <a:ln w="9525">
                <a:solidFill>
                  <a:schemeClr val="bg1">
                    <a:lumMod val="95000"/>
                  </a:schemeClr>
                </a:solidFill>
              </a:ln>
              <a:effectLst/>
            </c:spPr>
            <c:extLst>
              <c:ext xmlns:c16="http://schemas.microsoft.com/office/drawing/2014/chart" uri="{C3380CC4-5D6E-409C-BE32-E72D297353CC}">
                <c16:uniqueId val="{00000003-EB02-4693-8C34-71C362BF2591}"/>
              </c:ext>
            </c:extLst>
          </c:dPt>
          <c:cat>
            <c:strRef>
              <c:f>Sheet1!$A$2:$A$3</c:f>
              <c:strCache>
                <c:ptCount val="2"/>
                <c:pt idx="0">
                  <c:v>Live alone</c:v>
                </c:pt>
                <c:pt idx="1">
                  <c:v>Don't live alone</c:v>
                </c:pt>
              </c:strCache>
            </c:strRef>
          </c:cat>
          <c:val>
            <c:numRef>
              <c:f>Sheet1!$B$2:$B$3</c:f>
              <c:numCache>
                <c:formatCode>0%</c:formatCode>
                <c:ptCount val="2"/>
                <c:pt idx="0">
                  <c:v>0.55000000000000004</c:v>
                </c:pt>
                <c:pt idx="1">
                  <c:v>0.45</c:v>
                </c:pt>
              </c:numCache>
            </c:numRef>
          </c:val>
          <c:extLst>
            <c:ext xmlns:c16="http://schemas.microsoft.com/office/drawing/2014/chart" uri="{C3380CC4-5D6E-409C-BE32-E72D297353CC}">
              <c16:uniqueId val="{00000004-EB02-4693-8C34-71C362BF2591}"/>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0.76</c:v>
                </c:pt>
                <c:pt idx="1">
                  <c:v>0.15</c:v>
                </c:pt>
                <c:pt idx="2">
                  <c:v>0.03</c:v>
                </c:pt>
                <c:pt idx="3">
                  <c:v>0.02</c:v>
                </c:pt>
              </c:numCache>
            </c:numRef>
          </c:val>
          <c:extLst>
            <c:ext xmlns:c16="http://schemas.microsoft.com/office/drawing/2014/chart" uri="{C3380CC4-5D6E-409C-BE32-E72D297353CC}">
              <c16:uniqueId val="{00000000-FE71-4BD2-A2CD-7627BDC8291C}"/>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1-65B6-4911-8DFF-18B6160666DA}"/>
              </c:ext>
            </c:extLst>
          </c:dPt>
          <c:dPt>
            <c:idx val="1"/>
            <c:bubble3D val="0"/>
            <c:spPr>
              <a:solidFill>
                <a:schemeClr val="accent6"/>
              </a:solidFill>
              <a:ln w="9525">
                <a:solidFill>
                  <a:schemeClr val="bg1">
                    <a:lumMod val="95000"/>
                  </a:schemeClr>
                </a:solidFill>
              </a:ln>
              <a:effectLst/>
            </c:spPr>
            <c:extLst>
              <c:ext xmlns:c16="http://schemas.microsoft.com/office/drawing/2014/chart" uri="{C3380CC4-5D6E-409C-BE32-E72D297353CC}">
                <c16:uniqueId val="{00000003-65B6-4911-8DFF-18B6160666DA}"/>
              </c:ext>
            </c:extLst>
          </c:dPt>
          <c:cat>
            <c:strRef>
              <c:f>Sheet1!$A$2:$A$3</c:f>
              <c:strCache>
                <c:ptCount val="2"/>
                <c:pt idx="0">
                  <c:v>Live alone</c:v>
                </c:pt>
                <c:pt idx="1">
                  <c:v>Don't live alone</c:v>
                </c:pt>
              </c:strCache>
            </c:strRef>
          </c:cat>
          <c:val>
            <c:numRef>
              <c:f>Sheet1!$B$2:$B$3</c:f>
              <c:numCache>
                <c:formatCode>0%</c:formatCode>
                <c:ptCount val="2"/>
                <c:pt idx="0">
                  <c:v>0.32</c:v>
                </c:pt>
                <c:pt idx="1">
                  <c:v>0.68</c:v>
                </c:pt>
              </c:numCache>
            </c:numRef>
          </c:val>
          <c:extLst>
            <c:ext xmlns:c16="http://schemas.microsoft.com/office/drawing/2014/chart" uri="{C3380CC4-5D6E-409C-BE32-E72D297353CC}">
              <c16:uniqueId val="{00000004-65B6-4911-8DFF-18B6160666DA}"/>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Sheet1!$B$2:$B$4</c:f>
              <c:numCache>
                <c:formatCode>0%</c:formatCode>
                <c:ptCount val="3"/>
                <c:pt idx="0">
                  <c:v>0.51</c:v>
                </c:pt>
                <c:pt idx="1">
                  <c:v>0.37</c:v>
                </c:pt>
                <c:pt idx="2">
                  <c:v>0.12</c:v>
                </c:pt>
              </c:numCache>
            </c:numRef>
          </c:val>
          <c:extLst>
            <c:ext xmlns:c16="http://schemas.microsoft.com/office/drawing/2014/chart" uri="{C3380CC4-5D6E-409C-BE32-E72D297353CC}">
              <c16:uniqueId val="{00000000-B4E2-4DB9-876E-118E1770ADCF}"/>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2">
                <a:lumMod val="40000"/>
                <a:lumOff val="60000"/>
              </a:schemeClr>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1-E1B2-496F-B873-47611EB83EAA}"/>
              </c:ext>
            </c:extLst>
          </c:dPt>
          <c:dPt>
            <c:idx val="1"/>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3-E1B2-496F-B873-47611EB83EAA}"/>
              </c:ext>
            </c:extLst>
          </c:dPt>
          <c:dPt>
            <c:idx val="2"/>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5-E1B2-496F-B873-47611EB83EAA}"/>
              </c:ext>
            </c:extLst>
          </c:dPt>
          <c:dPt>
            <c:idx val="3"/>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7-E1B2-496F-B873-47611EB83EAA}"/>
              </c:ext>
            </c:extLst>
          </c:dPt>
          <c:dPt>
            <c:idx val="4"/>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9-E1B2-496F-B873-47611EB83EAA}"/>
              </c:ext>
            </c:extLst>
          </c:dPt>
          <c:dPt>
            <c:idx val="5"/>
            <c:invertIfNegative val="0"/>
            <c:bubble3D val="0"/>
            <c:spPr>
              <a:solidFill>
                <a:srgbClr val="C5E0B4"/>
              </a:solidFill>
              <a:ln>
                <a:noFill/>
              </a:ln>
              <a:effectLst/>
            </c:spPr>
            <c:extLst>
              <c:ext xmlns:c16="http://schemas.microsoft.com/office/drawing/2014/chart" uri="{C3380CC4-5D6E-409C-BE32-E72D297353CC}">
                <c16:uniqueId val="{0000000B-E1B2-496F-B873-47611EB83EAA}"/>
              </c:ext>
            </c:extLst>
          </c:dPt>
          <c:dPt>
            <c:idx val="6"/>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D-E1B2-496F-B873-47611EB83EAA}"/>
              </c:ext>
            </c:extLst>
          </c:dPt>
          <c:dPt>
            <c:idx val="7"/>
            <c:invertIfNegative val="0"/>
            <c:bubble3D val="0"/>
            <c:spPr>
              <a:solidFill>
                <a:srgbClr val="70AD47"/>
              </a:solidFill>
              <a:ln>
                <a:noFill/>
              </a:ln>
              <a:effectLst/>
            </c:spPr>
            <c:extLst>
              <c:ext xmlns:c16="http://schemas.microsoft.com/office/drawing/2014/chart" uri="{C3380CC4-5D6E-409C-BE32-E72D297353CC}">
                <c16:uniqueId val="{00000010-E1B2-496F-B873-47611EB83EAA}"/>
              </c:ext>
            </c:extLst>
          </c:dPt>
          <c:dLbls>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E1B2-496F-B873-47611EB83EAA}"/>
                </c:ext>
              </c:extLst>
            </c:dLbl>
            <c:dLbl>
              <c:idx val="2"/>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5-E1B2-496F-B873-47611EB83EAA}"/>
                </c:ext>
              </c:extLst>
            </c:dLbl>
            <c:dLbl>
              <c:idx val="3"/>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lumMod val="75000"/>
                          <a:lumOff val="25000"/>
                        </a:schemeClr>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7-E1B2-496F-B873-47611EB83EAA}"/>
                </c:ext>
              </c:extLst>
            </c:dLbl>
            <c:dLbl>
              <c:idx val="4"/>
              <c:spPr>
                <a:noFill/>
                <a:ln>
                  <a:noFill/>
                </a:ln>
                <a:effectLst/>
              </c:spPr>
              <c:txPr>
                <a:bodyPr rot="0" spcFirstLastPara="1" vertOverflow="ellipsis" vert="horz" wrap="square" lIns="38100" tIns="19050" rIns="38100" bIns="19050" anchor="ctr" anchorCtr="1">
                  <a:spAutoFit/>
                </a:bodyPr>
                <a:lstStyle/>
                <a:p>
                  <a:pPr>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9-E1B2-496F-B873-47611EB83EAA}"/>
                </c:ext>
              </c:extLst>
            </c:dLbl>
            <c:dLbl>
              <c:idx val="5"/>
              <c:spPr>
                <a:noFill/>
                <a:ln>
                  <a:noFill/>
                </a:ln>
                <a:effectLst/>
              </c:spPr>
              <c:txPr>
                <a:bodyPr rot="0" spcFirstLastPara="1" vertOverflow="ellipsis" vert="horz" wrap="square" lIns="38100" tIns="19050" rIns="38100" bIns="19050" anchor="ctr" anchorCtr="0">
                  <a:spAutoFit/>
                </a:bodyPr>
                <a:lstStyle/>
                <a:p>
                  <a:pPr algn="ctr" rtl="0">
                    <a:defRPr lang="en-US"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E1B2-496F-B873-47611EB83EAA}"/>
                </c:ext>
              </c:extLst>
            </c:dLbl>
            <c:dLbl>
              <c:idx val="7"/>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spc="50" baseline="0">
                      <a:solidFill>
                        <a:prstClr val="black"/>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10-E1B2-496F-B873-47611EB83EA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spc="50" baseline="0">
                    <a:solidFill>
                      <a:schemeClr val="tx1"/>
                    </a:solidFill>
                    <a:latin typeface="Montserrat" panose="00000500000000000000" pitchFamily="2" charset="0"/>
                    <a:ea typeface="Lato Light" panose="020F0502020204030203" pitchFamily="34" charset="0"/>
                    <a:cs typeface="Lato Light" panose="020F050202020403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numCache>
            </c:numRef>
          </c:cat>
          <c:val>
            <c:numRef>
              <c:f>Sheet1!$B$2:$B$9</c:f>
              <c:numCache>
                <c:formatCode>0%</c:formatCode>
                <c:ptCount val="8"/>
                <c:pt idx="0">
                  <c:v>0.39</c:v>
                </c:pt>
                <c:pt idx="1">
                  <c:v>0.32</c:v>
                </c:pt>
                <c:pt idx="2">
                  <c:v>0.22</c:v>
                </c:pt>
                <c:pt idx="3">
                  <c:v>0.2</c:v>
                </c:pt>
                <c:pt idx="4">
                  <c:v>0.14000000000000001</c:v>
                </c:pt>
                <c:pt idx="5">
                  <c:v>0.14000000000000001</c:v>
                </c:pt>
                <c:pt idx="6">
                  <c:v>0.12</c:v>
                </c:pt>
                <c:pt idx="7">
                  <c:v>0.39</c:v>
                </c:pt>
              </c:numCache>
            </c:numRef>
          </c:val>
          <c:extLst>
            <c:ext xmlns:c16="http://schemas.microsoft.com/office/drawing/2014/chart" uri="{C3380CC4-5D6E-409C-BE32-E72D297353CC}">
              <c16:uniqueId val="{0000000E-E1B2-496F-B873-47611EB83EAA}"/>
            </c:ext>
          </c:extLst>
        </c:ser>
        <c:dLbls>
          <c:showLegendKey val="0"/>
          <c:showVal val="0"/>
          <c:showCatName val="0"/>
          <c:showSerName val="0"/>
          <c:showPercent val="0"/>
          <c:showBubbleSize val="0"/>
        </c:dLbls>
        <c:gapWidth val="45"/>
        <c:axId val="420950160"/>
        <c:axId val="106155696"/>
      </c:barChart>
      <c:catAx>
        <c:axId val="420950160"/>
        <c:scaling>
          <c:orientation val="maxMin"/>
        </c:scaling>
        <c:delete val="1"/>
        <c:axPos val="l"/>
        <c:numFmt formatCode="General" sourceLinked="1"/>
        <c:majorTickMark val="none"/>
        <c:minorTickMark val="none"/>
        <c:tickLblPos val="nextTo"/>
        <c:crossAx val="106155696"/>
        <c:crosses val="autoZero"/>
        <c:auto val="1"/>
        <c:lblAlgn val="r"/>
        <c:lblOffset val="100"/>
        <c:noMultiLvlLbl val="0"/>
      </c:catAx>
      <c:valAx>
        <c:axId val="106155696"/>
        <c:scaling>
          <c:orientation val="minMax"/>
          <c:max val="1"/>
        </c:scaling>
        <c:delete val="1"/>
        <c:axPos val="t"/>
        <c:numFmt formatCode="0%" sourceLinked="1"/>
        <c:majorTickMark val="none"/>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0.88</c:v>
                </c:pt>
                <c:pt idx="1">
                  <c:v>0.04</c:v>
                </c:pt>
                <c:pt idx="2">
                  <c:v>0.03</c:v>
                </c:pt>
                <c:pt idx="3">
                  <c:v>0.02</c:v>
                </c:pt>
              </c:numCache>
            </c:numRef>
          </c:val>
          <c:extLst>
            <c:ext xmlns:c16="http://schemas.microsoft.com/office/drawing/2014/chart" uri="{C3380CC4-5D6E-409C-BE32-E72D297353CC}">
              <c16:uniqueId val="{00000000-DCBB-45F8-B8C1-09E28041993D}"/>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accent6">
                  <a:lumMod val="60000"/>
                  <a:lumOff val="40000"/>
                </a:schemeClr>
              </a:solidFill>
              <a:ln w="9525">
                <a:solidFill>
                  <a:schemeClr val="bg1">
                    <a:lumMod val="95000"/>
                  </a:schemeClr>
                </a:solidFill>
              </a:ln>
              <a:effectLst/>
            </c:spPr>
            <c:extLst>
              <c:ext xmlns:c16="http://schemas.microsoft.com/office/drawing/2014/chart" uri="{C3380CC4-5D6E-409C-BE32-E72D297353CC}">
                <c16:uniqueId val="{00000001-816A-4E4E-ACAA-08DE4E84B0CD}"/>
              </c:ext>
            </c:extLst>
          </c:dPt>
          <c:dPt>
            <c:idx val="1"/>
            <c:bubble3D val="0"/>
            <c:spPr>
              <a:solidFill>
                <a:schemeClr val="accent6"/>
              </a:solidFill>
              <a:ln w="9525">
                <a:solidFill>
                  <a:schemeClr val="bg1">
                    <a:lumMod val="95000"/>
                  </a:schemeClr>
                </a:solidFill>
              </a:ln>
              <a:effectLst/>
            </c:spPr>
            <c:extLst>
              <c:ext xmlns:c16="http://schemas.microsoft.com/office/drawing/2014/chart" uri="{C3380CC4-5D6E-409C-BE32-E72D297353CC}">
                <c16:uniqueId val="{00000003-816A-4E4E-ACAA-08DE4E84B0CD}"/>
              </c:ext>
            </c:extLst>
          </c:dPt>
          <c:cat>
            <c:strRef>
              <c:f>Sheet1!$A$2:$A$3</c:f>
              <c:strCache>
                <c:ptCount val="2"/>
                <c:pt idx="0">
                  <c:v>Live alone</c:v>
                </c:pt>
                <c:pt idx="1">
                  <c:v>Don't live alone</c:v>
                </c:pt>
              </c:strCache>
            </c:strRef>
          </c:cat>
          <c:val>
            <c:numRef>
              <c:f>Sheet1!$B$2:$B$3</c:f>
              <c:numCache>
                <c:formatCode>0%</c:formatCode>
                <c:ptCount val="2"/>
                <c:pt idx="0">
                  <c:v>0.11</c:v>
                </c:pt>
                <c:pt idx="1">
                  <c:v>0.87</c:v>
                </c:pt>
              </c:numCache>
            </c:numRef>
          </c:val>
          <c:extLst>
            <c:ext xmlns:c16="http://schemas.microsoft.com/office/drawing/2014/chart" uri="{C3380CC4-5D6E-409C-BE32-E72D297353CC}">
              <c16:uniqueId val="{00000004-816A-4E4E-ACAA-08DE4E84B0CD}"/>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96164901042952"/>
          <c:y val="0.15644247351564425"/>
          <c:w val="0.45807670197914102"/>
          <c:h val="0.68711505296871156"/>
        </c:manualLayout>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1-A269-4656-A6E3-987681CC64DC}"/>
              </c:ext>
            </c:extLst>
          </c:dPt>
          <c:dPt>
            <c:idx val="1"/>
            <c:bubble3D val="0"/>
            <c:spPr>
              <a:solidFill>
                <a:schemeClr val="accent6"/>
              </a:solidFill>
              <a:ln w="9525">
                <a:solidFill>
                  <a:schemeClr val="bg1">
                    <a:lumMod val="95000"/>
                  </a:schemeClr>
                </a:solidFill>
              </a:ln>
              <a:effectLst/>
            </c:spPr>
            <c:extLst>
              <c:ext xmlns:c16="http://schemas.microsoft.com/office/drawing/2014/chart" uri="{C3380CC4-5D6E-409C-BE32-E72D297353CC}">
                <c16:uniqueId val="{00000003-A269-4656-A6E3-987681CC64DC}"/>
              </c:ext>
            </c:extLst>
          </c:dPt>
          <c:cat>
            <c:strRef>
              <c:f>Sheet1!$A$2:$A$3</c:f>
              <c:strCache>
                <c:ptCount val="2"/>
                <c:pt idx="0">
                  <c:v>Live alone</c:v>
                </c:pt>
                <c:pt idx="1">
                  <c:v>Don't live alone</c:v>
                </c:pt>
              </c:strCache>
            </c:strRef>
          </c:cat>
          <c:val>
            <c:numRef>
              <c:f>Sheet1!$B$2:$B$3</c:f>
              <c:numCache>
                <c:formatCode>0%</c:formatCode>
                <c:ptCount val="2"/>
                <c:pt idx="0">
                  <c:v>0.55000000000000004</c:v>
                </c:pt>
                <c:pt idx="1">
                  <c:v>0.45</c:v>
                </c:pt>
              </c:numCache>
            </c:numRef>
          </c:val>
          <c:extLst>
            <c:ext xmlns:c16="http://schemas.microsoft.com/office/drawing/2014/chart" uri="{C3380CC4-5D6E-409C-BE32-E72D297353CC}">
              <c16:uniqueId val="{00000004-A269-4656-A6E3-987681CC64DC}"/>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chemeClr val="accent1">
                <a:lumMod val="75000"/>
              </a:schemeClr>
            </a:solidFill>
            <a:ln w="12700">
              <a:solidFill>
                <a:schemeClr val="bg1"/>
              </a:solidFill>
            </a:ln>
            <a:effectLst/>
          </c:spPr>
          <c:invertIfNegative val="0"/>
          <c:dPt>
            <c:idx val="0"/>
            <c:invertIfNegative val="0"/>
            <c:bubble3D val="0"/>
            <c:spPr>
              <a:solidFill>
                <a:schemeClr val="accent1">
                  <a:lumMod val="75000"/>
                </a:schemeClr>
              </a:solidFill>
              <a:ln w="12700">
                <a:solidFill>
                  <a:schemeClr val="bg1"/>
                </a:solidFill>
              </a:ln>
              <a:effectLst/>
            </c:spPr>
            <c:extLst>
              <c:ext xmlns:c16="http://schemas.microsoft.com/office/drawing/2014/chart" uri="{C3380CC4-5D6E-409C-BE32-E72D297353CC}">
                <c16:uniqueId val="{00000001-615C-4E41-B68C-4DED2397A8D9}"/>
              </c:ext>
            </c:extLst>
          </c:dPt>
          <c:dPt>
            <c:idx val="1"/>
            <c:invertIfNegative val="0"/>
            <c:bubble3D val="0"/>
            <c:spPr>
              <a:solidFill>
                <a:schemeClr val="accent1">
                  <a:lumMod val="75000"/>
                </a:schemeClr>
              </a:solidFill>
              <a:ln w="12700">
                <a:solidFill>
                  <a:schemeClr val="bg1"/>
                </a:solidFill>
              </a:ln>
              <a:effectLst/>
            </c:spPr>
            <c:extLst>
              <c:ext xmlns:c16="http://schemas.microsoft.com/office/drawing/2014/chart" uri="{C3380CC4-5D6E-409C-BE32-E72D297353CC}">
                <c16:uniqueId val="{00000003-615C-4E41-B68C-4DED2397A8D9}"/>
              </c:ext>
            </c:extLst>
          </c:dPt>
          <c:dPt>
            <c:idx val="2"/>
            <c:invertIfNegative val="0"/>
            <c:bubble3D val="0"/>
            <c:spPr>
              <a:solidFill>
                <a:schemeClr val="accent1">
                  <a:lumMod val="75000"/>
                </a:schemeClr>
              </a:solidFill>
              <a:ln w="12700">
                <a:solidFill>
                  <a:schemeClr val="bg1"/>
                </a:solidFill>
              </a:ln>
              <a:effectLst/>
            </c:spPr>
            <c:extLst>
              <c:ext xmlns:c16="http://schemas.microsoft.com/office/drawing/2014/chart" uri="{C3380CC4-5D6E-409C-BE32-E72D297353CC}">
                <c16:uniqueId val="{00000005-615C-4E41-B68C-4DED2397A8D9}"/>
              </c:ext>
            </c:extLst>
          </c:dPt>
          <c:dPt>
            <c:idx val="3"/>
            <c:invertIfNegative val="0"/>
            <c:bubble3D val="0"/>
            <c:spPr>
              <a:solidFill>
                <a:schemeClr val="accent1">
                  <a:lumMod val="75000"/>
                </a:schemeClr>
              </a:solidFill>
              <a:ln w="12700">
                <a:solidFill>
                  <a:schemeClr val="bg1"/>
                </a:solidFill>
              </a:ln>
              <a:effectLst/>
            </c:spPr>
            <c:extLst>
              <c:ext xmlns:c16="http://schemas.microsoft.com/office/drawing/2014/chart" uri="{C3380CC4-5D6E-409C-BE32-E72D297353CC}">
                <c16:uniqueId val="{00000007-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Sheet1!$B$2:$B$8</c:f>
              <c:numCache>
                <c:formatCode>0%</c:formatCode>
                <c:ptCount val="7"/>
                <c:pt idx="0">
                  <c:v>0.62173913043478257</c:v>
                </c:pt>
                <c:pt idx="1">
                  <c:v>0.61079545454545459</c:v>
                </c:pt>
                <c:pt idx="2">
                  <c:v>0.56521739130434778</c:v>
                </c:pt>
                <c:pt idx="3">
                  <c:v>0.53828306264501158</c:v>
                </c:pt>
                <c:pt idx="4">
                  <c:v>0.48523206751054848</c:v>
                </c:pt>
                <c:pt idx="5">
                  <c:v>0.48333333333333334</c:v>
                </c:pt>
                <c:pt idx="6">
                  <c:v>0.4357894736842105</c:v>
                </c:pt>
              </c:numCache>
            </c:numRef>
          </c:val>
          <c:extLst>
            <c:ext xmlns:c16="http://schemas.microsoft.com/office/drawing/2014/chart" uri="{C3380CC4-5D6E-409C-BE32-E72D297353CC}">
              <c16:uniqueId val="{00000008-615C-4E41-B68C-4DED2397A8D9}"/>
            </c:ext>
          </c:extLst>
        </c:ser>
        <c:ser>
          <c:idx val="1"/>
          <c:order val="1"/>
          <c:tx>
            <c:strRef>
              <c:f>Sheet1!$C$1</c:f>
              <c:strCache>
                <c:ptCount val="1"/>
                <c:pt idx="0">
                  <c:v>Series 2</c:v>
                </c:pt>
              </c:strCache>
            </c:strRef>
          </c:tx>
          <c:spPr>
            <a:solidFill>
              <a:schemeClr val="accent1"/>
            </a:solidFill>
            <a:ln w="12700">
              <a:solidFill>
                <a:schemeClr val="bg1"/>
              </a:solidFill>
            </a:ln>
            <a:effectLst/>
          </c:spPr>
          <c:invertIfNegative val="0"/>
          <c:dPt>
            <c:idx val="0"/>
            <c:invertIfNegative val="0"/>
            <c:bubble3D val="0"/>
            <c:spPr>
              <a:solidFill>
                <a:schemeClr val="accent1"/>
              </a:solidFill>
              <a:ln w="12700">
                <a:solidFill>
                  <a:schemeClr val="bg1"/>
                </a:solidFill>
              </a:ln>
              <a:effectLst/>
            </c:spPr>
            <c:extLst>
              <c:ext xmlns:c16="http://schemas.microsoft.com/office/drawing/2014/chart" uri="{C3380CC4-5D6E-409C-BE32-E72D297353CC}">
                <c16:uniqueId val="{0000000A-615C-4E41-B68C-4DED2397A8D9}"/>
              </c:ext>
            </c:extLst>
          </c:dPt>
          <c:dPt>
            <c:idx val="1"/>
            <c:invertIfNegative val="0"/>
            <c:bubble3D val="0"/>
            <c:spPr>
              <a:solidFill>
                <a:schemeClr val="accent1"/>
              </a:solidFill>
              <a:ln w="12700">
                <a:solidFill>
                  <a:schemeClr val="bg1"/>
                </a:solidFill>
              </a:ln>
              <a:effectLst/>
            </c:spPr>
            <c:extLst>
              <c:ext xmlns:c16="http://schemas.microsoft.com/office/drawing/2014/chart" uri="{C3380CC4-5D6E-409C-BE32-E72D297353CC}">
                <c16:uniqueId val="{0000000C-615C-4E41-B68C-4DED2397A8D9}"/>
              </c:ext>
            </c:extLst>
          </c:dPt>
          <c:dPt>
            <c:idx val="2"/>
            <c:invertIfNegative val="0"/>
            <c:bubble3D val="0"/>
            <c:spPr>
              <a:solidFill>
                <a:schemeClr val="accent1"/>
              </a:solidFill>
              <a:ln w="12700">
                <a:solidFill>
                  <a:schemeClr val="bg1"/>
                </a:solidFill>
              </a:ln>
              <a:effectLst/>
            </c:spPr>
            <c:extLst>
              <c:ext xmlns:c16="http://schemas.microsoft.com/office/drawing/2014/chart" uri="{C3380CC4-5D6E-409C-BE32-E72D297353CC}">
                <c16:uniqueId val="{0000000E-615C-4E41-B68C-4DED2397A8D9}"/>
              </c:ext>
            </c:extLst>
          </c:dPt>
          <c:dPt>
            <c:idx val="3"/>
            <c:invertIfNegative val="0"/>
            <c:bubble3D val="0"/>
            <c:spPr>
              <a:solidFill>
                <a:schemeClr val="accent1"/>
              </a:solidFill>
              <a:ln w="12700">
                <a:solidFill>
                  <a:schemeClr val="bg1"/>
                </a:solidFill>
              </a:ln>
              <a:effectLst/>
            </c:spPr>
            <c:extLst>
              <c:ext xmlns:c16="http://schemas.microsoft.com/office/drawing/2014/chart" uri="{C3380CC4-5D6E-409C-BE32-E72D297353CC}">
                <c16:uniqueId val="{00000010-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Sheet1!$C$2:$C$8</c:f>
              <c:numCache>
                <c:formatCode>0%</c:formatCode>
                <c:ptCount val="7"/>
                <c:pt idx="0">
                  <c:v>0.29782608695652174</c:v>
                </c:pt>
                <c:pt idx="1">
                  <c:v>0.28977272727272729</c:v>
                </c:pt>
                <c:pt idx="2">
                  <c:v>0.33867276887871856</c:v>
                </c:pt>
                <c:pt idx="3">
                  <c:v>0.37122969837587005</c:v>
                </c:pt>
                <c:pt idx="4">
                  <c:v>0.379746835443038</c:v>
                </c:pt>
                <c:pt idx="5">
                  <c:v>0.38750000000000001</c:v>
                </c:pt>
                <c:pt idx="6">
                  <c:v>0.40210526315789474</c:v>
                </c:pt>
              </c:numCache>
            </c:numRef>
          </c:val>
          <c:extLst>
            <c:ext xmlns:c16="http://schemas.microsoft.com/office/drawing/2014/chart" uri="{C3380CC4-5D6E-409C-BE32-E72D297353CC}">
              <c16:uniqueId val="{00000011-615C-4E41-B68C-4DED2397A8D9}"/>
            </c:ext>
          </c:extLst>
        </c:ser>
        <c:ser>
          <c:idx val="2"/>
          <c:order val="2"/>
          <c:tx>
            <c:strRef>
              <c:f>Sheet1!$D$1</c:f>
              <c:strCache>
                <c:ptCount val="1"/>
                <c:pt idx="0">
                  <c:v>Series 3</c:v>
                </c:pt>
              </c:strCache>
            </c:strRef>
          </c:tx>
          <c:spPr>
            <a:solidFill>
              <a:schemeClr val="accent1">
                <a:lumMod val="60000"/>
                <a:lumOff val="40000"/>
              </a:schemeClr>
            </a:solidFill>
            <a:ln w="12700">
              <a:solidFill>
                <a:schemeClr val="bg1"/>
              </a:solidFill>
            </a:ln>
            <a:effectLst/>
          </c:spPr>
          <c:invertIfNegative val="0"/>
          <c:dPt>
            <c:idx val="0"/>
            <c:invertIfNegative val="0"/>
            <c:bubble3D val="0"/>
            <c:spPr>
              <a:solidFill>
                <a:schemeClr val="accent1">
                  <a:lumMod val="60000"/>
                  <a:lumOff val="40000"/>
                </a:schemeClr>
              </a:solidFill>
              <a:ln w="12700">
                <a:solidFill>
                  <a:schemeClr val="bg1"/>
                </a:solidFill>
              </a:ln>
              <a:effectLst/>
            </c:spPr>
            <c:extLst>
              <c:ext xmlns:c16="http://schemas.microsoft.com/office/drawing/2014/chart" uri="{C3380CC4-5D6E-409C-BE32-E72D297353CC}">
                <c16:uniqueId val="{00000013-615C-4E41-B68C-4DED2397A8D9}"/>
              </c:ext>
            </c:extLst>
          </c:dPt>
          <c:dPt>
            <c:idx val="1"/>
            <c:invertIfNegative val="0"/>
            <c:bubble3D val="0"/>
            <c:spPr>
              <a:solidFill>
                <a:schemeClr val="accent1">
                  <a:lumMod val="60000"/>
                  <a:lumOff val="40000"/>
                </a:schemeClr>
              </a:solidFill>
              <a:ln w="12700">
                <a:solidFill>
                  <a:schemeClr val="bg1"/>
                </a:solidFill>
              </a:ln>
              <a:effectLst/>
            </c:spPr>
            <c:extLst>
              <c:ext xmlns:c16="http://schemas.microsoft.com/office/drawing/2014/chart" uri="{C3380CC4-5D6E-409C-BE32-E72D297353CC}">
                <c16:uniqueId val="{00000015-615C-4E41-B68C-4DED2397A8D9}"/>
              </c:ext>
            </c:extLst>
          </c:dPt>
          <c:dPt>
            <c:idx val="2"/>
            <c:invertIfNegative val="0"/>
            <c:bubble3D val="0"/>
            <c:spPr>
              <a:solidFill>
                <a:schemeClr val="accent1">
                  <a:lumMod val="60000"/>
                  <a:lumOff val="40000"/>
                </a:schemeClr>
              </a:solidFill>
              <a:ln w="12700">
                <a:solidFill>
                  <a:schemeClr val="bg1"/>
                </a:solidFill>
              </a:ln>
              <a:effectLst/>
            </c:spPr>
            <c:extLst>
              <c:ext xmlns:c16="http://schemas.microsoft.com/office/drawing/2014/chart" uri="{C3380CC4-5D6E-409C-BE32-E72D297353CC}">
                <c16:uniqueId val="{00000017-615C-4E41-B68C-4DED2397A8D9}"/>
              </c:ext>
            </c:extLst>
          </c:dPt>
          <c:dPt>
            <c:idx val="3"/>
            <c:invertIfNegative val="0"/>
            <c:bubble3D val="0"/>
            <c:spPr>
              <a:solidFill>
                <a:schemeClr val="accent1">
                  <a:lumMod val="60000"/>
                  <a:lumOff val="40000"/>
                </a:schemeClr>
              </a:solidFill>
              <a:ln w="12700">
                <a:solidFill>
                  <a:schemeClr val="bg1"/>
                </a:solidFill>
              </a:ln>
              <a:effectLst/>
            </c:spPr>
            <c:extLst>
              <c:ext xmlns:c16="http://schemas.microsoft.com/office/drawing/2014/chart" uri="{C3380CC4-5D6E-409C-BE32-E72D297353CC}">
                <c16:uniqueId val="{00000019-615C-4E41-B68C-4DED2397A8D9}"/>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2"/>
                <c:pt idx="0">
                  <c:v>Category 1</c:v>
                </c:pt>
                <c:pt idx="1">
                  <c:v>Category 2</c:v>
                </c:pt>
              </c:strCache>
            </c:strRef>
          </c:cat>
          <c:val>
            <c:numRef>
              <c:f>Sheet1!$D$2:$D$8</c:f>
              <c:numCache>
                <c:formatCode>0%</c:formatCode>
                <c:ptCount val="7"/>
                <c:pt idx="0">
                  <c:v>8.0434782608695646E-2</c:v>
                </c:pt>
                <c:pt idx="1">
                  <c:v>9.9431818181818177E-2</c:v>
                </c:pt>
                <c:pt idx="2">
                  <c:v>9.6109839816933634E-2</c:v>
                </c:pt>
                <c:pt idx="3">
                  <c:v>9.0487238979118326E-2</c:v>
                </c:pt>
                <c:pt idx="4">
                  <c:v>0.13502109704641349</c:v>
                </c:pt>
                <c:pt idx="5">
                  <c:v>0.12916666666666668</c:v>
                </c:pt>
                <c:pt idx="6">
                  <c:v>0.16210526315789472</c:v>
                </c:pt>
              </c:numCache>
            </c:numRef>
          </c:val>
          <c:extLst>
            <c:ext xmlns:c16="http://schemas.microsoft.com/office/drawing/2014/chart" uri="{C3380CC4-5D6E-409C-BE32-E72D297353CC}">
              <c16:uniqueId val="{0000001A-615C-4E41-B68C-4DED2397A8D9}"/>
            </c:ext>
          </c:extLst>
        </c:ser>
        <c:dLbls>
          <c:showLegendKey val="0"/>
          <c:showVal val="0"/>
          <c:showCatName val="0"/>
          <c:showSerName val="0"/>
          <c:showPercent val="0"/>
          <c:showBubbleSize val="0"/>
        </c:dLbls>
        <c:gapWidth val="35"/>
        <c:overlap val="100"/>
        <c:axId val="1047056031"/>
        <c:axId val="405298143"/>
      </c:barChart>
      <c:catAx>
        <c:axId val="1047056031"/>
        <c:scaling>
          <c:orientation val="maxMin"/>
        </c:scaling>
        <c:delete val="1"/>
        <c:axPos val="l"/>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t"/>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Series 1</c:v>
                </c:pt>
              </c:strCache>
            </c:strRef>
          </c:tx>
          <c:spPr>
            <a:solidFill>
              <a:schemeClr val="accent1">
                <a:lumMod val="60000"/>
                <a:lumOff val="40000"/>
              </a:schemeClr>
            </a:solidFill>
            <a:ln w="12700">
              <a:solidFill>
                <a:schemeClr val="bg1"/>
              </a:solidFill>
            </a:ln>
            <a:effectLst/>
          </c:spPr>
          <c:invertIfNegative val="0"/>
          <c:dPt>
            <c:idx val="0"/>
            <c:invertIfNegative val="0"/>
            <c:bubble3D val="0"/>
            <c:spPr>
              <a:solidFill>
                <a:schemeClr val="accent1">
                  <a:lumMod val="60000"/>
                  <a:lumOff val="40000"/>
                </a:schemeClr>
              </a:solidFill>
              <a:ln w="12700">
                <a:solidFill>
                  <a:schemeClr val="bg1"/>
                </a:solidFill>
              </a:ln>
              <a:effectLst/>
            </c:spPr>
            <c:extLst>
              <c:ext xmlns:c16="http://schemas.microsoft.com/office/drawing/2014/chart" uri="{C3380CC4-5D6E-409C-BE32-E72D297353CC}">
                <c16:uniqueId val="{00000001-BDE7-4E84-95B9-8C8BDB44A4C3}"/>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BDE7-4E84-95B9-8C8BDB44A4C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0.11</c:v>
                </c:pt>
              </c:numCache>
            </c:numRef>
          </c:val>
          <c:extLst>
            <c:ext xmlns:c16="http://schemas.microsoft.com/office/drawing/2014/chart" uri="{C3380CC4-5D6E-409C-BE32-E72D297353CC}">
              <c16:uniqueId val="{00000002-BDE7-4E84-95B9-8C8BDB44A4C3}"/>
            </c:ext>
          </c:extLst>
        </c:ser>
        <c:ser>
          <c:idx val="1"/>
          <c:order val="1"/>
          <c:tx>
            <c:strRef>
              <c:f>Sheet1!$C$1</c:f>
              <c:strCache>
                <c:ptCount val="1"/>
                <c:pt idx="0">
                  <c:v>Series 2</c:v>
                </c:pt>
              </c:strCache>
            </c:strRef>
          </c:tx>
          <c:spPr>
            <a:solidFill>
              <a:schemeClr val="accent1"/>
            </a:solidFill>
            <a:ln w="12700">
              <a:solidFill>
                <a:schemeClr val="bg1"/>
              </a:solidFill>
            </a:ln>
            <a:effectLst/>
          </c:spPr>
          <c:invertIfNegative val="0"/>
          <c:dPt>
            <c:idx val="0"/>
            <c:invertIfNegative val="0"/>
            <c:bubble3D val="0"/>
            <c:spPr>
              <a:solidFill>
                <a:schemeClr val="accent1"/>
              </a:solidFill>
              <a:ln w="12700">
                <a:solidFill>
                  <a:schemeClr val="bg1"/>
                </a:solidFill>
              </a:ln>
              <a:effectLst/>
            </c:spPr>
            <c:extLst>
              <c:ext xmlns:c16="http://schemas.microsoft.com/office/drawing/2014/chart" uri="{C3380CC4-5D6E-409C-BE32-E72D297353CC}">
                <c16:uniqueId val="{00000004-BDE7-4E84-95B9-8C8BDB44A4C3}"/>
              </c:ext>
            </c:extLst>
          </c:dPt>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0.34</c:v>
                </c:pt>
              </c:numCache>
            </c:numRef>
          </c:val>
          <c:extLst>
            <c:ext xmlns:c16="http://schemas.microsoft.com/office/drawing/2014/chart" uri="{C3380CC4-5D6E-409C-BE32-E72D297353CC}">
              <c16:uniqueId val="{00000005-BDE7-4E84-95B9-8C8BDB44A4C3}"/>
            </c:ext>
          </c:extLst>
        </c:ser>
        <c:ser>
          <c:idx val="2"/>
          <c:order val="2"/>
          <c:tx>
            <c:strRef>
              <c:f>Sheet1!$D$1</c:f>
              <c:strCache>
                <c:ptCount val="1"/>
                <c:pt idx="0">
                  <c:v>Series 3</c:v>
                </c:pt>
              </c:strCache>
            </c:strRef>
          </c:tx>
          <c:spPr>
            <a:solidFill>
              <a:schemeClr val="accent1">
                <a:lumMod val="75000"/>
              </a:schemeClr>
            </a:solidFill>
            <a:ln w="12700">
              <a:solidFill>
                <a:schemeClr val="bg1"/>
              </a:solid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bg1"/>
                    </a:solidFill>
                    <a:latin typeface="Montserrat" panose="00000500000000000000"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0.55000000000000004</c:v>
                </c:pt>
              </c:numCache>
            </c:numRef>
          </c:val>
          <c:extLst>
            <c:ext xmlns:c16="http://schemas.microsoft.com/office/drawing/2014/chart" uri="{C3380CC4-5D6E-409C-BE32-E72D297353CC}">
              <c16:uniqueId val="{00000006-BDE7-4E84-95B9-8C8BDB44A4C3}"/>
            </c:ext>
          </c:extLst>
        </c:ser>
        <c:dLbls>
          <c:showLegendKey val="0"/>
          <c:showVal val="0"/>
          <c:showCatName val="0"/>
          <c:showSerName val="0"/>
          <c:showPercent val="0"/>
          <c:showBubbleSize val="0"/>
        </c:dLbls>
        <c:gapWidth val="75"/>
        <c:overlap val="100"/>
        <c:axId val="1047056031"/>
        <c:axId val="405298143"/>
      </c:barChart>
      <c:catAx>
        <c:axId val="1047056031"/>
        <c:scaling>
          <c:orientation val="minMax"/>
        </c:scaling>
        <c:delete val="1"/>
        <c:axPos val="b"/>
        <c:numFmt formatCode="General" sourceLinked="1"/>
        <c:majorTickMark val="out"/>
        <c:minorTickMark val="none"/>
        <c:tickLblPos val="nextTo"/>
        <c:crossAx val="405298143"/>
        <c:crosses val="autoZero"/>
        <c:auto val="1"/>
        <c:lblAlgn val="ctr"/>
        <c:lblOffset val="100"/>
        <c:noMultiLvlLbl val="0"/>
      </c:catAx>
      <c:valAx>
        <c:axId val="405298143"/>
        <c:scaling>
          <c:orientation val="minMax"/>
        </c:scaling>
        <c:delete val="1"/>
        <c:axPos val="l"/>
        <c:numFmt formatCode="0%" sourceLinked="1"/>
        <c:majorTickMark val="out"/>
        <c:minorTickMark val="none"/>
        <c:tickLblPos val="nextTo"/>
        <c:crossAx val="1047056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bg2"/>
            </a:solidFill>
            <a:ln w="9525">
              <a:solidFill>
                <a:schemeClr val="bg1">
                  <a:lumMod val="95000"/>
                </a:schemeClr>
              </a:solidFill>
            </a:ln>
          </c:spPr>
          <c:dPt>
            <c:idx val="0"/>
            <c:bubble3D val="0"/>
            <c:spPr>
              <a:solidFill>
                <a:schemeClr val="accent1"/>
              </a:solidFill>
              <a:ln w="9525">
                <a:solidFill>
                  <a:schemeClr val="bg1">
                    <a:lumMod val="95000"/>
                  </a:schemeClr>
                </a:solidFill>
              </a:ln>
              <a:effectLst/>
            </c:spPr>
            <c:extLst>
              <c:ext xmlns:c16="http://schemas.microsoft.com/office/drawing/2014/chart" uri="{C3380CC4-5D6E-409C-BE32-E72D297353CC}">
                <c16:uniqueId val="{00000001-333E-4CAF-A3EC-91516BC8D468}"/>
              </c:ext>
            </c:extLst>
          </c:dPt>
          <c:dPt>
            <c:idx val="1"/>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3-333E-4CAF-A3EC-91516BC8D468}"/>
              </c:ext>
            </c:extLst>
          </c:dPt>
          <c:cat>
            <c:strRef>
              <c:f>Sheet1!$A$2:$A$3</c:f>
              <c:strCache>
                <c:ptCount val="2"/>
                <c:pt idx="0">
                  <c:v>Live alone</c:v>
                </c:pt>
                <c:pt idx="1">
                  <c:v>Don't live alone</c:v>
                </c:pt>
              </c:strCache>
            </c:strRef>
          </c:cat>
          <c:val>
            <c:numRef>
              <c:f>Sheet1!$B$2:$B$3</c:f>
              <c:numCache>
                <c:formatCode>0%</c:formatCode>
                <c:ptCount val="2"/>
                <c:pt idx="0">
                  <c:v>0.15</c:v>
                </c:pt>
                <c:pt idx="1">
                  <c:v>0.85</c:v>
                </c:pt>
              </c:numCache>
            </c:numRef>
          </c:val>
          <c:extLst>
            <c:ext xmlns:c16="http://schemas.microsoft.com/office/drawing/2014/chart" uri="{C3380CC4-5D6E-409C-BE32-E72D297353CC}">
              <c16:uniqueId val="{00000004-333E-4CAF-A3EC-91516BC8D468}"/>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96164901042952"/>
          <c:y val="0.15644247351564425"/>
          <c:w val="0.45807670197914102"/>
          <c:h val="0.68711505296871156"/>
        </c:manualLayout>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accent1"/>
              </a:solidFill>
              <a:ln w="9525">
                <a:solidFill>
                  <a:schemeClr val="bg1">
                    <a:lumMod val="95000"/>
                  </a:schemeClr>
                </a:solidFill>
              </a:ln>
              <a:effectLst/>
            </c:spPr>
            <c:extLst>
              <c:ext xmlns:c16="http://schemas.microsoft.com/office/drawing/2014/chart" uri="{C3380CC4-5D6E-409C-BE32-E72D297353CC}">
                <c16:uniqueId val="{00000001-0F8C-4EA5-9DE3-D51B665CE0DD}"/>
              </c:ext>
            </c:extLst>
          </c:dPt>
          <c:dPt>
            <c:idx val="1"/>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3-0F8C-4EA5-9DE3-D51B665CE0DD}"/>
              </c:ext>
            </c:extLst>
          </c:dPt>
          <c:cat>
            <c:strRef>
              <c:f>Sheet1!$A$2:$A$3</c:f>
              <c:strCache>
                <c:ptCount val="2"/>
                <c:pt idx="0">
                  <c:v>Live alone</c:v>
                </c:pt>
                <c:pt idx="1">
                  <c:v>Don't live alone</c:v>
                </c:pt>
              </c:strCache>
            </c:strRef>
          </c:cat>
          <c:val>
            <c:numRef>
              <c:f>Sheet1!$B$2:$B$3</c:f>
              <c:numCache>
                <c:formatCode>0%</c:formatCode>
                <c:ptCount val="2"/>
                <c:pt idx="0">
                  <c:v>0.25</c:v>
                </c:pt>
                <c:pt idx="1">
                  <c:v>0.75</c:v>
                </c:pt>
              </c:numCache>
            </c:numRef>
          </c:val>
          <c:extLst>
            <c:ext xmlns:c16="http://schemas.microsoft.com/office/drawing/2014/chart" uri="{C3380CC4-5D6E-409C-BE32-E72D297353CC}">
              <c16:uniqueId val="{00000004-0F8C-4EA5-9DE3-D51B665CE0DD}"/>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096164901042952"/>
          <c:y val="0.15644247351564425"/>
          <c:w val="0.45807670197914102"/>
          <c:h val="0.68711505296871156"/>
        </c:manualLayout>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1-1536-4A7A-94AD-A60D71D86CD4}"/>
              </c:ext>
            </c:extLst>
          </c:dPt>
          <c:dPt>
            <c:idx val="1"/>
            <c:bubble3D val="0"/>
            <c:spPr>
              <a:solidFill>
                <a:schemeClr val="accent1"/>
              </a:solidFill>
              <a:ln w="9525">
                <a:solidFill>
                  <a:schemeClr val="bg1">
                    <a:lumMod val="95000"/>
                  </a:schemeClr>
                </a:solidFill>
              </a:ln>
              <a:effectLst/>
            </c:spPr>
            <c:extLst>
              <c:ext xmlns:c16="http://schemas.microsoft.com/office/drawing/2014/chart" uri="{C3380CC4-5D6E-409C-BE32-E72D297353CC}">
                <c16:uniqueId val="{00000003-1536-4A7A-94AD-A60D71D86CD4}"/>
              </c:ext>
            </c:extLst>
          </c:dPt>
          <c:cat>
            <c:strRef>
              <c:f>Sheet1!$A$2:$A$3</c:f>
              <c:strCache>
                <c:ptCount val="2"/>
                <c:pt idx="0">
                  <c:v>Live alone</c:v>
                </c:pt>
                <c:pt idx="1">
                  <c:v>Don't live alone</c:v>
                </c:pt>
              </c:strCache>
            </c:strRef>
          </c:cat>
          <c:val>
            <c:numRef>
              <c:f>Sheet1!$B$2:$B$3</c:f>
              <c:numCache>
                <c:formatCode>0%</c:formatCode>
                <c:ptCount val="2"/>
                <c:pt idx="0">
                  <c:v>0.52</c:v>
                </c:pt>
                <c:pt idx="1">
                  <c:v>0.48</c:v>
                </c:pt>
              </c:numCache>
            </c:numRef>
          </c:val>
          <c:extLst>
            <c:ext xmlns:c16="http://schemas.microsoft.com/office/drawing/2014/chart" uri="{C3380CC4-5D6E-409C-BE32-E72D297353CC}">
              <c16:uniqueId val="{00000004-1536-4A7A-94AD-A60D71D86CD4}"/>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ln w="9525">
              <a:solidFill>
                <a:schemeClr val="bg1">
                  <a:lumMod val="95000"/>
                </a:schemeClr>
              </a:solidFill>
            </a:ln>
          </c:spPr>
          <c:dPt>
            <c:idx val="0"/>
            <c:bubble3D val="0"/>
            <c:spPr>
              <a:solidFill>
                <a:schemeClr val="bg2"/>
              </a:solidFill>
              <a:ln w="9525">
                <a:solidFill>
                  <a:schemeClr val="bg1">
                    <a:lumMod val="95000"/>
                  </a:schemeClr>
                </a:solidFill>
              </a:ln>
              <a:effectLst/>
            </c:spPr>
            <c:extLst>
              <c:ext xmlns:c16="http://schemas.microsoft.com/office/drawing/2014/chart" uri="{C3380CC4-5D6E-409C-BE32-E72D297353CC}">
                <c16:uniqueId val="{00000001-EB02-4693-8C34-71C362BF2591}"/>
              </c:ext>
            </c:extLst>
          </c:dPt>
          <c:dPt>
            <c:idx val="1"/>
            <c:bubble3D val="0"/>
            <c:spPr>
              <a:solidFill>
                <a:schemeClr val="accent1"/>
              </a:solidFill>
              <a:ln w="9525">
                <a:solidFill>
                  <a:schemeClr val="bg1">
                    <a:lumMod val="95000"/>
                  </a:schemeClr>
                </a:solidFill>
              </a:ln>
              <a:effectLst/>
            </c:spPr>
            <c:extLst>
              <c:ext xmlns:c16="http://schemas.microsoft.com/office/drawing/2014/chart" uri="{C3380CC4-5D6E-409C-BE32-E72D297353CC}">
                <c16:uniqueId val="{00000003-EB02-4693-8C34-71C362BF2591}"/>
              </c:ext>
            </c:extLst>
          </c:dPt>
          <c:cat>
            <c:strRef>
              <c:f>Sheet1!$A$2:$A$3</c:f>
              <c:strCache>
                <c:ptCount val="2"/>
                <c:pt idx="0">
                  <c:v>Live alone</c:v>
                </c:pt>
                <c:pt idx="1">
                  <c:v>Don't live alone</c:v>
                </c:pt>
              </c:strCache>
            </c:strRef>
          </c:cat>
          <c:val>
            <c:numRef>
              <c:f>Sheet1!$B$2:$B$3</c:f>
              <c:numCache>
                <c:formatCode>0%</c:formatCode>
                <c:ptCount val="2"/>
                <c:pt idx="0">
                  <c:v>0.46</c:v>
                </c:pt>
                <c:pt idx="1">
                  <c:v>0.54</c:v>
                </c:pt>
              </c:numCache>
            </c:numRef>
          </c:val>
          <c:extLst>
            <c:ext xmlns:c16="http://schemas.microsoft.com/office/drawing/2014/chart" uri="{C3380CC4-5D6E-409C-BE32-E72D297353CC}">
              <c16:uniqueId val="{00000004-EB02-4693-8C34-71C362BF2591}"/>
            </c:ext>
          </c:extLst>
        </c:ser>
        <c:dLbls>
          <c:showLegendKey val="0"/>
          <c:showVal val="0"/>
          <c:showCatName val="0"/>
          <c:showSerName val="0"/>
          <c:showPercent val="0"/>
          <c:showBubbleSize val="0"/>
          <c:showLeaderLines val="1"/>
        </c:dLbls>
        <c:firstSliceAng val="49"/>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07105383282995E-2"/>
          <c:y val="2.9371607390123487E-2"/>
          <c:w val="0.84478131531989376"/>
          <c:h val="0.94125678521975298"/>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ontserrat Light" panose="00000400000000000000"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0.7</c:v>
                </c:pt>
                <c:pt idx="1">
                  <c:v>0.18</c:v>
                </c:pt>
                <c:pt idx="2">
                  <c:v>7.0000000000000007E-2</c:v>
                </c:pt>
                <c:pt idx="3">
                  <c:v>0.02</c:v>
                </c:pt>
              </c:numCache>
            </c:numRef>
          </c:val>
          <c:extLst>
            <c:ext xmlns:c16="http://schemas.microsoft.com/office/drawing/2014/chart" uri="{C3380CC4-5D6E-409C-BE32-E72D297353CC}">
              <c16:uniqueId val="{00000000-FE71-4BD2-A2CD-7627BDC8291C}"/>
            </c:ext>
          </c:extLst>
        </c:ser>
        <c:dLbls>
          <c:dLblPos val="outEnd"/>
          <c:showLegendKey val="0"/>
          <c:showVal val="1"/>
          <c:showCatName val="0"/>
          <c:showSerName val="0"/>
          <c:showPercent val="0"/>
          <c:showBubbleSize val="0"/>
        </c:dLbls>
        <c:gapWidth val="45"/>
        <c:axId val="420950160"/>
        <c:axId val="106155696"/>
      </c:barChart>
      <c:catAx>
        <c:axId val="420950160"/>
        <c:scaling>
          <c:orientation val="maxMin"/>
        </c:scaling>
        <c:delete val="1"/>
        <c:axPos val="l"/>
        <c:numFmt formatCode="@" sourceLinked="1"/>
        <c:majorTickMark val="none"/>
        <c:minorTickMark val="none"/>
        <c:tickLblPos val="nextTo"/>
        <c:crossAx val="106155696"/>
        <c:crosses val="autoZero"/>
        <c:auto val="1"/>
        <c:lblAlgn val="r"/>
        <c:lblOffset val="100"/>
        <c:noMultiLvlLbl val="0"/>
      </c:catAx>
      <c:valAx>
        <c:axId val="106155696"/>
        <c:scaling>
          <c:orientation val="minMax"/>
          <c:max val="1"/>
          <c:min val="0"/>
        </c:scaling>
        <c:delete val="1"/>
        <c:axPos val="t"/>
        <c:numFmt formatCode="0%" sourceLinked="1"/>
        <c:majorTickMark val="out"/>
        <c:minorTickMark val="none"/>
        <c:tickLblPos val="nextTo"/>
        <c:crossAx val="420950160"/>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42DBCE-5D94-4EB5-A790-D6E298B9692A}" type="datetimeFigureOut">
              <a:rPr lang="en-US" smtClean="0"/>
              <a:t>7/30/2021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45AF015-44B9-476F-8303-C3CBFF6A1B23}" type="slidenum">
              <a:rPr lang="en-US" smtClean="0"/>
              <a:t>‹#›</a:t>
            </a:fld>
            <a:endParaRPr lang="en-US"/>
          </a:p>
        </p:txBody>
      </p:sp>
    </p:spTree>
    <p:extLst>
      <p:ext uri="{BB962C8B-B14F-4D97-AF65-F5344CB8AC3E}">
        <p14:creationId xmlns:p14="http://schemas.microsoft.com/office/powerpoint/2010/main" val="2149463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Q10. Are you aware of any programs implemented by Southern California Edison in order to reduce the risk of wildfires? Y/N</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Q11.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programs are you aware of from Southern California Edison that help reduce the risk of wildfires? Open end</a:t>
            </a:r>
            <a:endParaRPr lang="en-US" sz="18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45AF015-44B9-476F-8303-C3CBFF6A1B23}" type="slidenum">
              <a:rPr lang="en-US" smtClean="0"/>
              <a:t>7</a:t>
            </a:fld>
            <a:endParaRPr lang="en-US"/>
          </a:p>
        </p:txBody>
      </p:sp>
    </p:spTree>
    <p:extLst>
      <p:ext uri="{BB962C8B-B14F-4D97-AF65-F5344CB8AC3E}">
        <p14:creationId xmlns:p14="http://schemas.microsoft.com/office/powerpoint/2010/main" val="4134003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Q7. </a:t>
            </a:r>
            <a:r>
              <a:rPr lang="en-US" sz="1800">
                <a:effectLst/>
                <a:latin typeface="Calibri" panose="020F0502020204030204" pitchFamily="34" charset="0"/>
                <a:ea typeface="Calibri" panose="020F0502020204030204" pitchFamily="34" charset="0"/>
                <a:cs typeface="Calibri" panose="020F0502020204030204" pitchFamily="34" charset="0"/>
              </a:rPr>
              <a:t>Which, if any, of the following sources provide useful information on wildfire safety?</a:t>
            </a:r>
          </a:p>
        </p:txBody>
      </p:sp>
      <p:sp>
        <p:nvSpPr>
          <p:cNvPr id="4" name="Slide Number Placeholder 3"/>
          <p:cNvSpPr>
            <a:spLocks noGrp="1"/>
          </p:cNvSpPr>
          <p:nvPr>
            <p:ph type="sldNum" sz="quarter" idx="5"/>
          </p:nvPr>
        </p:nvSpPr>
        <p:spPr/>
        <p:txBody>
          <a:bodyPr/>
          <a:lstStyle/>
          <a:p>
            <a:fld id="{145AF015-44B9-476F-8303-C3CBFF6A1B23}" type="slidenum">
              <a:rPr lang="en-US" smtClean="0"/>
              <a:t>18</a:t>
            </a:fld>
            <a:endParaRPr lang="en-US"/>
          </a:p>
        </p:txBody>
      </p:sp>
    </p:spTree>
    <p:extLst>
      <p:ext uri="{BB962C8B-B14F-4D97-AF65-F5344CB8AC3E}">
        <p14:creationId xmlns:p14="http://schemas.microsoft.com/office/powerpoint/2010/main" val="2615048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Q8.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Which organizations, if any, are you currently aware of who are acting to prevent the risk of wildfires or protecting against wildfires?</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Q9.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Who is ultimately responsible for helping reduce the risk of, or protecting the public against, wildfires?</a:t>
            </a:r>
            <a:endParaRPr lang="en-US" sz="18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45AF015-44B9-476F-8303-C3CBFF6A1B23}" type="slidenum">
              <a:rPr lang="en-US" smtClean="0"/>
              <a:t>19</a:t>
            </a:fld>
            <a:endParaRPr lang="en-US"/>
          </a:p>
        </p:txBody>
      </p:sp>
    </p:spTree>
    <p:extLst>
      <p:ext uri="{BB962C8B-B14F-4D97-AF65-F5344CB8AC3E}">
        <p14:creationId xmlns:p14="http://schemas.microsoft.com/office/powerpoint/2010/main" val="2512690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Q25.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Were you aware that your power would be shut off for the Public Safety Power Shutoff event </a:t>
            </a:r>
            <a:r>
              <a:rPr lang="en-US" sz="18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prior</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to it happening?</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Q26.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How were you made aware of the possibility of a Public Safety Power Shutoff?</a:t>
            </a:r>
            <a:endParaRPr lang="en-US" sz="18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45AF015-44B9-476F-8303-C3CBFF6A1B23}" type="slidenum">
              <a:rPr lang="en-US" smtClean="0"/>
              <a:t>21</a:t>
            </a:fld>
            <a:endParaRPr lang="en-US"/>
          </a:p>
        </p:txBody>
      </p:sp>
    </p:spTree>
    <p:extLst>
      <p:ext uri="{BB962C8B-B14F-4D97-AF65-F5344CB8AC3E}">
        <p14:creationId xmlns:p14="http://schemas.microsoft.com/office/powerpoint/2010/main" val="117589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Q27.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When you experienced a Public Safety Power Shutoff event, where did you go to check for updates on the status of your outage?</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Q28.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How useful was the information you received when you went to SCE.com?</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Q29.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How useful was the information you received when you called the SCE phone center?</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Q30.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Southern California Edison set up temporary centers in the community where those affected could go for outage information and supplies. Which, if any, of the following Edison community support locations did you visit after receiving an alert, or during the Public Safety Power Shutoff events you experienced? </a:t>
            </a:r>
            <a:endParaRPr lang="en-US" sz="1800">
              <a:effectLst/>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22</a:t>
            </a:fld>
            <a:endParaRPr lang="en-US"/>
          </a:p>
        </p:txBody>
      </p:sp>
    </p:spTree>
    <p:extLst>
      <p:ext uri="{BB962C8B-B14F-4D97-AF65-F5344CB8AC3E}">
        <p14:creationId xmlns:p14="http://schemas.microsoft.com/office/powerpoint/2010/main" val="1691670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Q1. </a:t>
            </a:r>
            <a:r>
              <a:rPr lang="en-US" sz="1800">
                <a:effectLst/>
                <a:latin typeface="Calibri" panose="020F0502020204030204" pitchFamily="34" charset="0"/>
                <a:ea typeface="Calibri" panose="020F0502020204030204" pitchFamily="34" charset="0"/>
                <a:cs typeface="Calibri" panose="020F0502020204030204" pitchFamily="34" charset="0"/>
              </a:rPr>
              <a:t>Suppose you were to talk with friends, family, or co-workers about Southern California Edison. Would your comments be favorable or unfavorable, on a 1 to 10 scale where “1” means “not favorable at all” and “10” means “extremely favorable”?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Q12.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Please indicate how much you agree or disagree with each of the following statements. </a:t>
            </a:r>
            <a:r>
              <a:rPr lang="en-US" sz="1800">
                <a:effectLst/>
                <a:latin typeface="Calibri" panose="020F0502020204030204" pitchFamily="34" charset="0"/>
                <a:ea typeface="Calibri" panose="020F0502020204030204" pitchFamily="34" charset="0"/>
                <a:cs typeface="Calibri" panose="020F0502020204030204" pitchFamily="34" charset="0"/>
              </a:rPr>
              <a:t>Southern California Edison…</a:t>
            </a:r>
          </a:p>
        </p:txBody>
      </p:sp>
      <p:sp>
        <p:nvSpPr>
          <p:cNvPr id="4" name="Slide Number Placeholder 3"/>
          <p:cNvSpPr>
            <a:spLocks noGrp="1"/>
          </p:cNvSpPr>
          <p:nvPr>
            <p:ph type="sldNum" sz="quarter" idx="5"/>
          </p:nvPr>
        </p:nvSpPr>
        <p:spPr/>
        <p:txBody>
          <a:bodyPr/>
          <a:lstStyle/>
          <a:p>
            <a:fld id="{145AF015-44B9-476F-8303-C3CBFF6A1B23}" type="slidenum">
              <a:rPr lang="en-US" smtClean="0"/>
              <a:t>23</a:t>
            </a:fld>
            <a:endParaRPr lang="en-US"/>
          </a:p>
        </p:txBody>
      </p:sp>
    </p:spTree>
    <p:extLst>
      <p:ext uri="{BB962C8B-B14F-4D97-AF65-F5344CB8AC3E}">
        <p14:creationId xmlns:p14="http://schemas.microsoft.com/office/powerpoint/2010/main" val="1471419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Q33.</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Did you feel that the Public Safety Power Shutoff event you experienced was necessary to keep the community safe?</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Q34.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Overall, what is your opinion of SCE’s Public Safety Power Shutoff program?</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Q36.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How does the Public Safety Power Shutoff program impact your overall perception of Southern California Edison?</a:t>
            </a:r>
            <a:endParaRPr lang="en-US" sz="1800">
              <a:effectLst/>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24</a:t>
            </a:fld>
            <a:endParaRPr lang="en-US"/>
          </a:p>
        </p:txBody>
      </p:sp>
    </p:spTree>
    <p:extLst>
      <p:ext uri="{BB962C8B-B14F-4D97-AF65-F5344CB8AC3E}">
        <p14:creationId xmlns:p14="http://schemas.microsoft.com/office/powerpoint/2010/main" val="4101214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Q18.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How do you feel about the number of alerts you received?</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Q19.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How satisfied are you with the information provided in the alerts?</a:t>
            </a:r>
            <a:endParaRPr lang="en-US" sz="1800">
              <a:effectLst/>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26</a:t>
            </a:fld>
            <a:endParaRPr lang="en-US"/>
          </a:p>
        </p:txBody>
      </p:sp>
    </p:spTree>
    <p:extLst>
      <p:ext uri="{BB962C8B-B14F-4D97-AF65-F5344CB8AC3E}">
        <p14:creationId xmlns:p14="http://schemas.microsoft.com/office/powerpoint/2010/main" val="3418763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Q21.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How much do you agree or disagree that the alerts…</a:t>
            </a:r>
            <a:endParaRPr lang="en-US" sz="18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45AF015-44B9-476F-8303-C3CBFF6A1B23}" type="slidenum">
              <a:rPr lang="en-US" smtClean="0"/>
              <a:t>27</a:t>
            </a:fld>
            <a:endParaRPr lang="en-US"/>
          </a:p>
        </p:txBody>
      </p:sp>
    </p:spTree>
    <p:extLst>
      <p:ext uri="{BB962C8B-B14F-4D97-AF65-F5344CB8AC3E}">
        <p14:creationId xmlns:p14="http://schemas.microsoft.com/office/powerpoint/2010/main" val="2504927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Q25.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Were you aware that your power would be shut off for the Public Safety Power Shutoff event </a:t>
            </a:r>
            <a:r>
              <a:rPr lang="en-US" sz="1800" u="sng">
                <a:solidFill>
                  <a:srgbClr val="000000"/>
                </a:solidFill>
                <a:effectLst/>
                <a:latin typeface="Calibri" panose="020F0502020204030204" pitchFamily="34" charset="0"/>
                <a:ea typeface="Calibri" panose="020F0502020204030204" pitchFamily="34" charset="0"/>
                <a:cs typeface="Calibri" panose="020F0502020204030204" pitchFamily="34" charset="0"/>
              </a:rPr>
              <a:t>prior</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to it happening?</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Q26.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How were you made aware of the possibility of a Public Safety Power Shutoff?</a:t>
            </a:r>
            <a:endParaRPr lang="en-US" sz="18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45AF015-44B9-476F-8303-C3CBFF6A1B23}" type="slidenum">
              <a:rPr lang="en-US" smtClean="0"/>
              <a:t>33</a:t>
            </a:fld>
            <a:endParaRPr lang="en-US"/>
          </a:p>
        </p:txBody>
      </p:sp>
    </p:spTree>
    <p:extLst>
      <p:ext uri="{BB962C8B-B14F-4D97-AF65-F5344CB8AC3E}">
        <p14:creationId xmlns:p14="http://schemas.microsoft.com/office/powerpoint/2010/main" val="2016402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772533-A048-4194-85B0-31D03A1347F5}" type="slidenum">
              <a:rPr lang="en-US" smtClean="0"/>
              <a:t>35</a:t>
            </a:fld>
            <a:endParaRPr lang="en-US"/>
          </a:p>
        </p:txBody>
      </p:sp>
    </p:spTree>
    <p:extLst>
      <p:ext uri="{BB962C8B-B14F-4D97-AF65-F5344CB8AC3E}">
        <p14:creationId xmlns:p14="http://schemas.microsoft.com/office/powerpoint/2010/main" val="1049005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Q11.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programs are you aware of from Southern California Edison that help reduce the risk of wildfires?</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SzPts val="1100"/>
              <a:buFont typeface="Calibri" panose="020F0502020204030204" pitchFamily="34" charset="0"/>
              <a:buNone/>
            </a:pPr>
            <a:r>
              <a:rPr lang="en-US"/>
              <a:t>Q13.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Even if you have already mentioned it, are you aware of a practice called </a:t>
            </a:r>
            <a:r>
              <a:rPr lang="en-US"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Public Safety Power Shutoffs</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implemented by Southern California Edison (SCE)? Please read the description below before proceeding.  </a:t>
            </a:r>
            <a:endParaRPr lang="en-US" sz="1800" i="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SzPts val="1100"/>
              <a:buFont typeface="Calibri" panose="020F0502020204030204" pitchFamily="34" charset="0"/>
              <a:buNone/>
            </a:pPr>
            <a:endParaRPr lang="en-US" sz="1800" i="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SzPts val="1100"/>
              <a:buFont typeface="Calibri" panose="020F0502020204030204" pitchFamily="34" charset="0"/>
              <a:buNone/>
            </a:pPr>
            <a:r>
              <a:rPr lang="en-US" sz="1800" i="1">
                <a:solidFill>
                  <a:srgbClr val="000000"/>
                </a:solidFill>
                <a:effectLst/>
                <a:latin typeface="Calibri" panose="020F0502020204030204" pitchFamily="34" charset="0"/>
                <a:ea typeface="Calibri" panose="020F0502020204030204" pitchFamily="34" charset="0"/>
                <a:cs typeface="Calibri" panose="020F0502020204030204" pitchFamily="34" charset="0"/>
              </a:rPr>
              <a:t>Public Safety Power Shutoffs are pre-emptive power shut-offs in high fire risk areas to reduce the threat of wildfires during extreme and potentially dangerous fire weather conditions.  </a:t>
            </a:r>
          </a:p>
          <a:p>
            <a:pPr marL="0" marR="0" lvl="0" indent="0" algn="l" defTabSz="914400" rtl="0" eaLnBrk="1" fontAlgn="auto" latinLnBrk="0" hangingPunct="1">
              <a:lnSpc>
                <a:spcPct val="107000"/>
              </a:lnSpc>
              <a:spcBef>
                <a:spcPts val="0"/>
              </a:spcBef>
              <a:spcAft>
                <a:spcPts val="0"/>
              </a:spcAft>
              <a:buClrTx/>
              <a:buSzPts val="1100"/>
              <a:buFont typeface="Calibri" panose="020F0502020204030204" pitchFamily="34" charset="0"/>
              <a:buNone/>
              <a:tabLst/>
              <a:defRPr/>
            </a:pPr>
            <a:r>
              <a:rPr lang="en-US" sz="1800" i="0">
                <a:solidFill>
                  <a:srgbClr val="000000"/>
                </a:solidFill>
                <a:effectLst/>
                <a:latin typeface="Calibri" panose="020F0502020204030204" pitchFamily="34" charset="0"/>
                <a:ea typeface="Calibri" panose="020F0502020204030204" pitchFamily="34" charset="0"/>
                <a:cs typeface="Calibri" panose="020F0502020204030204" pitchFamily="34" charset="0"/>
              </a:rPr>
              <a:t>Q14.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Where did you first hear about </a:t>
            </a:r>
            <a:r>
              <a:rPr lang="en-US"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Public Safety Power Shutoffs</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SzPts val="1100"/>
              <a:buFont typeface="Calibri" panose="020F0502020204030204" pitchFamily="34" charset="0"/>
              <a:buNone/>
            </a:pPr>
            <a:r>
              <a:rPr lang="en-US" sz="1800" i="0">
                <a:solidFill>
                  <a:srgbClr val="000000"/>
                </a:solidFill>
                <a:effectLst/>
                <a:latin typeface="Calibri" panose="020F0502020204030204" pitchFamily="34" charset="0"/>
                <a:ea typeface="Calibri" panose="020F0502020204030204" pitchFamily="34" charset="0"/>
                <a:cs typeface="Calibri" panose="020F0502020204030204" pitchFamily="34" charset="0"/>
              </a:rPr>
              <a:t>Q14a.</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Where else have you heard about </a:t>
            </a:r>
            <a:r>
              <a:rPr lang="en-US"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Public Safety Power Shutoffs</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45AF015-44B9-476F-8303-C3CBFF6A1B23}" type="slidenum">
              <a:rPr lang="en-US" smtClean="0"/>
              <a:t>8</a:t>
            </a:fld>
            <a:endParaRPr lang="en-US"/>
          </a:p>
        </p:txBody>
      </p:sp>
    </p:spTree>
    <p:extLst>
      <p:ext uri="{BB962C8B-B14F-4D97-AF65-F5344CB8AC3E}">
        <p14:creationId xmlns:p14="http://schemas.microsoft.com/office/powerpoint/2010/main" val="1293667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Q44.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your gender?</a:t>
            </a:r>
          </a:p>
          <a:p>
            <a:r>
              <a:rPr lang="en-US" sz="1800">
                <a:solidFill>
                  <a:srgbClr val="000000"/>
                </a:solidFill>
                <a:effectLst/>
                <a:latin typeface="Calibri" panose="020F0502020204030204" pitchFamily="34" charset="0"/>
                <a:cs typeface="Calibri" panose="020F0502020204030204" pitchFamily="34" charset="0"/>
              </a:rPr>
              <a:t>Q45.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How old are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cs typeface="Calibri" panose="020F0502020204030204" pitchFamily="34" charset="0"/>
              </a:rPr>
              <a:t>Q56.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your total annual household income? </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Q57.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How would you best describe yourself? </a:t>
            </a:r>
            <a:endParaRPr lang="en-US" sz="18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45AF015-44B9-476F-8303-C3CBFF6A1B23}" type="slidenum">
              <a:rPr lang="en-US" smtClean="0"/>
              <a:t>37</a:t>
            </a:fld>
            <a:endParaRPr lang="en-US"/>
          </a:p>
        </p:txBody>
      </p:sp>
    </p:spTree>
    <p:extLst>
      <p:ext uri="{BB962C8B-B14F-4D97-AF65-F5344CB8AC3E}">
        <p14:creationId xmlns:p14="http://schemas.microsoft.com/office/powerpoint/2010/main" val="2834940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Q46.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Which of the following best describes the area in which you live?</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Q47. </a:t>
            </a:r>
            <a:r>
              <a:rPr lang="en-US" sz="1800">
                <a:effectLst/>
                <a:latin typeface="Calibri" panose="020F0502020204030204" pitchFamily="34" charset="0"/>
                <a:ea typeface="Calibri" panose="020F0502020204030204" pitchFamily="34" charset="0"/>
                <a:cs typeface="Calibri" panose="020F0502020204030204" pitchFamily="34" charset="0"/>
              </a:rPr>
              <a:t>In what type of residence do you currently live?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Q48. </a:t>
            </a:r>
            <a:r>
              <a:rPr lang="en-US" sz="1800">
                <a:effectLst/>
                <a:latin typeface="Calibri" panose="020F0502020204030204" pitchFamily="34" charset="0"/>
                <a:ea typeface="Calibri" panose="020F0502020204030204" pitchFamily="34" charset="0"/>
                <a:cs typeface="Calibri" panose="020F0502020204030204" pitchFamily="34" charset="0"/>
              </a:rPr>
              <a:t>Do you currently own or rent your residence?</a:t>
            </a:r>
          </a:p>
        </p:txBody>
      </p:sp>
      <p:sp>
        <p:nvSpPr>
          <p:cNvPr id="4" name="Slide Number Placeholder 3"/>
          <p:cNvSpPr>
            <a:spLocks noGrp="1"/>
          </p:cNvSpPr>
          <p:nvPr>
            <p:ph type="sldNum" sz="quarter" idx="5"/>
          </p:nvPr>
        </p:nvSpPr>
        <p:spPr/>
        <p:txBody>
          <a:bodyPr/>
          <a:lstStyle/>
          <a:p>
            <a:fld id="{145AF015-44B9-476F-8303-C3CBFF6A1B23}" type="slidenum">
              <a:rPr lang="en-US" smtClean="0"/>
              <a:t>38</a:t>
            </a:fld>
            <a:endParaRPr lang="en-US"/>
          </a:p>
        </p:txBody>
      </p:sp>
    </p:spTree>
    <p:extLst>
      <p:ext uri="{BB962C8B-B14F-4D97-AF65-F5344CB8AC3E}">
        <p14:creationId xmlns:p14="http://schemas.microsoft.com/office/powerpoint/2010/main" val="2955722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Q1. </a:t>
            </a:r>
            <a:r>
              <a:rPr lang="en-US" sz="1800">
                <a:effectLst/>
                <a:latin typeface="Calibri" panose="020F0502020204030204" pitchFamily="34" charset="0"/>
                <a:ea typeface="Calibri" panose="020F0502020204030204" pitchFamily="34" charset="0"/>
                <a:cs typeface="Calibri" panose="020F0502020204030204" pitchFamily="34" charset="0"/>
              </a:rPr>
              <a:t>Suppose you were to talk with friends, family, or co-workers about Southern California Edison. Would your comments be favorable or unfavorable, on a 1 to 10 scale where “1” means “not favorable at all” and “10” means “extremely favorable”?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Q12.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Please indicate how much you agree or disagree with each of the following statements. </a:t>
            </a:r>
            <a:r>
              <a:rPr lang="en-US" sz="1800">
                <a:effectLst/>
                <a:latin typeface="Calibri" panose="020F0502020204030204" pitchFamily="34" charset="0"/>
                <a:ea typeface="Calibri" panose="020F0502020204030204" pitchFamily="34" charset="0"/>
                <a:cs typeface="Calibri" panose="020F0502020204030204" pitchFamily="34" charset="0"/>
              </a:rPr>
              <a:t>Southern California Edison…</a:t>
            </a:r>
          </a:p>
        </p:txBody>
      </p:sp>
      <p:sp>
        <p:nvSpPr>
          <p:cNvPr id="4" name="Slide Number Placeholder 3"/>
          <p:cNvSpPr>
            <a:spLocks noGrp="1"/>
          </p:cNvSpPr>
          <p:nvPr>
            <p:ph type="sldNum" sz="quarter" idx="5"/>
          </p:nvPr>
        </p:nvSpPr>
        <p:spPr/>
        <p:txBody>
          <a:bodyPr/>
          <a:lstStyle/>
          <a:p>
            <a:fld id="{145AF015-44B9-476F-8303-C3CBFF6A1B23}" type="slidenum">
              <a:rPr lang="en-US" smtClean="0"/>
              <a:t>39</a:t>
            </a:fld>
            <a:endParaRPr lang="en-US"/>
          </a:p>
        </p:txBody>
      </p:sp>
    </p:spTree>
    <p:extLst>
      <p:ext uri="{BB962C8B-B14F-4D97-AF65-F5344CB8AC3E}">
        <p14:creationId xmlns:p14="http://schemas.microsoft.com/office/powerpoint/2010/main" val="2829101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Q44.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your gender?</a:t>
            </a:r>
          </a:p>
          <a:p>
            <a:r>
              <a:rPr lang="en-US" sz="1800">
                <a:solidFill>
                  <a:srgbClr val="000000"/>
                </a:solidFill>
                <a:effectLst/>
                <a:latin typeface="Calibri" panose="020F0502020204030204" pitchFamily="34" charset="0"/>
                <a:cs typeface="Calibri" panose="020F0502020204030204" pitchFamily="34" charset="0"/>
              </a:rPr>
              <a:t>Q45.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How old are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cs typeface="Calibri" panose="020F0502020204030204" pitchFamily="34" charset="0"/>
              </a:rPr>
              <a:t>Q46.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Which of the following best describes the area in which you live?</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Q47. </a:t>
            </a:r>
            <a:r>
              <a:rPr lang="en-US" sz="1800">
                <a:effectLst/>
                <a:latin typeface="Calibri" panose="020F0502020204030204" pitchFamily="34" charset="0"/>
                <a:ea typeface="Calibri" panose="020F0502020204030204" pitchFamily="34" charset="0"/>
                <a:cs typeface="Calibri" panose="020F0502020204030204" pitchFamily="34" charset="0"/>
              </a:rPr>
              <a:t>In what type of residence do you currently live?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Q48. </a:t>
            </a:r>
            <a:r>
              <a:rPr lang="en-US" sz="1800">
                <a:effectLst/>
                <a:latin typeface="Calibri" panose="020F0502020204030204" pitchFamily="34" charset="0"/>
                <a:ea typeface="Calibri" panose="020F0502020204030204" pitchFamily="34" charset="0"/>
                <a:cs typeface="Calibri" panose="020F0502020204030204" pitchFamily="34" charset="0"/>
              </a:rPr>
              <a:t>Do you currently own or rent your residence?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Q49. </a:t>
            </a:r>
            <a:r>
              <a:rPr lang="en-US" sz="1800">
                <a:effectLst/>
                <a:latin typeface="Calibri" panose="020F0502020204030204" pitchFamily="34" charset="0"/>
                <a:ea typeface="Calibri" panose="020F0502020204030204" pitchFamily="34" charset="0"/>
                <a:cs typeface="Calibri" panose="020F0502020204030204" pitchFamily="34" charset="0"/>
              </a:rPr>
              <a:t>In the past few months, have you had to evacuate due to wildfires in your area?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Q50.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Including yourself, how many people in total live in your household?</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Q51.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Do you have children in your household under the age of 18?</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Q52.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Is anyone in your household over the age of 65?</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Q53.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your current marital status? </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Q54.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Do you or does anyone in your household have any hearing, vision, mobility, or dexterity challenges?</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Q55.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Do you or does anyone in your household rely on electrical equipment that is required or needed for medical reasons?</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Q56.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your total annual household income? </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Q57.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How would you best describe yourself? </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Q58.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Which of the following best describes your employment?</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Q59.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the highest level of education you have completed?</a:t>
            </a:r>
            <a:endParaRPr lang="en-US" sz="18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45AF015-44B9-476F-8303-C3CBFF6A1B23}" type="slidenum">
              <a:rPr lang="en-US" smtClean="0"/>
              <a:t>40</a:t>
            </a:fld>
            <a:endParaRPr lang="en-US"/>
          </a:p>
        </p:txBody>
      </p:sp>
    </p:spTree>
    <p:extLst>
      <p:ext uri="{BB962C8B-B14F-4D97-AF65-F5344CB8AC3E}">
        <p14:creationId xmlns:p14="http://schemas.microsoft.com/office/powerpoint/2010/main" val="2512025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Q1. </a:t>
            </a:r>
            <a:r>
              <a:rPr lang="en-US" sz="1200">
                <a:effectLst/>
                <a:latin typeface="Calibri" panose="020F0502020204030204" pitchFamily="34" charset="0"/>
                <a:ea typeface="Calibri" panose="020F0502020204030204" pitchFamily="34" charset="0"/>
                <a:cs typeface="Calibri" panose="020F0502020204030204" pitchFamily="34" charset="0"/>
              </a:rPr>
              <a:t>Suppose you were to talk with friends, family, or co-workers about Southern California Edison. Would your comments be favorable or unfavorable, on a 1 to 10 scale where “1” means “not favorable at all” and “10” means “extremely favorable”?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Q12.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Please indicate how much you agree or disagree with each of the following statements. </a:t>
            </a:r>
            <a:r>
              <a:rPr lang="en-US" sz="1200">
                <a:effectLst/>
                <a:latin typeface="Calibri" panose="020F0502020204030204" pitchFamily="34" charset="0"/>
                <a:ea typeface="Calibri" panose="020F0502020204030204" pitchFamily="34" charset="0"/>
                <a:cs typeface="Calibri" panose="020F0502020204030204" pitchFamily="34" charset="0"/>
              </a:rPr>
              <a:t>Southern California Edison…</a:t>
            </a: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41</a:t>
            </a:fld>
            <a:endParaRPr lang="en-US"/>
          </a:p>
        </p:txBody>
      </p:sp>
    </p:spTree>
    <p:extLst>
      <p:ext uri="{BB962C8B-B14F-4D97-AF65-F5344CB8AC3E}">
        <p14:creationId xmlns:p14="http://schemas.microsoft.com/office/powerpoint/2010/main" val="1335910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Q44.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your gender?</a:t>
            </a:r>
          </a:p>
          <a:p>
            <a:r>
              <a:rPr lang="en-US" sz="1200">
                <a:solidFill>
                  <a:srgbClr val="000000"/>
                </a:solidFill>
                <a:effectLst/>
                <a:latin typeface="Calibri" panose="020F0502020204030204" pitchFamily="34" charset="0"/>
                <a:cs typeface="Calibri" panose="020F0502020204030204" pitchFamily="34" charset="0"/>
              </a:rPr>
              <a:t>Q45.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How old are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Calibri" panose="020F0502020204030204" pitchFamily="34" charset="0"/>
                <a:cs typeface="Calibri" panose="020F0502020204030204" pitchFamily="34" charset="0"/>
              </a:rPr>
              <a:t>Q46.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Which of the following best describes the area in which you live?</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Q47. </a:t>
            </a:r>
            <a:r>
              <a:rPr lang="en-US" sz="1200">
                <a:effectLst/>
                <a:latin typeface="Calibri" panose="020F0502020204030204" pitchFamily="34" charset="0"/>
                <a:ea typeface="Calibri" panose="020F0502020204030204" pitchFamily="34" charset="0"/>
                <a:cs typeface="Calibri" panose="020F0502020204030204" pitchFamily="34" charset="0"/>
              </a:rPr>
              <a:t>In what type of residence do you currently live?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Q48. </a:t>
            </a:r>
            <a:r>
              <a:rPr lang="en-US" sz="1200">
                <a:effectLst/>
                <a:latin typeface="Calibri" panose="020F0502020204030204" pitchFamily="34" charset="0"/>
                <a:ea typeface="Calibri" panose="020F0502020204030204" pitchFamily="34" charset="0"/>
                <a:cs typeface="Calibri" panose="020F0502020204030204" pitchFamily="34" charset="0"/>
              </a:rPr>
              <a:t>Do you currently own or rent your residence?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Q49. </a:t>
            </a:r>
            <a:r>
              <a:rPr lang="en-US" sz="1200">
                <a:effectLst/>
                <a:latin typeface="Calibri" panose="020F0502020204030204" pitchFamily="34" charset="0"/>
                <a:ea typeface="Calibri" panose="020F0502020204030204" pitchFamily="34" charset="0"/>
                <a:cs typeface="Calibri" panose="020F0502020204030204" pitchFamily="34" charset="0"/>
              </a:rPr>
              <a:t>In the past few months, have you had to evacuate due to wildfires in your area?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Q50.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Including yourself, how many people in total live in your household?</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Q51.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Do you have children in your household under the age of 18?</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Q52.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Is anyone in your household over the age of 65?</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Q53.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your current marital status? </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Q54.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Do you or does anyone in your household have any hearing, vision, mobility, or dexterity challenges?</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Q55.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Do you or does anyone in your household rely on electrical equipment that is required or needed for medical reasons?</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Q56.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your total annual household income? </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Q57.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How would you best describe yourself? </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Q58.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Which of the following best describes your employment?</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Q59.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the highest level of education you have completed?</a:t>
            </a:r>
            <a:endParaRPr lang="en-US" sz="1200">
              <a:effectLst/>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42</a:t>
            </a:fld>
            <a:endParaRPr lang="en-US"/>
          </a:p>
        </p:txBody>
      </p:sp>
    </p:spTree>
    <p:extLst>
      <p:ext uri="{BB962C8B-B14F-4D97-AF65-F5344CB8AC3E}">
        <p14:creationId xmlns:p14="http://schemas.microsoft.com/office/powerpoint/2010/main" val="1808669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Q1. </a:t>
            </a:r>
            <a:r>
              <a:rPr lang="en-US" sz="1200">
                <a:effectLst/>
                <a:latin typeface="Calibri" panose="020F0502020204030204" pitchFamily="34" charset="0"/>
                <a:ea typeface="Calibri" panose="020F0502020204030204" pitchFamily="34" charset="0"/>
                <a:cs typeface="Calibri" panose="020F0502020204030204" pitchFamily="34" charset="0"/>
              </a:rPr>
              <a:t>Suppose you were to talk with friends, family, or co-workers about Southern California Edison. Would your comments be favorable or unfavorable, on a 1 to 10 scale where “1” means “not favorable at all” and “10” means “extremely favorable”?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Q12.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Please indicate how much you agree or disagree with each of the following statements. </a:t>
            </a:r>
            <a:r>
              <a:rPr lang="en-US" sz="1200">
                <a:effectLst/>
                <a:latin typeface="Calibri" panose="020F0502020204030204" pitchFamily="34" charset="0"/>
                <a:ea typeface="Calibri" panose="020F0502020204030204" pitchFamily="34" charset="0"/>
                <a:cs typeface="Calibri" panose="020F0502020204030204" pitchFamily="34" charset="0"/>
              </a:rPr>
              <a:t>Southern California Edison…</a:t>
            </a:r>
          </a:p>
        </p:txBody>
      </p:sp>
      <p:sp>
        <p:nvSpPr>
          <p:cNvPr id="4" name="Slide Number Placeholder 3"/>
          <p:cNvSpPr>
            <a:spLocks noGrp="1"/>
          </p:cNvSpPr>
          <p:nvPr>
            <p:ph type="sldNum" sz="quarter" idx="5"/>
          </p:nvPr>
        </p:nvSpPr>
        <p:spPr/>
        <p:txBody>
          <a:bodyPr/>
          <a:lstStyle/>
          <a:p>
            <a:fld id="{145AF015-44B9-476F-8303-C3CBFF6A1B23}" type="slidenum">
              <a:rPr lang="en-US" smtClean="0"/>
              <a:t>43</a:t>
            </a:fld>
            <a:endParaRPr lang="en-US"/>
          </a:p>
        </p:txBody>
      </p:sp>
    </p:spTree>
    <p:extLst>
      <p:ext uri="{BB962C8B-B14F-4D97-AF65-F5344CB8AC3E}">
        <p14:creationId xmlns:p14="http://schemas.microsoft.com/office/powerpoint/2010/main" val="2105834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Q44.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your gender?</a:t>
            </a:r>
          </a:p>
          <a:p>
            <a:r>
              <a:rPr lang="en-US" sz="1200">
                <a:solidFill>
                  <a:srgbClr val="000000"/>
                </a:solidFill>
                <a:effectLst/>
                <a:latin typeface="Calibri" panose="020F0502020204030204" pitchFamily="34" charset="0"/>
                <a:cs typeface="Calibri" panose="020F0502020204030204" pitchFamily="34" charset="0"/>
              </a:rPr>
              <a:t>Q45.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How old are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Calibri" panose="020F0502020204030204" pitchFamily="34" charset="0"/>
                <a:cs typeface="Calibri" panose="020F0502020204030204" pitchFamily="34" charset="0"/>
              </a:rPr>
              <a:t>Q46.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Which of the following best describes the area in which you live?</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Q47. </a:t>
            </a:r>
            <a:r>
              <a:rPr lang="en-US" sz="1200">
                <a:effectLst/>
                <a:latin typeface="Calibri" panose="020F0502020204030204" pitchFamily="34" charset="0"/>
                <a:ea typeface="Calibri" panose="020F0502020204030204" pitchFamily="34" charset="0"/>
                <a:cs typeface="Calibri" panose="020F0502020204030204" pitchFamily="34" charset="0"/>
              </a:rPr>
              <a:t>In what type of residence do you currently live?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Q48. </a:t>
            </a:r>
            <a:r>
              <a:rPr lang="en-US" sz="1200">
                <a:effectLst/>
                <a:latin typeface="Calibri" panose="020F0502020204030204" pitchFamily="34" charset="0"/>
                <a:ea typeface="Calibri" panose="020F0502020204030204" pitchFamily="34" charset="0"/>
                <a:cs typeface="Calibri" panose="020F0502020204030204" pitchFamily="34" charset="0"/>
              </a:rPr>
              <a:t>Do you currently own or rent your residence?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Q49. </a:t>
            </a:r>
            <a:r>
              <a:rPr lang="en-US" sz="1200">
                <a:effectLst/>
                <a:latin typeface="Calibri" panose="020F0502020204030204" pitchFamily="34" charset="0"/>
                <a:ea typeface="Calibri" panose="020F0502020204030204" pitchFamily="34" charset="0"/>
                <a:cs typeface="Calibri" panose="020F0502020204030204" pitchFamily="34" charset="0"/>
              </a:rPr>
              <a:t>In the past few months, have you had to evacuate due to wildfires in your area?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Q50.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Including yourself, how many people in total live in your household?</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Q51.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Do you have children in your household under the age of 18?</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Q52.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Is anyone in your household over the age of 65?</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Q53.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your current marital status? </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Q54.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Do you or does anyone in your household have any hearing, vision, mobility, or dexterity challenges?</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Q55.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Do you or does anyone in your household rely on electrical equipment that is required or needed for medical reasons?</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Q56.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your total annual household income? </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Q57.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How would you best describe yourself? </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Q58.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Which of the following best describes your employment?</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Q59.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the highest level of education you have completed?</a:t>
            </a:r>
            <a:endParaRPr lang="en-US" sz="1200">
              <a:effectLst/>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44</a:t>
            </a:fld>
            <a:endParaRPr lang="en-US"/>
          </a:p>
        </p:txBody>
      </p:sp>
    </p:spTree>
    <p:extLst>
      <p:ext uri="{BB962C8B-B14F-4D97-AF65-F5344CB8AC3E}">
        <p14:creationId xmlns:p14="http://schemas.microsoft.com/office/powerpoint/2010/main" val="4068787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Q1. </a:t>
            </a:r>
            <a:r>
              <a:rPr lang="en-US" sz="1200">
                <a:effectLst/>
                <a:latin typeface="Calibri" panose="020F0502020204030204" pitchFamily="34" charset="0"/>
                <a:ea typeface="Calibri" panose="020F0502020204030204" pitchFamily="34" charset="0"/>
                <a:cs typeface="Calibri" panose="020F0502020204030204" pitchFamily="34" charset="0"/>
              </a:rPr>
              <a:t>Suppose you were to talk with friends, family, or co-workers about Southern California Edison. Would your comments be favorable or unfavorable, on a 1 to 10 scale where “1” means “not favorable at all” and “10” means “extremely favorable”?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Q12.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Please indicate how much you agree or disagree with each of the following statements. </a:t>
            </a:r>
            <a:r>
              <a:rPr lang="en-US" sz="1200">
                <a:effectLst/>
                <a:latin typeface="Calibri" panose="020F0502020204030204" pitchFamily="34" charset="0"/>
                <a:ea typeface="Calibri" panose="020F0502020204030204" pitchFamily="34" charset="0"/>
                <a:cs typeface="Calibri" panose="020F0502020204030204" pitchFamily="34" charset="0"/>
              </a:rPr>
              <a:t>Southern California Edison…</a:t>
            </a: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45</a:t>
            </a:fld>
            <a:endParaRPr lang="en-US"/>
          </a:p>
        </p:txBody>
      </p:sp>
    </p:spTree>
    <p:extLst>
      <p:ext uri="{BB962C8B-B14F-4D97-AF65-F5344CB8AC3E}">
        <p14:creationId xmlns:p14="http://schemas.microsoft.com/office/powerpoint/2010/main" val="1230250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Q44.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your gender?</a:t>
            </a:r>
          </a:p>
          <a:p>
            <a:r>
              <a:rPr lang="en-US" sz="1200">
                <a:solidFill>
                  <a:srgbClr val="000000"/>
                </a:solidFill>
                <a:effectLst/>
                <a:latin typeface="Calibri" panose="020F0502020204030204" pitchFamily="34" charset="0"/>
                <a:cs typeface="Calibri" panose="020F0502020204030204" pitchFamily="34" charset="0"/>
              </a:rPr>
              <a:t>Q45.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How old are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Calibri" panose="020F0502020204030204" pitchFamily="34" charset="0"/>
                <a:cs typeface="Calibri" panose="020F0502020204030204" pitchFamily="34" charset="0"/>
              </a:rPr>
              <a:t>Q46.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Which of the following best describes the area in which you live?</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Q47. </a:t>
            </a:r>
            <a:r>
              <a:rPr lang="en-US" sz="1200">
                <a:effectLst/>
                <a:latin typeface="Calibri" panose="020F0502020204030204" pitchFamily="34" charset="0"/>
                <a:ea typeface="Calibri" panose="020F0502020204030204" pitchFamily="34" charset="0"/>
                <a:cs typeface="Calibri" panose="020F0502020204030204" pitchFamily="34" charset="0"/>
              </a:rPr>
              <a:t>In what type of residence do you currently live?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Q48. </a:t>
            </a:r>
            <a:r>
              <a:rPr lang="en-US" sz="1200">
                <a:effectLst/>
                <a:latin typeface="Calibri" panose="020F0502020204030204" pitchFamily="34" charset="0"/>
                <a:ea typeface="Calibri" panose="020F0502020204030204" pitchFamily="34" charset="0"/>
                <a:cs typeface="Calibri" panose="020F0502020204030204" pitchFamily="34" charset="0"/>
              </a:rPr>
              <a:t>Do you currently own or rent your residence?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Q49. </a:t>
            </a:r>
            <a:r>
              <a:rPr lang="en-US" sz="1200">
                <a:effectLst/>
                <a:latin typeface="Calibri" panose="020F0502020204030204" pitchFamily="34" charset="0"/>
                <a:ea typeface="Calibri" panose="020F0502020204030204" pitchFamily="34" charset="0"/>
                <a:cs typeface="Calibri" panose="020F0502020204030204" pitchFamily="34" charset="0"/>
              </a:rPr>
              <a:t>In the past few months, have you had to evacuate due to wildfires in your area?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Q50.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Including yourself, how many people in total live in your household?</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Q51.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Do you have children in your household under the age of 18?</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Q52.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Is anyone in your household over the age of 65?</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Q53.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your current marital status? </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Q54.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Do you or does anyone in your household have any hearing, vision, mobility, or dexterity challenges?</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Q55.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Do you or does anyone in your household rely on electrical equipment that is required or needed for medical reasons?</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Q56.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your total annual household income? </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Q57.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How would you best describe yourself? </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Q58.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Which of the following best describes your employment?</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Q59.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the highest level of education you have completed?</a:t>
            </a:r>
            <a:endParaRPr lang="en-US" sz="1200">
              <a:effectLst/>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46</a:t>
            </a:fld>
            <a:endParaRPr lang="en-US"/>
          </a:p>
        </p:txBody>
      </p:sp>
    </p:spTree>
    <p:extLst>
      <p:ext uri="{BB962C8B-B14F-4D97-AF65-F5344CB8AC3E}">
        <p14:creationId xmlns:p14="http://schemas.microsoft.com/office/powerpoint/2010/main" val="153174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Q38.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Have you ever seen or heard any advertising from Southern California Edison about </a:t>
            </a:r>
            <a:r>
              <a:rPr lang="en-US"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Public Safety Power Shutoffs</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i="1">
                <a:solidFill>
                  <a:srgbClr val="000000"/>
                </a:solidFill>
                <a:effectLst/>
                <a:latin typeface="Calibri" panose="020F0502020204030204" pitchFamily="34" charset="0"/>
                <a:ea typeface="Calibri" panose="020F0502020204030204" pitchFamily="34" charset="0"/>
                <a:cs typeface="Calibri" panose="020F0502020204030204" pitchFamily="34" charset="0"/>
              </a:rPr>
              <a:t>This could be through television, radio, or on the internet.</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Q39.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How effective has Southern California Edison’s advertising been for…</a:t>
            </a:r>
            <a:endParaRPr lang="en-US" sz="18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45AF015-44B9-476F-8303-C3CBFF6A1B23}" type="slidenum">
              <a:rPr lang="en-US" smtClean="0"/>
              <a:t>9</a:t>
            </a:fld>
            <a:endParaRPr lang="en-US"/>
          </a:p>
        </p:txBody>
      </p:sp>
    </p:spTree>
    <p:extLst>
      <p:ext uri="{BB962C8B-B14F-4D97-AF65-F5344CB8AC3E}">
        <p14:creationId xmlns:p14="http://schemas.microsoft.com/office/powerpoint/2010/main" val="3005831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Q1. </a:t>
            </a:r>
            <a:r>
              <a:rPr lang="en-US" sz="1200">
                <a:effectLst/>
                <a:latin typeface="Calibri" panose="020F0502020204030204" pitchFamily="34" charset="0"/>
                <a:ea typeface="Calibri" panose="020F0502020204030204" pitchFamily="34" charset="0"/>
                <a:cs typeface="Calibri" panose="020F0502020204030204" pitchFamily="34" charset="0"/>
              </a:rPr>
              <a:t>Suppose you were to talk with friends, family, or co-workers about Southern California Edison. Would your comments be favorable or unfavorable, on a 1 to 10 scale where “1” means “not favorable at all” and “10” means “extremely favorable”?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Q12.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Please indicate how much you agree or disagree with each of the following statements. </a:t>
            </a:r>
            <a:r>
              <a:rPr lang="en-US" sz="1200">
                <a:effectLst/>
                <a:latin typeface="Calibri" panose="020F0502020204030204" pitchFamily="34" charset="0"/>
                <a:ea typeface="Calibri" panose="020F0502020204030204" pitchFamily="34" charset="0"/>
                <a:cs typeface="Calibri" panose="020F0502020204030204" pitchFamily="34" charset="0"/>
              </a:rPr>
              <a:t>Southern California Edison…</a:t>
            </a: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47</a:t>
            </a:fld>
            <a:endParaRPr lang="en-US"/>
          </a:p>
        </p:txBody>
      </p:sp>
    </p:spTree>
    <p:extLst>
      <p:ext uri="{BB962C8B-B14F-4D97-AF65-F5344CB8AC3E}">
        <p14:creationId xmlns:p14="http://schemas.microsoft.com/office/powerpoint/2010/main" val="3988189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Q44.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your gender?</a:t>
            </a:r>
          </a:p>
          <a:p>
            <a:r>
              <a:rPr lang="en-US" sz="1200">
                <a:solidFill>
                  <a:srgbClr val="000000"/>
                </a:solidFill>
                <a:effectLst/>
                <a:latin typeface="Calibri" panose="020F0502020204030204" pitchFamily="34" charset="0"/>
                <a:cs typeface="Calibri" panose="020F0502020204030204" pitchFamily="34" charset="0"/>
              </a:rPr>
              <a:t>Q45.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How old are you?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Calibri" panose="020F0502020204030204" pitchFamily="34" charset="0"/>
                <a:cs typeface="Calibri" panose="020F0502020204030204" pitchFamily="34" charset="0"/>
              </a:rPr>
              <a:t>Q46.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Which of the following best describes the area in which you live?</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Q47. </a:t>
            </a:r>
            <a:r>
              <a:rPr lang="en-US" sz="1200">
                <a:effectLst/>
                <a:latin typeface="Calibri" panose="020F0502020204030204" pitchFamily="34" charset="0"/>
                <a:ea typeface="Calibri" panose="020F0502020204030204" pitchFamily="34" charset="0"/>
                <a:cs typeface="Calibri" panose="020F0502020204030204" pitchFamily="34" charset="0"/>
              </a:rPr>
              <a:t>In what type of residence do you currently live?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Q48. </a:t>
            </a:r>
            <a:r>
              <a:rPr lang="en-US" sz="1200">
                <a:effectLst/>
                <a:latin typeface="Calibri" panose="020F0502020204030204" pitchFamily="34" charset="0"/>
                <a:ea typeface="Calibri" panose="020F0502020204030204" pitchFamily="34" charset="0"/>
                <a:cs typeface="Calibri" panose="020F0502020204030204" pitchFamily="34" charset="0"/>
              </a:rPr>
              <a:t>Do you currently own or rent your residence?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Q49. </a:t>
            </a:r>
            <a:r>
              <a:rPr lang="en-US" sz="1200">
                <a:effectLst/>
                <a:latin typeface="Calibri" panose="020F0502020204030204" pitchFamily="34" charset="0"/>
                <a:ea typeface="Calibri" panose="020F0502020204030204" pitchFamily="34" charset="0"/>
                <a:cs typeface="Calibri" panose="020F0502020204030204" pitchFamily="34" charset="0"/>
              </a:rPr>
              <a:t>In the past few months, have you had to evacuate due to wildfires in your area?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Q50.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Including yourself, how many people in total live in your household?</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Q51.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Do you have children in your household under the age of 18?</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Q52.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Is anyone in your household over the age of 65?</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Q53.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your current marital status? </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Q54.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Do you or does anyone in your household have any hearing, vision, mobility, or dexterity challenges?</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Q55.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Do you or does anyone in your household rely on electrical equipment that is required or needed for medical reasons?</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Q56.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your total annual household income? </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Q57.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How would you best describe yourself? </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Q58.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Which of the following best describes your employment?</a:t>
            </a: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Q59. </a:t>
            </a:r>
            <a:r>
              <a:rPr lang="en-US"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the highest level of education you have completed?</a:t>
            </a:r>
            <a:endParaRPr lang="en-US" sz="1200">
              <a:effectLst/>
              <a:latin typeface="Calibri" panose="020F0502020204030204" pitchFamily="34" charset="0"/>
              <a:ea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48</a:t>
            </a:fld>
            <a:endParaRPr lang="en-US"/>
          </a:p>
        </p:txBody>
      </p:sp>
    </p:spTree>
    <p:extLst>
      <p:ext uri="{BB962C8B-B14F-4D97-AF65-F5344CB8AC3E}">
        <p14:creationId xmlns:p14="http://schemas.microsoft.com/office/powerpoint/2010/main" val="3803570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772533-A048-4194-85B0-31D03A1347F5}" type="slidenum">
              <a:rPr lang="en-US" smtClean="0"/>
              <a:t>49</a:t>
            </a:fld>
            <a:endParaRPr lang="en-US"/>
          </a:p>
        </p:txBody>
      </p:sp>
    </p:spTree>
    <p:extLst>
      <p:ext uri="{BB962C8B-B14F-4D97-AF65-F5344CB8AC3E}">
        <p14:creationId xmlns:p14="http://schemas.microsoft.com/office/powerpoint/2010/main" val="2992069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Q41a.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Which of the following programs by Southern California Edison are you aware of?</a:t>
            </a:r>
            <a:endParaRPr lang="en-US"/>
          </a:p>
        </p:txBody>
      </p:sp>
      <p:sp>
        <p:nvSpPr>
          <p:cNvPr id="4" name="Slide Number Placeholder 3"/>
          <p:cNvSpPr>
            <a:spLocks noGrp="1"/>
          </p:cNvSpPr>
          <p:nvPr>
            <p:ph type="sldNum" sz="quarter" idx="5"/>
          </p:nvPr>
        </p:nvSpPr>
        <p:spPr/>
        <p:txBody>
          <a:bodyPr/>
          <a:lstStyle/>
          <a:p>
            <a:fld id="{145AF015-44B9-476F-8303-C3CBFF6A1B23}" type="slidenum">
              <a:rPr lang="en-US" smtClean="0"/>
              <a:t>11</a:t>
            </a:fld>
            <a:endParaRPr lang="en-US"/>
          </a:p>
        </p:txBody>
      </p:sp>
    </p:spTree>
    <p:extLst>
      <p:ext uri="{BB962C8B-B14F-4D97-AF65-F5344CB8AC3E}">
        <p14:creationId xmlns:p14="http://schemas.microsoft.com/office/powerpoint/2010/main" val="2153803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Q41. What is your opinion of the following programs by Southern California Edison?</a:t>
            </a:r>
            <a:endParaRPr lang="en-US" sz="18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45AF015-44B9-476F-8303-C3CBFF6A1B23}" type="slidenum">
              <a:rPr lang="en-US" smtClean="0"/>
              <a:t>12</a:t>
            </a:fld>
            <a:endParaRPr lang="en-US"/>
          </a:p>
        </p:txBody>
      </p:sp>
    </p:spTree>
    <p:extLst>
      <p:ext uri="{BB962C8B-B14F-4D97-AF65-F5344CB8AC3E}">
        <p14:creationId xmlns:p14="http://schemas.microsoft.com/office/powerpoint/2010/main" val="1858034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Q42.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Which program do you think is </a:t>
            </a:r>
            <a:r>
              <a:rPr lang="en-US" sz="1800" b="1">
                <a:solidFill>
                  <a:srgbClr val="000000"/>
                </a:solidFill>
                <a:effectLst/>
                <a:latin typeface="Calibri" panose="020F0502020204030204" pitchFamily="34" charset="0"/>
                <a:ea typeface="Calibri" panose="020F0502020204030204" pitchFamily="34" charset="0"/>
                <a:cs typeface="Calibri" panose="020F0502020204030204" pitchFamily="34" charset="0"/>
              </a:rPr>
              <a:t>most important</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in helping to prevent wildfires?</a:t>
            </a:r>
            <a:endParaRPr lang="en-US" sz="180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45AF015-44B9-476F-8303-C3CBFF6A1B23}" type="slidenum">
              <a:rPr lang="en-US" smtClean="0"/>
              <a:t>13</a:t>
            </a:fld>
            <a:endParaRPr lang="en-US"/>
          </a:p>
        </p:txBody>
      </p:sp>
    </p:spTree>
    <p:extLst>
      <p:ext uri="{BB962C8B-B14F-4D97-AF65-F5344CB8AC3E}">
        <p14:creationId xmlns:p14="http://schemas.microsoft.com/office/powerpoint/2010/main" val="2646056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Q4. </a:t>
            </a:r>
            <a:r>
              <a:rPr lang="en-US" sz="1800">
                <a:effectLst/>
                <a:latin typeface="Calibri" panose="020F0502020204030204" pitchFamily="34" charset="0"/>
                <a:ea typeface="Calibri" panose="020F0502020204030204" pitchFamily="34" charset="0"/>
                <a:cs typeface="Calibri" panose="020F0502020204030204" pitchFamily="34" charset="0"/>
              </a:rPr>
              <a:t>What do you think are the most common causes of wildfires in Southern California?</a:t>
            </a:r>
          </a:p>
        </p:txBody>
      </p:sp>
      <p:sp>
        <p:nvSpPr>
          <p:cNvPr id="4" name="Slide Number Placeholder 3"/>
          <p:cNvSpPr>
            <a:spLocks noGrp="1"/>
          </p:cNvSpPr>
          <p:nvPr>
            <p:ph type="sldNum" sz="quarter" idx="5"/>
          </p:nvPr>
        </p:nvSpPr>
        <p:spPr/>
        <p:txBody>
          <a:bodyPr/>
          <a:lstStyle/>
          <a:p>
            <a:fld id="{145AF015-44B9-476F-8303-C3CBFF6A1B23}" type="slidenum">
              <a:rPr lang="en-US" smtClean="0"/>
              <a:t>15</a:t>
            </a:fld>
            <a:endParaRPr lang="en-US"/>
          </a:p>
        </p:txBody>
      </p:sp>
    </p:spTree>
    <p:extLst>
      <p:ext uri="{BB962C8B-B14F-4D97-AF65-F5344CB8AC3E}">
        <p14:creationId xmlns:p14="http://schemas.microsoft.com/office/powerpoint/2010/main" val="4098860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Q4. </a:t>
            </a:r>
            <a:r>
              <a:rPr lang="en-US" sz="1800">
                <a:effectLst/>
                <a:latin typeface="Calibri" panose="020F0502020204030204" pitchFamily="34" charset="0"/>
                <a:ea typeface="Calibri" panose="020F0502020204030204" pitchFamily="34" charset="0"/>
                <a:cs typeface="Calibri" panose="020F0502020204030204" pitchFamily="34" charset="0"/>
              </a:rPr>
              <a:t>What do you think are the most common causes of wildfires in Southern California?</a:t>
            </a:r>
          </a:p>
        </p:txBody>
      </p:sp>
      <p:sp>
        <p:nvSpPr>
          <p:cNvPr id="4" name="Slide Number Placeholder 3"/>
          <p:cNvSpPr>
            <a:spLocks noGrp="1"/>
          </p:cNvSpPr>
          <p:nvPr>
            <p:ph type="sldNum" sz="quarter" idx="5"/>
          </p:nvPr>
        </p:nvSpPr>
        <p:spPr/>
        <p:txBody>
          <a:bodyPr/>
          <a:lstStyle/>
          <a:p>
            <a:fld id="{145AF015-44B9-476F-8303-C3CBFF6A1B23}" type="slidenum">
              <a:rPr lang="en-US" smtClean="0"/>
              <a:t>16</a:t>
            </a:fld>
            <a:endParaRPr lang="en-US"/>
          </a:p>
        </p:txBody>
      </p:sp>
    </p:spTree>
    <p:extLst>
      <p:ext uri="{BB962C8B-B14F-4D97-AF65-F5344CB8AC3E}">
        <p14:creationId xmlns:p14="http://schemas.microsoft.com/office/powerpoint/2010/main" val="533627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Q2. </a:t>
            </a:r>
            <a:r>
              <a:rPr lang="en-US" sz="1800">
                <a:effectLst/>
                <a:latin typeface="Calibri" panose="020F0502020204030204" pitchFamily="34" charset="0"/>
                <a:ea typeface="Calibri" panose="020F0502020204030204" pitchFamily="34" charset="0"/>
                <a:cs typeface="Calibri" panose="020F0502020204030204" pitchFamily="34" charset="0"/>
              </a:rPr>
              <a:t>How serious is the threat of wildfires in Southern California?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Q5. </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How would you describe your level of preparedness if you were to be affected by a wildfire?</a:t>
            </a:r>
            <a:endParaRPr lang="en-US" sz="180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Q6. </a:t>
            </a:r>
            <a:r>
              <a:rPr lang="en-US" sz="1800">
                <a:effectLst/>
                <a:latin typeface="Calibri" panose="020F0502020204030204" pitchFamily="34" charset="0"/>
                <a:ea typeface="Calibri" panose="020F0502020204030204" pitchFamily="34" charset="0"/>
                <a:cs typeface="Calibri" panose="020F0502020204030204" pitchFamily="34" charset="0"/>
              </a:rPr>
              <a:t>What measures, if any, have you and your household taken to prepare for wildfires?</a:t>
            </a:r>
          </a:p>
        </p:txBody>
      </p:sp>
      <p:sp>
        <p:nvSpPr>
          <p:cNvPr id="4" name="Slide Number Placeholder 3"/>
          <p:cNvSpPr>
            <a:spLocks noGrp="1"/>
          </p:cNvSpPr>
          <p:nvPr>
            <p:ph type="sldNum" sz="quarter" idx="5"/>
          </p:nvPr>
        </p:nvSpPr>
        <p:spPr/>
        <p:txBody>
          <a:bodyPr/>
          <a:lstStyle/>
          <a:p>
            <a:fld id="{145AF015-44B9-476F-8303-C3CBFF6A1B23}" type="slidenum">
              <a:rPr lang="en-US" smtClean="0"/>
              <a:t>17</a:t>
            </a:fld>
            <a:endParaRPr lang="en-US"/>
          </a:p>
        </p:txBody>
      </p:sp>
    </p:spTree>
    <p:extLst>
      <p:ext uri="{BB962C8B-B14F-4D97-AF65-F5344CB8AC3E}">
        <p14:creationId xmlns:p14="http://schemas.microsoft.com/office/powerpoint/2010/main" val="38221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670AF9F-1F78-4EB4-B4CF-AECF04D95E07}" type="datetime1">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943699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13B1CE-E76B-4A24-B9C0-3760ACEBF029}" type="datetime1">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3043452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41A531-AB0C-45C4-A9FD-4A7BC2D1E74C}" type="datetime1">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2071283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07D95-AE0D-45E3-A704-38CFC9F69106}" type="datetime1">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1568654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5774F7-6E97-4602-9DA1-DA89FA51B102}" type="datetime1">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3705805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D90E07-A175-487F-BA74-43AAC48D1077}" type="datetime1">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4020793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8DD11C-6F08-4C54-9DD7-A2C533FFA71E}" type="datetime1">
              <a:rPr lang="en-US" smtClean="0"/>
              <a:t>7/30/2021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1498957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9DF604-2C37-4B0E-A140-73EA3BB23407}" type="datetime1">
              <a:rPr lang="en-US" smtClean="0"/>
              <a:t>7/30/2021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263005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1BCD64-0821-41FB-BB81-2983BEAB0F3F}" type="datetime1">
              <a:rPr lang="en-US" smtClean="0"/>
              <a:t>7/30/2021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4133487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9E322B-0AC9-4B48-A9D2-0FC1FDBCB4A2}" type="datetime1">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1563707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5B14E0-35B1-427B-BE50-45E6FA113DA8}" type="datetime1">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315D31-C89E-4CB9-B039-89FD7CBF5B32}" type="slidenum">
              <a:rPr lang="en-US" smtClean="0"/>
              <a:t>‹#›</a:t>
            </a:fld>
            <a:endParaRPr lang="en-US"/>
          </a:p>
        </p:txBody>
      </p:sp>
    </p:spTree>
    <p:extLst>
      <p:ext uri="{BB962C8B-B14F-4D97-AF65-F5344CB8AC3E}">
        <p14:creationId xmlns:p14="http://schemas.microsoft.com/office/powerpoint/2010/main" val="82700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8F363-0A42-4EC5-BDEF-9411124E919F}" type="datetime1">
              <a:rPr lang="en-US" smtClean="0"/>
              <a:t>7/30/2021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315D31-C89E-4CB9-B039-89FD7CBF5B32}" type="slidenum">
              <a:rPr lang="en-US" smtClean="0"/>
              <a:t>‹#›</a:t>
            </a:fld>
            <a:endParaRPr lang="en-US"/>
          </a:p>
        </p:txBody>
      </p:sp>
    </p:spTree>
    <p:extLst>
      <p:ext uri="{BB962C8B-B14F-4D97-AF65-F5344CB8AC3E}">
        <p14:creationId xmlns:p14="http://schemas.microsoft.com/office/powerpoint/2010/main" val="9122837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image" Target="../media/image5.png"/><Relationship Id="rId7" Type="http://schemas.openxmlformats.org/officeDocument/2006/relationships/chart" Target="../charts/chart10.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image" Target="../media/image6.png"/><Relationship Id="rId9" Type="http://schemas.openxmlformats.org/officeDocument/2006/relationships/chart" Target="../charts/chart12.xml"/></Relationships>
</file>

<file path=ppt/slides/_rels/slide12.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image" Target="../media/image5.png"/><Relationship Id="rId7" Type="http://schemas.openxmlformats.org/officeDocument/2006/relationships/chart" Target="../charts/chart15.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image" Target="../media/image6.png"/><Relationship Id="rId9" Type="http://schemas.openxmlformats.org/officeDocument/2006/relationships/chart" Target="../charts/chart17.xml"/></Relationships>
</file>

<file path=ppt/slides/_rels/slide13.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image" Target="../media/image5.png"/><Relationship Id="rId7" Type="http://schemas.openxmlformats.org/officeDocument/2006/relationships/chart" Target="../charts/chart20.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chart" Target="../charts/chart19.xml"/><Relationship Id="rId5" Type="http://schemas.openxmlformats.org/officeDocument/2006/relationships/chart" Target="../charts/chart18.xml"/><Relationship Id="rId4" Type="http://schemas.openxmlformats.org/officeDocument/2006/relationships/image" Target="../media/image6.png"/><Relationship Id="rId9" Type="http://schemas.openxmlformats.org/officeDocument/2006/relationships/chart" Target="../charts/char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chart" Target="../charts/chart23.xml"/><Relationship Id="rId7" Type="http://schemas.openxmlformats.org/officeDocument/2006/relationships/chart" Target="../charts/chart26.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image" Target="../media/image5.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chart" Target="../charts/chart28.xml"/><Relationship Id="rId7" Type="http://schemas.openxmlformats.org/officeDocument/2006/relationships/chart" Target="../charts/chart3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hart" Target="../charts/chart30.xml"/><Relationship Id="rId5" Type="http://schemas.openxmlformats.org/officeDocument/2006/relationships/chart" Target="../charts/chart29.xml"/><Relationship Id="rId4" Type="http://schemas.openxmlformats.org/officeDocument/2006/relationships/image" Target="../media/image5.pn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hart" Target="../charts/chart34.xml"/><Relationship Id="rId4" Type="http://schemas.openxmlformats.org/officeDocument/2006/relationships/chart" Target="../charts/chart33.xml"/></Relationships>
</file>

<file path=ppt/slides/_rels/slide18.xml.rels><?xml version="1.0" encoding="UTF-8" standalone="yes"?>
<Relationships xmlns="http://schemas.openxmlformats.org/package/2006/relationships"><Relationship Id="rId8" Type="http://schemas.openxmlformats.org/officeDocument/2006/relationships/chart" Target="../charts/chart39.xml"/><Relationship Id="rId3" Type="http://schemas.openxmlformats.org/officeDocument/2006/relationships/chart" Target="../charts/chart35.xml"/><Relationship Id="rId7" Type="http://schemas.openxmlformats.org/officeDocument/2006/relationships/chart" Target="../charts/chart38.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hart" Target="../charts/chart37.xml"/><Relationship Id="rId5" Type="http://schemas.openxmlformats.org/officeDocument/2006/relationships/image" Target="../media/image5.png"/><Relationship Id="rId4" Type="http://schemas.openxmlformats.org/officeDocument/2006/relationships/chart" Target="../charts/chart36.xml"/><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chart" Target="../charts/chart40.xml"/><Relationship Id="rId7" Type="http://schemas.openxmlformats.org/officeDocument/2006/relationships/chart" Target="../charts/chart4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chart" Target="../charts/chart42.xml"/><Relationship Id="rId5" Type="http://schemas.openxmlformats.org/officeDocument/2006/relationships/chart" Target="../charts/chart4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chart" Target="../charts/chart44.xml"/><Relationship Id="rId7" Type="http://schemas.openxmlformats.org/officeDocument/2006/relationships/chart" Target="../charts/chart47.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chart" Target="../charts/chart46.xml"/><Relationship Id="rId5" Type="http://schemas.openxmlformats.org/officeDocument/2006/relationships/chart" Target="../charts/chart45.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chart" Target="../charts/chart48.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hart" Target="../charts/chart50.xml"/><Relationship Id="rId4" Type="http://schemas.openxmlformats.org/officeDocument/2006/relationships/chart" Target="../charts/chart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chart" Target="../charts/chart51.xml"/><Relationship Id="rId7" Type="http://schemas.openxmlformats.org/officeDocument/2006/relationships/slide" Target="slide35.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hart" Target="../charts/chart5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hart" Target="../charts/chart54.xml"/><Relationship Id="rId4" Type="http://schemas.openxmlformats.org/officeDocument/2006/relationships/chart" Target="../charts/chart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3" Type="http://schemas.openxmlformats.org/officeDocument/2006/relationships/image" Target="../media/image30.svg"/><Relationship Id="rId18" Type="http://schemas.openxmlformats.org/officeDocument/2006/relationships/image" Target="../media/image33.png"/><Relationship Id="rId26" Type="http://schemas.openxmlformats.org/officeDocument/2006/relationships/image" Target="../media/image40.svg"/><Relationship Id="rId39" Type="http://schemas.openxmlformats.org/officeDocument/2006/relationships/image" Target="../media/image52.svg"/><Relationship Id="rId3" Type="http://schemas.openxmlformats.org/officeDocument/2006/relationships/image" Target="../media/image5.png"/><Relationship Id="rId21" Type="http://schemas.openxmlformats.org/officeDocument/2006/relationships/image" Target="../media/image36.svg"/><Relationship Id="rId34" Type="http://schemas.openxmlformats.org/officeDocument/2006/relationships/image" Target="../media/image47.png"/><Relationship Id="rId42" Type="http://schemas.openxmlformats.org/officeDocument/2006/relationships/chart" Target="../charts/chart58.xml"/><Relationship Id="rId47" Type="http://schemas.openxmlformats.org/officeDocument/2006/relationships/image" Target="../media/image59.png"/><Relationship Id="rId50" Type="http://schemas.openxmlformats.org/officeDocument/2006/relationships/image" Target="../media/image62.svg"/><Relationship Id="rId7" Type="http://schemas.openxmlformats.org/officeDocument/2006/relationships/image" Target="../media/image24.svg"/><Relationship Id="rId12" Type="http://schemas.openxmlformats.org/officeDocument/2006/relationships/image" Target="../media/image29.png"/><Relationship Id="rId17" Type="http://schemas.openxmlformats.org/officeDocument/2006/relationships/image" Target="../media/image32.svg"/><Relationship Id="rId25" Type="http://schemas.openxmlformats.org/officeDocument/2006/relationships/image" Target="../media/image39.png"/><Relationship Id="rId33" Type="http://schemas.openxmlformats.org/officeDocument/2006/relationships/chart" Target="../charts/chart57.xml"/><Relationship Id="rId38" Type="http://schemas.openxmlformats.org/officeDocument/2006/relationships/image" Target="../media/image51.png"/><Relationship Id="rId46" Type="http://schemas.openxmlformats.org/officeDocument/2006/relationships/image" Target="../media/image58.svg"/><Relationship Id="rId2" Type="http://schemas.openxmlformats.org/officeDocument/2006/relationships/notesSlide" Target="../notesSlides/notesSlide20.xml"/><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3.png"/><Relationship Id="rId41" Type="http://schemas.openxmlformats.org/officeDocument/2006/relationships/image" Target="../media/image54.sv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24" Type="http://schemas.openxmlformats.org/officeDocument/2006/relationships/chart" Target="../charts/chart56.xml"/><Relationship Id="rId32" Type="http://schemas.openxmlformats.org/officeDocument/2006/relationships/image" Target="../media/image46.svg"/><Relationship Id="rId37" Type="http://schemas.openxmlformats.org/officeDocument/2006/relationships/image" Target="../media/image50.svg"/><Relationship Id="rId40" Type="http://schemas.openxmlformats.org/officeDocument/2006/relationships/image" Target="../media/image53.png"/><Relationship Id="rId45" Type="http://schemas.openxmlformats.org/officeDocument/2006/relationships/image" Target="../media/image57.png"/><Relationship Id="rId5" Type="http://schemas.openxmlformats.org/officeDocument/2006/relationships/image" Target="../media/image22.svg"/><Relationship Id="rId15" Type="http://schemas.openxmlformats.org/officeDocument/2006/relationships/image" Target="../media/image6.png"/><Relationship Id="rId23" Type="http://schemas.openxmlformats.org/officeDocument/2006/relationships/image" Target="../media/image38.svg"/><Relationship Id="rId28" Type="http://schemas.openxmlformats.org/officeDocument/2006/relationships/image" Target="../media/image42.svg"/><Relationship Id="rId36" Type="http://schemas.openxmlformats.org/officeDocument/2006/relationships/image" Target="../media/image49.png"/><Relationship Id="rId49" Type="http://schemas.openxmlformats.org/officeDocument/2006/relationships/image" Target="../media/image61.png"/><Relationship Id="rId10" Type="http://schemas.openxmlformats.org/officeDocument/2006/relationships/image" Target="../media/image27.png"/><Relationship Id="rId19" Type="http://schemas.openxmlformats.org/officeDocument/2006/relationships/image" Target="../media/image34.svg"/><Relationship Id="rId31" Type="http://schemas.openxmlformats.org/officeDocument/2006/relationships/image" Target="../media/image45.png"/><Relationship Id="rId44" Type="http://schemas.openxmlformats.org/officeDocument/2006/relationships/image" Target="../media/image56.sv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chart" Target="../charts/chart55.xml"/><Relationship Id="rId22" Type="http://schemas.openxmlformats.org/officeDocument/2006/relationships/image" Target="../media/image37.png"/><Relationship Id="rId27" Type="http://schemas.openxmlformats.org/officeDocument/2006/relationships/image" Target="../media/image41.png"/><Relationship Id="rId30" Type="http://schemas.openxmlformats.org/officeDocument/2006/relationships/image" Target="../media/image44.svg"/><Relationship Id="rId35" Type="http://schemas.openxmlformats.org/officeDocument/2006/relationships/image" Target="../media/image48.svg"/><Relationship Id="rId43" Type="http://schemas.openxmlformats.org/officeDocument/2006/relationships/image" Target="../media/image55.png"/><Relationship Id="rId48" Type="http://schemas.openxmlformats.org/officeDocument/2006/relationships/image" Target="../media/image60.svg"/><Relationship Id="rId8" Type="http://schemas.openxmlformats.org/officeDocument/2006/relationships/image" Target="../media/image25.png"/><Relationship Id="rId51" Type="http://schemas.openxmlformats.org/officeDocument/2006/relationships/chart" Target="../charts/chart59.xml"/></Relationships>
</file>

<file path=ppt/slides/_rels/slide38.xml.rels><?xml version="1.0" encoding="UTF-8" standalone="yes"?>
<Relationships xmlns="http://schemas.openxmlformats.org/package/2006/relationships"><Relationship Id="rId8" Type="http://schemas.openxmlformats.org/officeDocument/2006/relationships/chart" Target="../charts/chart61.xml"/><Relationship Id="rId13" Type="http://schemas.openxmlformats.org/officeDocument/2006/relationships/image" Target="../media/image68.svg"/><Relationship Id="rId18" Type="http://schemas.openxmlformats.org/officeDocument/2006/relationships/image" Target="../media/image71.png"/><Relationship Id="rId3" Type="http://schemas.openxmlformats.org/officeDocument/2006/relationships/image" Target="../media/image5.png"/><Relationship Id="rId21" Type="http://schemas.openxmlformats.org/officeDocument/2006/relationships/chart" Target="../charts/chart66.xml"/><Relationship Id="rId7" Type="http://schemas.openxmlformats.org/officeDocument/2006/relationships/image" Target="../media/image64.svg"/><Relationship Id="rId12" Type="http://schemas.openxmlformats.org/officeDocument/2006/relationships/image" Target="../media/image67.png"/><Relationship Id="rId17" Type="http://schemas.openxmlformats.org/officeDocument/2006/relationships/chart" Target="../charts/chart64.xml"/><Relationship Id="rId25" Type="http://schemas.openxmlformats.org/officeDocument/2006/relationships/chart" Target="../charts/chart70.xml"/><Relationship Id="rId2" Type="http://schemas.openxmlformats.org/officeDocument/2006/relationships/notesSlide" Target="../notesSlides/notesSlide21.xml"/><Relationship Id="rId16" Type="http://schemas.openxmlformats.org/officeDocument/2006/relationships/image" Target="../media/image70.svg"/><Relationship Id="rId20" Type="http://schemas.openxmlformats.org/officeDocument/2006/relationships/chart" Target="../charts/chart65.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chart" Target="../charts/chart62.xml"/><Relationship Id="rId24" Type="http://schemas.openxmlformats.org/officeDocument/2006/relationships/chart" Target="../charts/chart69.xml"/><Relationship Id="rId5" Type="http://schemas.openxmlformats.org/officeDocument/2006/relationships/chart" Target="../charts/chart60.xml"/><Relationship Id="rId15" Type="http://schemas.openxmlformats.org/officeDocument/2006/relationships/image" Target="../media/image69.png"/><Relationship Id="rId23" Type="http://schemas.openxmlformats.org/officeDocument/2006/relationships/chart" Target="../charts/chart68.xml"/><Relationship Id="rId10" Type="http://schemas.openxmlformats.org/officeDocument/2006/relationships/image" Target="../media/image66.svg"/><Relationship Id="rId19" Type="http://schemas.openxmlformats.org/officeDocument/2006/relationships/image" Target="../media/image72.svg"/><Relationship Id="rId4" Type="http://schemas.openxmlformats.org/officeDocument/2006/relationships/image" Target="../media/image6.png"/><Relationship Id="rId9" Type="http://schemas.openxmlformats.org/officeDocument/2006/relationships/image" Target="../media/image65.png"/><Relationship Id="rId14" Type="http://schemas.openxmlformats.org/officeDocument/2006/relationships/chart" Target="../charts/chart63.xml"/><Relationship Id="rId22" Type="http://schemas.openxmlformats.org/officeDocument/2006/relationships/chart" Target="../charts/chart67.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hart" Target="../charts/chart72.xml"/><Relationship Id="rId4" Type="http://schemas.openxmlformats.org/officeDocument/2006/relationships/chart" Target="../charts/chart7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chart" Target="../charts/chart77.xml"/><Relationship Id="rId26" Type="http://schemas.openxmlformats.org/officeDocument/2006/relationships/image" Target="../media/image79.png"/><Relationship Id="rId39" Type="http://schemas.openxmlformats.org/officeDocument/2006/relationships/image" Target="../media/image87.png"/><Relationship Id="rId3" Type="http://schemas.openxmlformats.org/officeDocument/2006/relationships/chart" Target="../charts/chart73.xml"/><Relationship Id="rId21" Type="http://schemas.openxmlformats.org/officeDocument/2006/relationships/image" Target="../media/image74.svg"/><Relationship Id="rId34" Type="http://schemas.openxmlformats.org/officeDocument/2006/relationships/image" Target="../media/image82.svg"/><Relationship Id="rId42" Type="http://schemas.openxmlformats.org/officeDocument/2006/relationships/image" Target="../media/image90.svg"/><Relationship Id="rId7" Type="http://schemas.openxmlformats.org/officeDocument/2006/relationships/image" Target="../media/image5.pn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78.svg"/><Relationship Id="rId33" Type="http://schemas.openxmlformats.org/officeDocument/2006/relationships/image" Target="../media/image81.png"/><Relationship Id="rId38" Type="http://schemas.openxmlformats.org/officeDocument/2006/relationships/image" Target="../media/image86.svg"/><Relationship Id="rId2" Type="http://schemas.openxmlformats.org/officeDocument/2006/relationships/notesSlide" Target="../notesSlides/notesSlide23.xml"/><Relationship Id="rId16" Type="http://schemas.openxmlformats.org/officeDocument/2006/relationships/image" Target="../media/image29.png"/><Relationship Id="rId20" Type="http://schemas.openxmlformats.org/officeDocument/2006/relationships/image" Target="../media/image73.png"/><Relationship Id="rId29" Type="http://schemas.openxmlformats.org/officeDocument/2006/relationships/chart" Target="../charts/chart80.xml"/><Relationship Id="rId41"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chart" Target="../charts/chart76.xml"/><Relationship Id="rId11" Type="http://schemas.openxmlformats.org/officeDocument/2006/relationships/image" Target="../media/image24.svg"/><Relationship Id="rId24" Type="http://schemas.openxmlformats.org/officeDocument/2006/relationships/image" Target="../media/image77.png"/><Relationship Id="rId32" Type="http://schemas.openxmlformats.org/officeDocument/2006/relationships/image" Target="../media/image64.svg"/><Relationship Id="rId37" Type="http://schemas.openxmlformats.org/officeDocument/2006/relationships/image" Target="../media/image85.png"/><Relationship Id="rId40" Type="http://schemas.openxmlformats.org/officeDocument/2006/relationships/image" Target="../media/image88.svg"/><Relationship Id="rId5" Type="http://schemas.openxmlformats.org/officeDocument/2006/relationships/chart" Target="../charts/chart75.xml"/><Relationship Id="rId15" Type="http://schemas.openxmlformats.org/officeDocument/2006/relationships/image" Target="../media/image28.svg"/><Relationship Id="rId23" Type="http://schemas.openxmlformats.org/officeDocument/2006/relationships/image" Target="../media/image76.svg"/><Relationship Id="rId28" Type="http://schemas.openxmlformats.org/officeDocument/2006/relationships/chart" Target="../charts/chart79.xml"/><Relationship Id="rId36" Type="http://schemas.openxmlformats.org/officeDocument/2006/relationships/image" Target="../media/image84.svg"/><Relationship Id="rId10" Type="http://schemas.openxmlformats.org/officeDocument/2006/relationships/image" Target="../media/image23.png"/><Relationship Id="rId19" Type="http://schemas.openxmlformats.org/officeDocument/2006/relationships/chart" Target="../charts/chart78.xml"/><Relationship Id="rId31" Type="http://schemas.openxmlformats.org/officeDocument/2006/relationships/image" Target="../media/image63.png"/><Relationship Id="rId4" Type="http://schemas.openxmlformats.org/officeDocument/2006/relationships/chart" Target="../charts/chart74.xml"/><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75.png"/><Relationship Id="rId27" Type="http://schemas.openxmlformats.org/officeDocument/2006/relationships/image" Target="../media/image80.svg"/><Relationship Id="rId30" Type="http://schemas.openxmlformats.org/officeDocument/2006/relationships/chart" Target="../charts/chart81.xml"/><Relationship Id="rId35" Type="http://schemas.openxmlformats.org/officeDocument/2006/relationships/image" Target="../media/image83.png"/><Relationship Id="rId43"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hart" Target="../charts/chart83.xml"/><Relationship Id="rId4" Type="http://schemas.openxmlformats.org/officeDocument/2006/relationships/chart" Target="../charts/chart82.xml"/></Relationships>
</file>

<file path=ppt/slides/_rels/slide4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5.png"/><Relationship Id="rId18" Type="http://schemas.openxmlformats.org/officeDocument/2006/relationships/chart" Target="../charts/chart88.xml"/><Relationship Id="rId26" Type="http://schemas.openxmlformats.org/officeDocument/2006/relationships/chart" Target="../charts/chart90.xml"/><Relationship Id="rId39" Type="http://schemas.openxmlformats.org/officeDocument/2006/relationships/image" Target="../media/image106.svg"/><Relationship Id="rId3" Type="http://schemas.openxmlformats.org/officeDocument/2006/relationships/chart" Target="../charts/chart84.xml"/><Relationship Id="rId21" Type="http://schemas.openxmlformats.org/officeDocument/2006/relationships/image" Target="../media/image93.png"/><Relationship Id="rId34" Type="http://schemas.openxmlformats.org/officeDocument/2006/relationships/image" Target="../media/image101.png"/><Relationship Id="rId42" Type="http://schemas.openxmlformats.org/officeDocument/2006/relationships/image" Target="../media/image108.svg"/><Relationship Id="rId7" Type="http://schemas.openxmlformats.org/officeDocument/2006/relationships/image" Target="../media/image31.png"/><Relationship Id="rId12" Type="http://schemas.openxmlformats.org/officeDocument/2006/relationships/image" Target="../media/image26.svg"/><Relationship Id="rId17" Type="http://schemas.openxmlformats.org/officeDocument/2006/relationships/chart" Target="../charts/chart87.xml"/><Relationship Id="rId25" Type="http://schemas.openxmlformats.org/officeDocument/2006/relationships/chart" Target="../charts/chart89.xml"/><Relationship Id="rId33" Type="http://schemas.openxmlformats.org/officeDocument/2006/relationships/image" Target="../media/image100.svg"/><Relationship Id="rId38" Type="http://schemas.openxmlformats.org/officeDocument/2006/relationships/image" Target="../media/image105.png"/><Relationship Id="rId2" Type="http://schemas.openxmlformats.org/officeDocument/2006/relationships/notesSlide" Target="../notesSlides/notesSlide25.xml"/><Relationship Id="rId16" Type="http://schemas.openxmlformats.org/officeDocument/2006/relationships/image" Target="../media/image38.svg"/><Relationship Id="rId20" Type="http://schemas.openxmlformats.org/officeDocument/2006/relationships/image" Target="../media/image92.svg"/><Relationship Id="rId29" Type="http://schemas.openxmlformats.org/officeDocument/2006/relationships/image" Target="../media/image66.svg"/><Relationship Id="rId41"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5.png"/><Relationship Id="rId24" Type="http://schemas.openxmlformats.org/officeDocument/2006/relationships/image" Target="../media/image96.svg"/><Relationship Id="rId32" Type="http://schemas.openxmlformats.org/officeDocument/2006/relationships/image" Target="../media/image99.png"/><Relationship Id="rId37" Type="http://schemas.openxmlformats.org/officeDocument/2006/relationships/image" Target="../media/image104.svg"/><Relationship Id="rId40" Type="http://schemas.openxmlformats.org/officeDocument/2006/relationships/chart" Target="../charts/chart92.xml"/><Relationship Id="rId5" Type="http://schemas.openxmlformats.org/officeDocument/2006/relationships/chart" Target="../charts/chart86.xml"/><Relationship Id="rId15" Type="http://schemas.openxmlformats.org/officeDocument/2006/relationships/image" Target="../media/image37.png"/><Relationship Id="rId23" Type="http://schemas.openxmlformats.org/officeDocument/2006/relationships/image" Target="../media/image95.png"/><Relationship Id="rId28" Type="http://schemas.openxmlformats.org/officeDocument/2006/relationships/image" Target="../media/image65.png"/><Relationship Id="rId36" Type="http://schemas.openxmlformats.org/officeDocument/2006/relationships/image" Target="../media/image103.png"/><Relationship Id="rId10" Type="http://schemas.openxmlformats.org/officeDocument/2006/relationships/image" Target="../media/image34.svg"/><Relationship Id="rId19" Type="http://schemas.openxmlformats.org/officeDocument/2006/relationships/image" Target="../media/image91.png"/><Relationship Id="rId31" Type="http://schemas.openxmlformats.org/officeDocument/2006/relationships/image" Target="../media/image98.svg"/><Relationship Id="rId4" Type="http://schemas.openxmlformats.org/officeDocument/2006/relationships/chart" Target="../charts/chart85.xml"/><Relationship Id="rId9" Type="http://schemas.openxmlformats.org/officeDocument/2006/relationships/image" Target="../media/image33.png"/><Relationship Id="rId14" Type="http://schemas.openxmlformats.org/officeDocument/2006/relationships/image" Target="../media/image36.svg"/><Relationship Id="rId22" Type="http://schemas.openxmlformats.org/officeDocument/2006/relationships/image" Target="../media/image94.svg"/><Relationship Id="rId27" Type="http://schemas.openxmlformats.org/officeDocument/2006/relationships/chart" Target="../charts/chart91.xml"/><Relationship Id="rId30" Type="http://schemas.openxmlformats.org/officeDocument/2006/relationships/image" Target="../media/image97.png"/><Relationship Id="rId35" Type="http://schemas.openxmlformats.org/officeDocument/2006/relationships/image" Target="../media/image102.svg"/><Relationship Id="rId43"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hart" Target="../charts/chart94.xml"/><Relationship Id="rId4" Type="http://schemas.openxmlformats.org/officeDocument/2006/relationships/chart" Target="../charts/chart93.xml"/></Relationships>
</file>

<file path=ppt/slides/_rels/slide4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6.svg"/><Relationship Id="rId18" Type="http://schemas.openxmlformats.org/officeDocument/2006/relationships/chart" Target="../charts/chart99.xml"/><Relationship Id="rId26" Type="http://schemas.openxmlformats.org/officeDocument/2006/relationships/image" Target="../media/image117.png"/><Relationship Id="rId39" Type="http://schemas.openxmlformats.org/officeDocument/2006/relationships/image" Target="../media/image125.png"/><Relationship Id="rId3" Type="http://schemas.openxmlformats.org/officeDocument/2006/relationships/chart" Target="../charts/chart95.xml"/><Relationship Id="rId21" Type="http://schemas.openxmlformats.org/officeDocument/2006/relationships/image" Target="../media/image112.svg"/><Relationship Id="rId34" Type="http://schemas.openxmlformats.org/officeDocument/2006/relationships/image" Target="../media/image120.svg"/><Relationship Id="rId42" Type="http://schemas.openxmlformats.org/officeDocument/2006/relationships/image" Target="../media/image128.svg"/><Relationship Id="rId7" Type="http://schemas.openxmlformats.org/officeDocument/2006/relationships/image" Target="../media/image5.png"/><Relationship Id="rId12" Type="http://schemas.openxmlformats.org/officeDocument/2006/relationships/image" Target="../media/image25.png"/><Relationship Id="rId17" Type="http://schemas.openxmlformats.org/officeDocument/2006/relationships/image" Target="../media/image46.svg"/><Relationship Id="rId25" Type="http://schemas.openxmlformats.org/officeDocument/2006/relationships/image" Target="../media/image116.svg"/><Relationship Id="rId33" Type="http://schemas.openxmlformats.org/officeDocument/2006/relationships/image" Target="../media/image119.png"/><Relationship Id="rId38" Type="http://schemas.openxmlformats.org/officeDocument/2006/relationships/image" Target="../media/image124.svg"/><Relationship Id="rId2" Type="http://schemas.openxmlformats.org/officeDocument/2006/relationships/notesSlide" Target="../notesSlides/notesSlide27.xml"/><Relationship Id="rId16" Type="http://schemas.openxmlformats.org/officeDocument/2006/relationships/image" Target="../media/image45.png"/><Relationship Id="rId20" Type="http://schemas.openxmlformats.org/officeDocument/2006/relationships/image" Target="../media/image111.png"/><Relationship Id="rId29" Type="http://schemas.openxmlformats.org/officeDocument/2006/relationships/chart" Target="../charts/chart102.xml"/><Relationship Id="rId41"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chart" Target="../charts/chart98.xml"/><Relationship Id="rId11" Type="http://schemas.openxmlformats.org/officeDocument/2006/relationships/image" Target="../media/image110.svg"/><Relationship Id="rId24" Type="http://schemas.openxmlformats.org/officeDocument/2006/relationships/image" Target="../media/image115.png"/><Relationship Id="rId32" Type="http://schemas.openxmlformats.org/officeDocument/2006/relationships/image" Target="../media/image68.svg"/><Relationship Id="rId37" Type="http://schemas.openxmlformats.org/officeDocument/2006/relationships/image" Target="../media/image123.png"/><Relationship Id="rId40" Type="http://schemas.openxmlformats.org/officeDocument/2006/relationships/image" Target="../media/image126.svg"/><Relationship Id="rId5" Type="http://schemas.openxmlformats.org/officeDocument/2006/relationships/chart" Target="../charts/chart97.xml"/><Relationship Id="rId15" Type="http://schemas.openxmlformats.org/officeDocument/2006/relationships/image" Target="../media/image44.svg"/><Relationship Id="rId23" Type="http://schemas.openxmlformats.org/officeDocument/2006/relationships/image" Target="../media/image114.svg"/><Relationship Id="rId28" Type="http://schemas.openxmlformats.org/officeDocument/2006/relationships/chart" Target="../charts/chart101.xml"/><Relationship Id="rId36" Type="http://schemas.openxmlformats.org/officeDocument/2006/relationships/image" Target="../media/image122.svg"/><Relationship Id="rId10" Type="http://schemas.openxmlformats.org/officeDocument/2006/relationships/image" Target="../media/image109.png"/><Relationship Id="rId19" Type="http://schemas.openxmlformats.org/officeDocument/2006/relationships/chart" Target="../charts/chart100.xml"/><Relationship Id="rId31" Type="http://schemas.openxmlformats.org/officeDocument/2006/relationships/image" Target="../media/image67.png"/><Relationship Id="rId4" Type="http://schemas.openxmlformats.org/officeDocument/2006/relationships/chart" Target="../charts/chart96.xml"/><Relationship Id="rId9" Type="http://schemas.openxmlformats.org/officeDocument/2006/relationships/image" Target="../media/image40.svg"/><Relationship Id="rId14" Type="http://schemas.openxmlformats.org/officeDocument/2006/relationships/image" Target="../media/image43.png"/><Relationship Id="rId22" Type="http://schemas.openxmlformats.org/officeDocument/2006/relationships/image" Target="../media/image113.png"/><Relationship Id="rId27" Type="http://schemas.openxmlformats.org/officeDocument/2006/relationships/image" Target="../media/image118.svg"/><Relationship Id="rId30" Type="http://schemas.openxmlformats.org/officeDocument/2006/relationships/chart" Target="../charts/chart103.xml"/><Relationship Id="rId35" Type="http://schemas.openxmlformats.org/officeDocument/2006/relationships/image" Target="../media/image121.png"/><Relationship Id="rId43"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hart" Target="../charts/chart105.xml"/><Relationship Id="rId4" Type="http://schemas.openxmlformats.org/officeDocument/2006/relationships/chart" Target="../charts/chart104.xml"/></Relationships>
</file>

<file path=ppt/slides/_rels/slide4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6.svg"/><Relationship Id="rId18" Type="http://schemas.openxmlformats.org/officeDocument/2006/relationships/chart" Target="../charts/chart110.xml"/><Relationship Id="rId26" Type="http://schemas.openxmlformats.org/officeDocument/2006/relationships/image" Target="../media/image135.png"/><Relationship Id="rId39" Type="http://schemas.openxmlformats.org/officeDocument/2006/relationships/image" Target="../media/image143.png"/><Relationship Id="rId3" Type="http://schemas.openxmlformats.org/officeDocument/2006/relationships/chart" Target="../charts/chart106.xml"/><Relationship Id="rId21" Type="http://schemas.openxmlformats.org/officeDocument/2006/relationships/image" Target="../media/image130.svg"/><Relationship Id="rId34" Type="http://schemas.openxmlformats.org/officeDocument/2006/relationships/image" Target="../media/image138.svg"/><Relationship Id="rId42" Type="http://schemas.openxmlformats.org/officeDocument/2006/relationships/image" Target="../media/image146.svg"/><Relationship Id="rId7" Type="http://schemas.openxmlformats.org/officeDocument/2006/relationships/image" Target="../media/image5.png"/><Relationship Id="rId12" Type="http://schemas.openxmlformats.org/officeDocument/2006/relationships/image" Target="../media/image25.png"/><Relationship Id="rId17" Type="http://schemas.openxmlformats.org/officeDocument/2006/relationships/image" Target="../media/image54.svg"/><Relationship Id="rId25" Type="http://schemas.openxmlformats.org/officeDocument/2006/relationships/image" Target="../media/image134.svg"/><Relationship Id="rId33" Type="http://schemas.openxmlformats.org/officeDocument/2006/relationships/image" Target="../media/image137.png"/><Relationship Id="rId38" Type="http://schemas.openxmlformats.org/officeDocument/2006/relationships/image" Target="../media/image142.svg"/><Relationship Id="rId2" Type="http://schemas.openxmlformats.org/officeDocument/2006/relationships/notesSlide" Target="../notesSlides/notesSlide29.xml"/><Relationship Id="rId16" Type="http://schemas.openxmlformats.org/officeDocument/2006/relationships/image" Target="../media/image53.png"/><Relationship Id="rId20" Type="http://schemas.openxmlformats.org/officeDocument/2006/relationships/image" Target="../media/image129.png"/><Relationship Id="rId29" Type="http://schemas.openxmlformats.org/officeDocument/2006/relationships/chart" Target="../charts/chart113.xml"/><Relationship Id="rId41"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chart" Target="../charts/chart109.xml"/><Relationship Id="rId11" Type="http://schemas.openxmlformats.org/officeDocument/2006/relationships/image" Target="../media/image50.svg"/><Relationship Id="rId24" Type="http://schemas.openxmlformats.org/officeDocument/2006/relationships/image" Target="../media/image133.png"/><Relationship Id="rId32" Type="http://schemas.openxmlformats.org/officeDocument/2006/relationships/image" Target="../media/image72.svg"/><Relationship Id="rId37" Type="http://schemas.openxmlformats.org/officeDocument/2006/relationships/image" Target="../media/image141.png"/><Relationship Id="rId40" Type="http://schemas.openxmlformats.org/officeDocument/2006/relationships/image" Target="../media/image144.svg"/><Relationship Id="rId5" Type="http://schemas.openxmlformats.org/officeDocument/2006/relationships/chart" Target="../charts/chart108.xml"/><Relationship Id="rId15" Type="http://schemas.openxmlformats.org/officeDocument/2006/relationships/image" Target="../media/image52.svg"/><Relationship Id="rId23" Type="http://schemas.openxmlformats.org/officeDocument/2006/relationships/image" Target="../media/image132.svg"/><Relationship Id="rId28" Type="http://schemas.openxmlformats.org/officeDocument/2006/relationships/chart" Target="../charts/chart112.xml"/><Relationship Id="rId36" Type="http://schemas.openxmlformats.org/officeDocument/2006/relationships/image" Target="../media/image140.svg"/><Relationship Id="rId10" Type="http://schemas.openxmlformats.org/officeDocument/2006/relationships/image" Target="../media/image49.png"/><Relationship Id="rId19" Type="http://schemas.openxmlformats.org/officeDocument/2006/relationships/chart" Target="../charts/chart111.xml"/><Relationship Id="rId31" Type="http://schemas.openxmlformats.org/officeDocument/2006/relationships/image" Target="../media/image71.png"/><Relationship Id="rId4" Type="http://schemas.openxmlformats.org/officeDocument/2006/relationships/chart" Target="../charts/chart107.xml"/><Relationship Id="rId9" Type="http://schemas.openxmlformats.org/officeDocument/2006/relationships/image" Target="../media/image48.svg"/><Relationship Id="rId14" Type="http://schemas.openxmlformats.org/officeDocument/2006/relationships/image" Target="../media/image51.png"/><Relationship Id="rId22" Type="http://schemas.openxmlformats.org/officeDocument/2006/relationships/image" Target="../media/image131.png"/><Relationship Id="rId27" Type="http://schemas.openxmlformats.org/officeDocument/2006/relationships/image" Target="../media/image136.svg"/><Relationship Id="rId30" Type="http://schemas.openxmlformats.org/officeDocument/2006/relationships/chart" Target="../charts/chart114.xml"/><Relationship Id="rId35" Type="http://schemas.openxmlformats.org/officeDocument/2006/relationships/image" Target="../media/image139.png"/><Relationship Id="rId43"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chart" Target="../charts/chart116.xml"/><Relationship Id="rId4" Type="http://schemas.openxmlformats.org/officeDocument/2006/relationships/chart" Target="../charts/chart115.xml"/></Relationships>
</file>

<file path=ppt/slides/_rels/slide4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26.svg"/><Relationship Id="rId18" Type="http://schemas.openxmlformats.org/officeDocument/2006/relationships/chart" Target="../charts/chart121.xml"/><Relationship Id="rId26" Type="http://schemas.openxmlformats.org/officeDocument/2006/relationships/image" Target="../media/image153.png"/><Relationship Id="rId39" Type="http://schemas.openxmlformats.org/officeDocument/2006/relationships/image" Target="../media/image161.png"/><Relationship Id="rId3" Type="http://schemas.openxmlformats.org/officeDocument/2006/relationships/chart" Target="../charts/chart117.xml"/><Relationship Id="rId21" Type="http://schemas.openxmlformats.org/officeDocument/2006/relationships/image" Target="../media/image148.svg"/><Relationship Id="rId34" Type="http://schemas.openxmlformats.org/officeDocument/2006/relationships/image" Target="../media/image156.svg"/><Relationship Id="rId42" Type="http://schemas.openxmlformats.org/officeDocument/2006/relationships/image" Target="../media/image164.svg"/><Relationship Id="rId7" Type="http://schemas.openxmlformats.org/officeDocument/2006/relationships/image" Target="../media/image5.png"/><Relationship Id="rId12" Type="http://schemas.openxmlformats.org/officeDocument/2006/relationships/image" Target="../media/image25.png"/><Relationship Id="rId17" Type="http://schemas.openxmlformats.org/officeDocument/2006/relationships/image" Target="../media/image62.svg"/><Relationship Id="rId25" Type="http://schemas.openxmlformats.org/officeDocument/2006/relationships/image" Target="../media/image152.svg"/><Relationship Id="rId33" Type="http://schemas.openxmlformats.org/officeDocument/2006/relationships/image" Target="../media/image155.png"/><Relationship Id="rId38" Type="http://schemas.openxmlformats.org/officeDocument/2006/relationships/image" Target="../media/image160.svg"/><Relationship Id="rId2" Type="http://schemas.openxmlformats.org/officeDocument/2006/relationships/notesSlide" Target="../notesSlides/notesSlide31.xml"/><Relationship Id="rId16" Type="http://schemas.openxmlformats.org/officeDocument/2006/relationships/image" Target="../media/image61.png"/><Relationship Id="rId20" Type="http://schemas.openxmlformats.org/officeDocument/2006/relationships/image" Target="../media/image147.png"/><Relationship Id="rId29" Type="http://schemas.openxmlformats.org/officeDocument/2006/relationships/chart" Target="../charts/chart124.xml"/><Relationship Id="rId41"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chart" Target="../charts/chart120.xml"/><Relationship Id="rId11" Type="http://schemas.openxmlformats.org/officeDocument/2006/relationships/image" Target="../media/image58.svg"/><Relationship Id="rId24" Type="http://schemas.openxmlformats.org/officeDocument/2006/relationships/image" Target="../media/image151.png"/><Relationship Id="rId32" Type="http://schemas.openxmlformats.org/officeDocument/2006/relationships/image" Target="../media/image70.svg"/><Relationship Id="rId37" Type="http://schemas.openxmlformats.org/officeDocument/2006/relationships/image" Target="../media/image159.png"/><Relationship Id="rId40" Type="http://schemas.openxmlformats.org/officeDocument/2006/relationships/image" Target="../media/image162.svg"/><Relationship Id="rId5" Type="http://schemas.openxmlformats.org/officeDocument/2006/relationships/chart" Target="../charts/chart119.xml"/><Relationship Id="rId15" Type="http://schemas.openxmlformats.org/officeDocument/2006/relationships/image" Target="../media/image60.svg"/><Relationship Id="rId23" Type="http://schemas.openxmlformats.org/officeDocument/2006/relationships/image" Target="../media/image150.svg"/><Relationship Id="rId28" Type="http://schemas.openxmlformats.org/officeDocument/2006/relationships/chart" Target="../charts/chart123.xml"/><Relationship Id="rId36" Type="http://schemas.openxmlformats.org/officeDocument/2006/relationships/image" Target="../media/image158.svg"/><Relationship Id="rId10" Type="http://schemas.openxmlformats.org/officeDocument/2006/relationships/image" Target="../media/image57.png"/><Relationship Id="rId19" Type="http://schemas.openxmlformats.org/officeDocument/2006/relationships/chart" Target="../charts/chart122.xml"/><Relationship Id="rId31" Type="http://schemas.openxmlformats.org/officeDocument/2006/relationships/image" Target="../media/image69.png"/><Relationship Id="rId4" Type="http://schemas.openxmlformats.org/officeDocument/2006/relationships/chart" Target="../charts/chart118.xml"/><Relationship Id="rId9" Type="http://schemas.openxmlformats.org/officeDocument/2006/relationships/image" Target="../media/image56.svg"/><Relationship Id="rId14" Type="http://schemas.openxmlformats.org/officeDocument/2006/relationships/image" Target="../media/image59.png"/><Relationship Id="rId22" Type="http://schemas.openxmlformats.org/officeDocument/2006/relationships/image" Target="../media/image149.png"/><Relationship Id="rId27" Type="http://schemas.openxmlformats.org/officeDocument/2006/relationships/image" Target="../media/image154.svg"/><Relationship Id="rId30" Type="http://schemas.openxmlformats.org/officeDocument/2006/relationships/chart" Target="../charts/chart125.xml"/><Relationship Id="rId35" Type="http://schemas.openxmlformats.org/officeDocument/2006/relationships/image" Target="../media/image157.png"/><Relationship Id="rId43" Type="http://schemas.openxmlformats.org/officeDocument/2006/relationships/image" Target="../media/image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image" Target="../media/image7.png"/><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5.png"/><Relationship Id="rId7"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EC98E01-37C7-4F38-AA3C-26E9CD641463}"/>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8400"/>
          <a:stretch/>
        </p:blipFill>
        <p:spPr>
          <a:xfrm>
            <a:off x="0" y="0"/>
            <a:ext cx="12192000" cy="6858000"/>
          </a:xfrm>
          <a:prstGeom prst="rect">
            <a:avLst/>
          </a:prstGeom>
        </p:spPr>
      </p:pic>
      <p:sp>
        <p:nvSpPr>
          <p:cNvPr id="2" name="Isosceles Triangle 1">
            <a:extLst>
              <a:ext uri="{FF2B5EF4-FFF2-40B4-BE49-F238E27FC236}">
                <a16:creationId xmlns:a16="http://schemas.microsoft.com/office/drawing/2014/main" id="{17697044-5481-4D53-A2F1-14116623338D}"/>
              </a:ext>
            </a:extLst>
          </p:cNvPr>
          <p:cNvSpPr/>
          <p:nvPr/>
        </p:nvSpPr>
        <p:spPr>
          <a:xfrm>
            <a:off x="-350247" y="1255940"/>
            <a:ext cx="4711190" cy="406137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D6AF38BB-F2EE-49A6-8E9E-E08A9C0A8D41}"/>
              </a:ext>
            </a:extLst>
          </p:cNvPr>
          <p:cNvCxnSpPr/>
          <p:nvPr/>
        </p:nvCxnSpPr>
        <p:spPr>
          <a:xfrm>
            <a:off x="1764857" y="3286626"/>
            <a:ext cx="5760720" cy="0"/>
          </a:xfrm>
          <a:prstGeom prst="lin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sp>
        <p:nvSpPr>
          <p:cNvPr id="6" name="TextBox 5">
            <a:extLst>
              <a:ext uri="{FF2B5EF4-FFF2-40B4-BE49-F238E27FC236}">
                <a16:creationId xmlns:a16="http://schemas.microsoft.com/office/drawing/2014/main" id="{36D3A8D4-6203-472B-9885-7589BBA4A062}"/>
              </a:ext>
            </a:extLst>
          </p:cNvPr>
          <p:cNvSpPr txBox="1"/>
          <p:nvPr/>
        </p:nvSpPr>
        <p:spPr>
          <a:xfrm>
            <a:off x="1803633" y="1863004"/>
            <a:ext cx="8584734" cy="1374735"/>
          </a:xfrm>
          <a:prstGeom prst="rect">
            <a:avLst/>
          </a:prstGeom>
          <a:noFill/>
        </p:spPr>
        <p:txBody>
          <a:bodyPr wrap="square" rtlCol="0" anchor="b">
            <a:spAutoFit/>
          </a:bodyPr>
          <a:lstStyle>
            <a:defPPr>
              <a:defRPr lang="en-US"/>
            </a:defPPr>
            <a:lvl1pPr marR="0" lvl="0" indent="0" fontAlgn="auto">
              <a:lnSpc>
                <a:spcPts val="5000"/>
              </a:lnSpc>
              <a:spcBef>
                <a:spcPts val="0"/>
              </a:spcBef>
              <a:spcAft>
                <a:spcPts val="0"/>
              </a:spcAft>
              <a:buClrTx/>
              <a:buSzTx/>
              <a:buFontTx/>
              <a:buNone/>
              <a:tabLst/>
              <a:defRPr kumimoji="0" sz="5400" b="0" i="0" u="none" strike="noStrike" cap="none" spc="0" normalizeH="0" baseline="0">
                <a:ln>
                  <a:noFill/>
                </a:ln>
                <a:effectLst/>
                <a:uLnTx/>
                <a:uFillTx/>
                <a:latin typeface="Montserrat SemiBold" panose="00000700000000000000" pitchFamily="2" charset="0"/>
              </a:defRPr>
            </a:lvl1pPr>
          </a:lstStyle>
          <a:p>
            <a:r>
              <a:rPr lang="en-US" sz="4800">
                <a:solidFill>
                  <a:schemeClr val="bg1"/>
                </a:solidFill>
              </a:rPr>
              <a:t>PSPS TRACKER 2020: RESIDENTIAL CUSTOMERS</a:t>
            </a:r>
          </a:p>
        </p:txBody>
      </p:sp>
      <p:sp>
        <p:nvSpPr>
          <p:cNvPr id="7" name="TextBox 6">
            <a:extLst>
              <a:ext uri="{FF2B5EF4-FFF2-40B4-BE49-F238E27FC236}">
                <a16:creationId xmlns:a16="http://schemas.microsoft.com/office/drawing/2014/main" id="{8311888E-B914-4F1E-8D1D-981FAC5C39A0}"/>
              </a:ext>
            </a:extLst>
          </p:cNvPr>
          <p:cNvSpPr txBox="1"/>
          <p:nvPr/>
        </p:nvSpPr>
        <p:spPr>
          <a:xfrm>
            <a:off x="1764857" y="4204013"/>
            <a:ext cx="3303626" cy="338554"/>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0" i="0" u="none" strike="noStrike" cap="none" spc="0" normalizeH="0" baseline="0">
                <a:ln>
                  <a:noFill/>
                </a:ln>
                <a:effectLst/>
                <a:uLnTx/>
                <a:uFillTx/>
                <a:latin typeface="Montserrat SemiBold" panose="00000700000000000000" pitchFamily="2" charset="0"/>
              </a:defRPr>
            </a:lvl1pPr>
          </a:lstStyle>
          <a:p>
            <a:r>
              <a:rPr lang="en-US" sz="1600">
                <a:solidFill>
                  <a:schemeClr val="bg1"/>
                </a:solidFill>
              </a:rPr>
              <a:t>QUANTITATIVE REPORT FOR</a:t>
            </a:r>
          </a:p>
        </p:txBody>
      </p:sp>
      <p:sp>
        <p:nvSpPr>
          <p:cNvPr id="8" name="Rectangle 7">
            <a:extLst>
              <a:ext uri="{FF2B5EF4-FFF2-40B4-BE49-F238E27FC236}">
                <a16:creationId xmlns:a16="http://schemas.microsoft.com/office/drawing/2014/main" id="{F0B3735A-C565-42E0-AA4E-8A533F6F935F}"/>
              </a:ext>
            </a:extLst>
          </p:cNvPr>
          <p:cNvSpPr/>
          <p:nvPr/>
        </p:nvSpPr>
        <p:spPr>
          <a:xfrm>
            <a:off x="1803633" y="3411330"/>
            <a:ext cx="3303626" cy="338554"/>
          </a:xfrm>
          <a:prstGeom prst="rect">
            <a:avLst/>
          </a:prstGeom>
          <a:noFill/>
        </p:spPr>
        <p:txBody>
          <a:bodyPr wrap="square" rtlCol="0">
            <a:spAutoFit/>
          </a:bodyPr>
          <a:lstStyle/>
          <a:p>
            <a:r>
              <a:rPr lang="en-US" sz="1600">
                <a:solidFill>
                  <a:schemeClr val="bg1"/>
                </a:solidFill>
                <a:latin typeface="Montserrat SemiBold" panose="00000700000000000000" pitchFamily="2" charset="0"/>
              </a:rPr>
              <a:t>MAY 19, 2021</a:t>
            </a:r>
          </a:p>
        </p:txBody>
      </p:sp>
      <p:grpSp>
        <p:nvGrpSpPr>
          <p:cNvPr id="12" name="Group 11">
            <a:extLst>
              <a:ext uri="{FF2B5EF4-FFF2-40B4-BE49-F238E27FC236}">
                <a16:creationId xmlns:a16="http://schemas.microsoft.com/office/drawing/2014/main" id="{A6C4A75F-7099-480E-B10E-755971E85814}"/>
              </a:ext>
            </a:extLst>
          </p:cNvPr>
          <p:cNvGrpSpPr/>
          <p:nvPr/>
        </p:nvGrpSpPr>
        <p:grpSpPr>
          <a:xfrm>
            <a:off x="1764857" y="4660311"/>
            <a:ext cx="2246977" cy="574338"/>
            <a:chOff x="1456817" y="5170314"/>
            <a:chExt cx="2246977" cy="574338"/>
          </a:xfrm>
        </p:grpSpPr>
        <p:pic>
          <p:nvPicPr>
            <p:cNvPr id="13" name="Picture 12" descr="A close up of a logo&#10;&#10;Description automatically generated">
              <a:extLst>
                <a:ext uri="{FF2B5EF4-FFF2-40B4-BE49-F238E27FC236}">
                  <a16:creationId xmlns:a16="http://schemas.microsoft.com/office/drawing/2014/main" id="{FB25F643-8AD5-4538-B4C5-8F2C2DA604AA}"/>
                </a:ext>
              </a:extLst>
            </p:cNvPr>
            <p:cNvPicPr>
              <a:picLocks noChangeAspect="1"/>
            </p:cNvPicPr>
            <p:nvPr/>
          </p:nvPicPr>
          <p:blipFill rotWithShape="1">
            <a:blip r:embed="rId4">
              <a:extLst>
                <a:ext uri="{28A0092B-C50C-407E-A947-70E740481C1C}">
                  <a14:useLocalDpi xmlns:a14="http://schemas.microsoft.com/office/drawing/2010/main" val="0"/>
                </a:ext>
              </a:extLst>
            </a:blip>
            <a:srcRect r="83701"/>
            <a:stretch/>
          </p:blipFill>
          <p:spPr>
            <a:xfrm>
              <a:off x="1456817" y="5170314"/>
              <a:ext cx="641950" cy="574338"/>
            </a:xfrm>
            <a:prstGeom prst="rect">
              <a:avLst/>
            </a:prstGeom>
          </p:spPr>
        </p:pic>
        <p:pic>
          <p:nvPicPr>
            <p:cNvPr id="14" name="Picture 13" descr="A close up of a logo&#10;&#10;Description automatically generated">
              <a:extLst>
                <a:ext uri="{FF2B5EF4-FFF2-40B4-BE49-F238E27FC236}">
                  <a16:creationId xmlns:a16="http://schemas.microsoft.com/office/drawing/2014/main" id="{C6B023D9-A7A8-49FE-A8DA-17E08F8A4A62}"/>
                </a:ext>
              </a:extLst>
            </p:cNvPr>
            <p:cNvPicPr>
              <a:picLocks noChangeAspect="1"/>
            </p:cNvPicPr>
            <p:nvPr/>
          </p:nvPicPr>
          <p:blipFill rotWithShape="1">
            <a:blip r:embed="rId4">
              <a:biLevel thresh="75000"/>
              <a:extLst>
                <a:ext uri="{28A0092B-C50C-407E-A947-70E740481C1C}">
                  <a14:useLocalDpi xmlns:a14="http://schemas.microsoft.com/office/drawing/2010/main" val="0"/>
                </a:ext>
              </a:extLst>
            </a:blip>
            <a:srcRect l="16299" r="42950"/>
            <a:stretch/>
          </p:blipFill>
          <p:spPr>
            <a:xfrm>
              <a:off x="2098767" y="5170314"/>
              <a:ext cx="1605027" cy="574338"/>
            </a:xfrm>
            <a:prstGeom prst="rect">
              <a:avLst/>
            </a:prstGeom>
          </p:spPr>
        </p:pic>
      </p:grpSp>
      <p:grpSp>
        <p:nvGrpSpPr>
          <p:cNvPr id="15" name="Group 14">
            <a:extLst>
              <a:ext uri="{FF2B5EF4-FFF2-40B4-BE49-F238E27FC236}">
                <a16:creationId xmlns:a16="http://schemas.microsoft.com/office/drawing/2014/main" id="{21D8D094-D85C-4AFB-81ED-7867EFDD330A}"/>
              </a:ext>
            </a:extLst>
          </p:cNvPr>
          <p:cNvGrpSpPr/>
          <p:nvPr/>
        </p:nvGrpSpPr>
        <p:grpSpPr>
          <a:xfrm>
            <a:off x="9229061" y="4028947"/>
            <a:ext cx="2491188" cy="2147575"/>
            <a:chOff x="9229061" y="4028947"/>
            <a:chExt cx="2491188" cy="2147575"/>
          </a:xfrm>
        </p:grpSpPr>
        <p:sp>
          <p:nvSpPr>
            <p:cNvPr id="16" name="Isosceles Triangle 15">
              <a:extLst>
                <a:ext uri="{FF2B5EF4-FFF2-40B4-BE49-F238E27FC236}">
                  <a16:creationId xmlns:a16="http://schemas.microsoft.com/office/drawing/2014/main" id="{E8FC0F64-CA00-40D7-BCAB-9E9C4E192704}"/>
                </a:ext>
              </a:extLst>
            </p:cNvPr>
            <p:cNvSpPr/>
            <p:nvPr/>
          </p:nvSpPr>
          <p:spPr>
            <a:xfrm>
              <a:off x="9229061" y="4028947"/>
              <a:ext cx="2491188" cy="214757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Isosceles Triangle 16">
              <a:extLst>
                <a:ext uri="{FF2B5EF4-FFF2-40B4-BE49-F238E27FC236}">
                  <a16:creationId xmlns:a16="http://schemas.microsoft.com/office/drawing/2014/main" id="{3A0B9458-0BB6-4C13-ABB0-E4709D8428C4}"/>
                </a:ext>
              </a:extLst>
            </p:cNvPr>
            <p:cNvSpPr/>
            <p:nvPr/>
          </p:nvSpPr>
          <p:spPr>
            <a:xfrm>
              <a:off x="10639035" y="4395030"/>
              <a:ext cx="929685" cy="80145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1B85716B-769F-4948-B910-F101AD0B48B0}"/>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760107" y="5541896"/>
            <a:ext cx="1343770" cy="645792"/>
          </a:xfrm>
          <a:prstGeom prst="rect">
            <a:avLst/>
          </a:prstGeom>
        </p:spPr>
      </p:pic>
      <p:pic>
        <p:nvPicPr>
          <p:cNvPr id="18" name="Picture 17">
            <a:extLst>
              <a:ext uri="{FF2B5EF4-FFF2-40B4-BE49-F238E27FC236}">
                <a16:creationId xmlns:a16="http://schemas.microsoft.com/office/drawing/2014/main" id="{3064321D-0E72-43F7-A397-2EF479A4EE3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13419" t="11453" r="12906" b="25983"/>
          <a:stretch/>
        </p:blipFill>
        <p:spPr>
          <a:xfrm>
            <a:off x="1841670" y="3970276"/>
            <a:ext cx="249849" cy="212168"/>
          </a:xfrm>
          <a:prstGeom prst="rect">
            <a:avLst/>
          </a:prstGeom>
        </p:spPr>
      </p:pic>
    </p:spTree>
    <p:extLst>
      <p:ext uri="{BB962C8B-B14F-4D97-AF65-F5344CB8AC3E}">
        <p14:creationId xmlns:p14="http://schemas.microsoft.com/office/powerpoint/2010/main" val="2016850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158B63-8BE0-4C6C-9B93-444311868F4C}"/>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13642"/>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1BE8D880-DDE5-4B80-9BE4-AA90DC5B4D33}"/>
              </a:ext>
            </a:extLst>
          </p:cNvPr>
          <p:cNvSpPr/>
          <p:nvPr/>
        </p:nvSpPr>
        <p:spPr>
          <a:xfrm>
            <a:off x="0" y="3147596"/>
            <a:ext cx="12192000" cy="2891697"/>
          </a:xfrm>
          <a:prstGeom prst="rect">
            <a:avLst/>
          </a:prstGeom>
          <a:solidFill>
            <a:schemeClr val="accent6">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7">
            <a:extLst>
              <a:ext uri="{FF2B5EF4-FFF2-40B4-BE49-F238E27FC236}">
                <a16:creationId xmlns:a16="http://schemas.microsoft.com/office/drawing/2014/main" id="{47FEBD67-75D8-4A58-9492-FC008FC2E21D}"/>
              </a:ext>
            </a:extLst>
          </p:cNvPr>
          <p:cNvSpPr/>
          <p:nvPr/>
        </p:nvSpPr>
        <p:spPr>
          <a:xfrm rot="10800000">
            <a:off x="967423" y="3290640"/>
            <a:ext cx="2772582" cy="23901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68F594B5-A39E-4783-8BA5-98B3C91B25E7}"/>
              </a:ext>
            </a:extLst>
          </p:cNvPr>
          <p:cNvSpPr/>
          <p:nvPr/>
        </p:nvSpPr>
        <p:spPr>
          <a:xfrm>
            <a:off x="422693" y="2460575"/>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5B8A30D1-E2F3-49A9-A8CB-20200B35E9BB}"/>
              </a:ext>
            </a:extLst>
          </p:cNvPr>
          <p:cNvSpPr/>
          <p:nvPr/>
        </p:nvSpPr>
        <p:spPr>
          <a:xfrm>
            <a:off x="1219637" y="2346143"/>
            <a:ext cx="929685" cy="80145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133126" y="3638350"/>
            <a:ext cx="8922801" cy="1938992"/>
          </a:xfrm>
          <a:prstGeom prst="rect">
            <a:avLst/>
          </a:prstGeom>
          <a:noFill/>
        </p:spPr>
        <p:txBody>
          <a:bodyPr wrap="square" rtlCol="0">
            <a:spAutoFit/>
          </a:bodyPr>
          <a:lstStyle/>
          <a:p>
            <a:pPr lvl="0">
              <a:defRPr/>
            </a:pPr>
            <a:r>
              <a:rPr lang="en-US" sz="4000">
                <a:solidFill>
                  <a:prstClr val="white"/>
                </a:solidFill>
                <a:latin typeface="Montserrat SemiBold" panose="00000700000000000000" pitchFamily="2" charset="0"/>
              </a:rPr>
              <a:t>What do Residential customers think about SCE’s other wildfire mitigation programs? </a:t>
            </a:r>
            <a:endParaRPr kumimoji="0" lang="en-US" sz="40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endParaRPr>
          </a:p>
        </p:txBody>
      </p:sp>
    </p:spTree>
    <p:extLst>
      <p:ext uri="{BB962C8B-B14F-4D97-AF65-F5344CB8AC3E}">
        <p14:creationId xmlns:p14="http://schemas.microsoft.com/office/powerpoint/2010/main" val="1791851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1" name="Table 50">
            <a:extLst>
              <a:ext uri="{FF2B5EF4-FFF2-40B4-BE49-F238E27FC236}">
                <a16:creationId xmlns:a16="http://schemas.microsoft.com/office/drawing/2014/main" id="{3C7DD6D5-FB85-4849-98A9-6A1B19A68F0C}"/>
              </a:ext>
            </a:extLst>
          </p:cNvPr>
          <p:cNvGraphicFramePr>
            <a:graphicFrameLocks noGrp="1"/>
          </p:cNvGraphicFramePr>
          <p:nvPr>
            <p:extLst>
              <p:ext uri="{D42A27DB-BD31-4B8C-83A1-F6EECF244321}">
                <p14:modId xmlns:p14="http://schemas.microsoft.com/office/powerpoint/2010/main" val="3523829662"/>
              </p:ext>
            </p:extLst>
          </p:nvPr>
        </p:nvGraphicFramePr>
        <p:xfrm>
          <a:off x="941166" y="3354435"/>
          <a:ext cx="10424160" cy="2779776"/>
        </p:xfrm>
        <a:graphic>
          <a:graphicData uri="http://schemas.openxmlformats.org/drawingml/2006/table">
            <a:tbl>
              <a:tblPr/>
              <a:tblGrid>
                <a:gridCol w="2377440">
                  <a:extLst>
                    <a:ext uri="{9D8B030D-6E8A-4147-A177-3AD203B41FA5}">
                      <a16:colId xmlns:a16="http://schemas.microsoft.com/office/drawing/2014/main" val="2162578061"/>
                    </a:ext>
                  </a:extLst>
                </a:gridCol>
                <a:gridCol w="8046720">
                  <a:extLst>
                    <a:ext uri="{9D8B030D-6E8A-4147-A177-3AD203B41FA5}">
                      <a16:colId xmlns:a16="http://schemas.microsoft.com/office/drawing/2014/main" val="690613935"/>
                    </a:ext>
                  </a:extLst>
                </a:gridCol>
              </a:tblGrid>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Vegetation Management</a:t>
                      </a:r>
                    </a:p>
                  </a:txBody>
                  <a:tcPr marL="45720" marR="4572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Enhanced Overhead Inspections (EOIs)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941415"/>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Undergrounding</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Grid Resiliency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Wildfire Monitoring Cameras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Weather Stations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Cutting Edge Technology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347472">
                <a:tc>
                  <a:txBody>
                    <a:bodyPr/>
                    <a:lstStyle/>
                    <a:p>
                      <a:pPr algn="l" fontAlgn="t"/>
                      <a:r>
                        <a:rPr kumimoji="0" lang="en-US" sz="1000" b="1" i="0" u="none" strike="noStrike" kern="1200" cap="none" spc="0" normalizeH="0" baseline="0">
                          <a:ln>
                            <a:noFill/>
                          </a:ln>
                          <a:solidFill>
                            <a:schemeClr val="tx1"/>
                          </a:solidFill>
                          <a:effectLst/>
                          <a:uLnTx/>
                          <a:uFillTx/>
                          <a:latin typeface="Montserrat SemiBold" panose="00000700000000000000" pitchFamily="2" charset="0"/>
                          <a:ea typeface="+mn-ea"/>
                          <a:cs typeface="Times New Roman" panose="02020603050405020304" pitchFamily="18" charset="0"/>
                        </a:rPr>
                        <a:t>None of the above</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bl>
          </a:graphicData>
        </a:graphic>
      </p:graphicFrame>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2" name="Rectangle 11">
            <a:extLst>
              <a:ext uri="{FF2B5EF4-FFF2-40B4-BE49-F238E27FC236}">
                <a16:creationId xmlns:a16="http://schemas.microsoft.com/office/drawing/2014/main" id="{2111C30A-D260-411F-9A33-7DF3043B4EA4}"/>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BBF1606-15BC-499B-9ADA-333629BDDA83}"/>
              </a:ext>
            </a:extLst>
          </p:cNvPr>
          <p:cNvSpPr/>
          <p:nvPr/>
        </p:nvSpPr>
        <p:spPr>
          <a:xfrm>
            <a:off x="866737" y="6452629"/>
            <a:ext cx="893168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a:latin typeface="Montserrat Light" panose="00000400000000000000" pitchFamily="2" charset="0"/>
              </a:rPr>
              <a:t>Base: Total Respondents (Not Notified, De-Energized n=500; Notified, De-Energized n=500; Notified, Not De-Energized n=500; Not Notified, Not De-Energized n=502; Not in High-Risk Area n=500); </a:t>
            </a: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Q41A; *Awareness added in 2020</a:t>
            </a:r>
          </a:p>
        </p:txBody>
      </p:sp>
      <p:sp>
        <p:nvSpPr>
          <p:cNvPr id="67" name="Text Placeholder 6">
            <a:extLst>
              <a:ext uri="{FF2B5EF4-FFF2-40B4-BE49-F238E27FC236}">
                <a16:creationId xmlns:a16="http://schemas.microsoft.com/office/drawing/2014/main" id="{BB29E793-96C1-4B08-8362-B1E9B8976DA2}"/>
              </a:ext>
            </a:extLst>
          </p:cNvPr>
          <p:cNvSpPr txBox="1">
            <a:spLocks/>
          </p:cNvSpPr>
          <p:nvPr/>
        </p:nvSpPr>
        <p:spPr>
          <a:xfrm>
            <a:off x="866736" y="2522892"/>
            <a:ext cx="8094384"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PROGRAMS OUTSIDE OF PSPS – AWARENESS* </a:t>
            </a:r>
          </a:p>
        </p:txBody>
      </p:sp>
      <p:cxnSp>
        <p:nvCxnSpPr>
          <p:cNvPr id="68" name="Straight Connector 67">
            <a:extLst>
              <a:ext uri="{FF2B5EF4-FFF2-40B4-BE49-F238E27FC236}">
                <a16:creationId xmlns:a16="http://schemas.microsoft.com/office/drawing/2014/main" id="{8A8A6DA6-EA80-4E81-AAA2-60B09C9563BD}"/>
              </a:ext>
            </a:extLst>
          </p:cNvPr>
          <p:cNvCxnSpPr>
            <a:cxnSpLocks/>
          </p:cNvCxnSpPr>
          <p:nvPr/>
        </p:nvCxnSpPr>
        <p:spPr>
          <a:xfrm rot="16200000" flipV="1">
            <a:off x="1169767" y="2620937"/>
            <a:ext cx="0" cy="457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C715FA3-C78B-4378-8942-4C6407A915A5}"/>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Only about half of customers are aware of SCE’s other wildfire mitigation programs. </a:t>
            </a:r>
          </a:p>
        </p:txBody>
      </p:sp>
      <p:pic>
        <p:nvPicPr>
          <p:cNvPr id="30" name="Picture 29">
            <a:extLst>
              <a:ext uri="{FF2B5EF4-FFF2-40B4-BE49-F238E27FC236}">
                <a16:creationId xmlns:a16="http://schemas.microsoft.com/office/drawing/2014/main" id="{9ABF5DB1-63B6-49E3-99C7-94EF3986ED78}"/>
              </a:ext>
            </a:extLst>
          </p:cNvPr>
          <p:cNvPicPr>
            <a:picLocks noChangeAspect="1"/>
          </p:cNvPicPr>
          <p:nvPr/>
        </p:nvPicPr>
        <p:blipFill rotWithShape="1">
          <a:blip r:embed="rId4">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graphicFrame>
        <p:nvGraphicFramePr>
          <p:cNvPr id="52" name="Chart 51">
            <a:extLst>
              <a:ext uri="{FF2B5EF4-FFF2-40B4-BE49-F238E27FC236}">
                <a16:creationId xmlns:a16="http://schemas.microsoft.com/office/drawing/2014/main" id="{3279F005-8FF1-462A-B13B-DAF720358AF5}"/>
              </a:ext>
            </a:extLst>
          </p:cNvPr>
          <p:cNvGraphicFramePr>
            <a:graphicFrameLocks/>
          </p:cNvGraphicFramePr>
          <p:nvPr>
            <p:extLst>
              <p:ext uri="{D42A27DB-BD31-4B8C-83A1-F6EECF244321}">
                <p14:modId xmlns:p14="http://schemas.microsoft.com/office/powerpoint/2010/main" val="652052534"/>
              </p:ext>
            </p:extLst>
          </p:nvPr>
        </p:nvGraphicFramePr>
        <p:xfrm>
          <a:off x="3179034" y="3225221"/>
          <a:ext cx="2082114" cy="3043503"/>
        </p:xfrm>
        <a:graphic>
          <a:graphicData uri="http://schemas.openxmlformats.org/drawingml/2006/chart">
            <c:chart xmlns:c="http://schemas.openxmlformats.org/drawingml/2006/chart" xmlns:r="http://schemas.openxmlformats.org/officeDocument/2006/relationships" r:id="rId5"/>
          </a:graphicData>
        </a:graphic>
      </p:graphicFrame>
      <p:sp>
        <p:nvSpPr>
          <p:cNvPr id="53" name="Rectangle 52">
            <a:extLst>
              <a:ext uri="{FF2B5EF4-FFF2-40B4-BE49-F238E27FC236}">
                <a16:creationId xmlns:a16="http://schemas.microsoft.com/office/drawing/2014/main" id="{E2C5FD5B-6896-463D-9045-1E1E5BBEC947}"/>
              </a:ext>
            </a:extLst>
          </p:cNvPr>
          <p:cNvSpPr/>
          <p:nvPr/>
        </p:nvSpPr>
        <p:spPr>
          <a:xfrm>
            <a:off x="3227881" y="2870957"/>
            <a:ext cx="1273127"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(A)</a:t>
            </a:r>
            <a:endParaRPr lang="en-US" sz="800">
              <a:latin typeface="Montserrat Light" panose="00000400000000000000" pitchFamily="2" charset="0"/>
            </a:endParaRPr>
          </a:p>
        </p:txBody>
      </p:sp>
      <p:sp>
        <p:nvSpPr>
          <p:cNvPr id="54" name="Rectangle 53">
            <a:extLst>
              <a:ext uri="{FF2B5EF4-FFF2-40B4-BE49-F238E27FC236}">
                <a16:creationId xmlns:a16="http://schemas.microsoft.com/office/drawing/2014/main" id="{26542A53-E348-41F2-BFAF-D78922DAB53E}"/>
              </a:ext>
            </a:extLst>
          </p:cNvPr>
          <p:cNvSpPr/>
          <p:nvPr/>
        </p:nvSpPr>
        <p:spPr>
          <a:xfrm>
            <a:off x="4906287" y="2849537"/>
            <a:ext cx="1197553"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(B)</a:t>
            </a:r>
            <a:endParaRPr lang="en-US" sz="800">
              <a:latin typeface="Montserrat Light" panose="00000400000000000000" pitchFamily="2" charset="0"/>
            </a:endParaRPr>
          </a:p>
        </p:txBody>
      </p:sp>
      <p:graphicFrame>
        <p:nvGraphicFramePr>
          <p:cNvPr id="55" name="Chart 54">
            <a:extLst>
              <a:ext uri="{FF2B5EF4-FFF2-40B4-BE49-F238E27FC236}">
                <a16:creationId xmlns:a16="http://schemas.microsoft.com/office/drawing/2014/main" id="{A95E3DEB-63BE-4147-8A59-AEE96B3C261E}"/>
              </a:ext>
            </a:extLst>
          </p:cNvPr>
          <p:cNvGraphicFramePr>
            <a:graphicFrameLocks/>
          </p:cNvGraphicFramePr>
          <p:nvPr>
            <p:extLst>
              <p:ext uri="{D42A27DB-BD31-4B8C-83A1-F6EECF244321}">
                <p14:modId xmlns:p14="http://schemas.microsoft.com/office/powerpoint/2010/main" val="2623955176"/>
              </p:ext>
            </p:extLst>
          </p:nvPr>
        </p:nvGraphicFramePr>
        <p:xfrm>
          <a:off x="4835779" y="3220657"/>
          <a:ext cx="2082114" cy="3043503"/>
        </p:xfrm>
        <a:graphic>
          <a:graphicData uri="http://schemas.openxmlformats.org/drawingml/2006/chart">
            <c:chart xmlns:c="http://schemas.openxmlformats.org/drawingml/2006/chart" xmlns:r="http://schemas.openxmlformats.org/officeDocument/2006/relationships" r:id="rId6"/>
          </a:graphicData>
        </a:graphic>
      </p:graphicFrame>
      <p:sp>
        <p:nvSpPr>
          <p:cNvPr id="56" name="Rectangle 55">
            <a:extLst>
              <a:ext uri="{FF2B5EF4-FFF2-40B4-BE49-F238E27FC236}">
                <a16:creationId xmlns:a16="http://schemas.microsoft.com/office/drawing/2014/main" id="{F1E78323-CDAE-435A-9736-43A52B1C8524}"/>
              </a:ext>
            </a:extLst>
          </p:cNvPr>
          <p:cNvSpPr/>
          <p:nvPr/>
        </p:nvSpPr>
        <p:spPr>
          <a:xfrm>
            <a:off x="6563016"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(C)</a:t>
            </a:r>
            <a:endParaRPr lang="en-US" sz="800">
              <a:latin typeface="Montserrat Light" panose="00000400000000000000" pitchFamily="2" charset="0"/>
            </a:endParaRPr>
          </a:p>
        </p:txBody>
      </p:sp>
      <p:sp>
        <p:nvSpPr>
          <p:cNvPr id="57" name="Rectangle 56">
            <a:extLst>
              <a:ext uri="{FF2B5EF4-FFF2-40B4-BE49-F238E27FC236}">
                <a16:creationId xmlns:a16="http://schemas.microsoft.com/office/drawing/2014/main" id="{03B056CC-899D-42E4-9D6F-C8131D00F267}"/>
              </a:ext>
            </a:extLst>
          </p:cNvPr>
          <p:cNvSpPr/>
          <p:nvPr/>
        </p:nvSpPr>
        <p:spPr>
          <a:xfrm>
            <a:off x="9862785" y="2849537"/>
            <a:ext cx="1088121"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in High-Risk Area</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(E)</a:t>
            </a:r>
            <a:endParaRPr lang="en-US" sz="800">
              <a:latin typeface="Montserrat Light" panose="00000400000000000000" pitchFamily="2" charset="0"/>
            </a:endParaRPr>
          </a:p>
        </p:txBody>
      </p:sp>
      <p:graphicFrame>
        <p:nvGraphicFramePr>
          <p:cNvPr id="58" name="Chart 57">
            <a:extLst>
              <a:ext uri="{FF2B5EF4-FFF2-40B4-BE49-F238E27FC236}">
                <a16:creationId xmlns:a16="http://schemas.microsoft.com/office/drawing/2014/main" id="{C4035FEB-4F83-4628-A3DA-7E622A8D0BB9}"/>
              </a:ext>
            </a:extLst>
          </p:cNvPr>
          <p:cNvGraphicFramePr>
            <a:graphicFrameLocks/>
          </p:cNvGraphicFramePr>
          <p:nvPr>
            <p:extLst>
              <p:ext uri="{D42A27DB-BD31-4B8C-83A1-F6EECF244321}">
                <p14:modId xmlns:p14="http://schemas.microsoft.com/office/powerpoint/2010/main" val="3727289698"/>
              </p:ext>
            </p:extLst>
          </p:nvPr>
        </p:nvGraphicFramePr>
        <p:xfrm>
          <a:off x="6492524" y="3211408"/>
          <a:ext cx="2082114" cy="304350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9" name="Chart 58">
            <a:extLst>
              <a:ext uri="{FF2B5EF4-FFF2-40B4-BE49-F238E27FC236}">
                <a16:creationId xmlns:a16="http://schemas.microsoft.com/office/drawing/2014/main" id="{9CBDF1A8-8B37-41A8-BFD8-746662CDF771}"/>
              </a:ext>
            </a:extLst>
          </p:cNvPr>
          <p:cNvGraphicFramePr>
            <a:graphicFrameLocks/>
          </p:cNvGraphicFramePr>
          <p:nvPr>
            <p:extLst>
              <p:ext uri="{D42A27DB-BD31-4B8C-83A1-F6EECF244321}">
                <p14:modId xmlns:p14="http://schemas.microsoft.com/office/powerpoint/2010/main" val="3015314648"/>
              </p:ext>
            </p:extLst>
          </p:nvPr>
        </p:nvGraphicFramePr>
        <p:xfrm>
          <a:off x="8149269" y="3220657"/>
          <a:ext cx="2082114" cy="304350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0" name="Chart 59">
            <a:extLst>
              <a:ext uri="{FF2B5EF4-FFF2-40B4-BE49-F238E27FC236}">
                <a16:creationId xmlns:a16="http://schemas.microsoft.com/office/drawing/2014/main" id="{3F5895D7-3B3F-4C0A-8C0D-2AD363B7D965}"/>
              </a:ext>
            </a:extLst>
          </p:cNvPr>
          <p:cNvGraphicFramePr>
            <a:graphicFrameLocks/>
          </p:cNvGraphicFramePr>
          <p:nvPr>
            <p:extLst>
              <p:ext uri="{D42A27DB-BD31-4B8C-83A1-F6EECF244321}">
                <p14:modId xmlns:p14="http://schemas.microsoft.com/office/powerpoint/2010/main" val="2356247213"/>
              </p:ext>
            </p:extLst>
          </p:nvPr>
        </p:nvGraphicFramePr>
        <p:xfrm>
          <a:off x="9806013" y="3229205"/>
          <a:ext cx="2082114" cy="3043503"/>
        </p:xfrm>
        <a:graphic>
          <a:graphicData uri="http://schemas.openxmlformats.org/drawingml/2006/chart">
            <c:chart xmlns:c="http://schemas.openxmlformats.org/drawingml/2006/chart" xmlns:r="http://schemas.openxmlformats.org/officeDocument/2006/relationships" r:id="rId9"/>
          </a:graphicData>
        </a:graphic>
      </p:graphicFrame>
      <p:sp>
        <p:nvSpPr>
          <p:cNvPr id="61" name="Rectangle 60">
            <a:extLst>
              <a:ext uri="{FF2B5EF4-FFF2-40B4-BE49-F238E27FC236}">
                <a16:creationId xmlns:a16="http://schemas.microsoft.com/office/drawing/2014/main" id="{8CF6942E-F132-4366-AD19-21F689E0876F}"/>
              </a:ext>
            </a:extLst>
          </p:cNvPr>
          <p:cNvSpPr/>
          <p:nvPr/>
        </p:nvSpPr>
        <p:spPr>
          <a:xfrm>
            <a:off x="8200486"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(D)</a:t>
            </a:r>
            <a:endParaRPr lang="en-US" sz="800">
              <a:latin typeface="Montserrat Light" panose="00000400000000000000" pitchFamily="2" charset="0"/>
            </a:endParaRPr>
          </a:p>
        </p:txBody>
      </p:sp>
      <p:sp>
        <p:nvSpPr>
          <p:cNvPr id="63" name="TextBox 62">
            <a:extLst>
              <a:ext uri="{FF2B5EF4-FFF2-40B4-BE49-F238E27FC236}">
                <a16:creationId xmlns:a16="http://schemas.microsoft.com/office/drawing/2014/main" id="{08C8D6CD-B427-4D5E-B918-BCBB835845F1}"/>
              </a:ext>
            </a:extLst>
          </p:cNvPr>
          <p:cNvSpPr txBox="1"/>
          <p:nvPr/>
        </p:nvSpPr>
        <p:spPr>
          <a:xfrm>
            <a:off x="4197087" y="3435471"/>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E</a:t>
            </a:r>
          </a:p>
        </p:txBody>
      </p:sp>
      <p:sp>
        <p:nvSpPr>
          <p:cNvPr id="64" name="TextBox 63">
            <a:extLst>
              <a:ext uri="{FF2B5EF4-FFF2-40B4-BE49-F238E27FC236}">
                <a16:creationId xmlns:a16="http://schemas.microsoft.com/office/drawing/2014/main" id="{666D4091-5652-4D49-9BF5-A2E44C607A99}"/>
              </a:ext>
            </a:extLst>
          </p:cNvPr>
          <p:cNvSpPr txBox="1"/>
          <p:nvPr/>
        </p:nvSpPr>
        <p:spPr>
          <a:xfrm>
            <a:off x="3954179" y="3780537"/>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E</a:t>
            </a:r>
          </a:p>
        </p:txBody>
      </p:sp>
      <p:sp>
        <p:nvSpPr>
          <p:cNvPr id="65" name="TextBox 64">
            <a:extLst>
              <a:ext uri="{FF2B5EF4-FFF2-40B4-BE49-F238E27FC236}">
                <a16:creationId xmlns:a16="http://schemas.microsoft.com/office/drawing/2014/main" id="{01C64B2A-3CE8-4EAF-A8D2-FB6544BB2137}"/>
              </a:ext>
            </a:extLst>
          </p:cNvPr>
          <p:cNvSpPr txBox="1"/>
          <p:nvPr/>
        </p:nvSpPr>
        <p:spPr>
          <a:xfrm>
            <a:off x="5939476" y="3435471"/>
            <a:ext cx="315202"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DE</a:t>
            </a:r>
          </a:p>
        </p:txBody>
      </p:sp>
      <p:sp>
        <p:nvSpPr>
          <p:cNvPr id="69" name="TextBox 68">
            <a:extLst>
              <a:ext uri="{FF2B5EF4-FFF2-40B4-BE49-F238E27FC236}">
                <a16:creationId xmlns:a16="http://schemas.microsoft.com/office/drawing/2014/main" id="{5B7AA2CC-86CD-478A-B100-0A1B287FCA1C}"/>
              </a:ext>
            </a:extLst>
          </p:cNvPr>
          <p:cNvSpPr txBox="1"/>
          <p:nvPr/>
        </p:nvSpPr>
        <p:spPr>
          <a:xfrm>
            <a:off x="5816905" y="3774861"/>
            <a:ext cx="40969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ADE</a:t>
            </a:r>
          </a:p>
        </p:txBody>
      </p:sp>
      <p:sp>
        <p:nvSpPr>
          <p:cNvPr id="70" name="TextBox 69">
            <a:extLst>
              <a:ext uri="{FF2B5EF4-FFF2-40B4-BE49-F238E27FC236}">
                <a16:creationId xmlns:a16="http://schemas.microsoft.com/office/drawing/2014/main" id="{5A00D6F2-4FDE-44DE-8826-46B79AD2B9D4}"/>
              </a:ext>
            </a:extLst>
          </p:cNvPr>
          <p:cNvSpPr txBox="1"/>
          <p:nvPr/>
        </p:nvSpPr>
        <p:spPr>
          <a:xfrm>
            <a:off x="7473649" y="3774861"/>
            <a:ext cx="40969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ADE</a:t>
            </a:r>
          </a:p>
        </p:txBody>
      </p:sp>
      <p:sp>
        <p:nvSpPr>
          <p:cNvPr id="71" name="TextBox 70">
            <a:extLst>
              <a:ext uri="{FF2B5EF4-FFF2-40B4-BE49-F238E27FC236}">
                <a16:creationId xmlns:a16="http://schemas.microsoft.com/office/drawing/2014/main" id="{453BA526-DDFD-435E-B9E7-63D5BEED55E6}"/>
              </a:ext>
            </a:extLst>
          </p:cNvPr>
          <p:cNvSpPr txBox="1"/>
          <p:nvPr/>
        </p:nvSpPr>
        <p:spPr>
          <a:xfrm>
            <a:off x="7653352" y="3419740"/>
            <a:ext cx="40969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ADE</a:t>
            </a:r>
          </a:p>
        </p:txBody>
      </p:sp>
      <p:sp>
        <p:nvSpPr>
          <p:cNvPr id="72" name="TextBox 71">
            <a:extLst>
              <a:ext uri="{FF2B5EF4-FFF2-40B4-BE49-F238E27FC236}">
                <a16:creationId xmlns:a16="http://schemas.microsoft.com/office/drawing/2014/main" id="{7AD30DF7-81C8-461F-84A3-2800737351CD}"/>
              </a:ext>
            </a:extLst>
          </p:cNvPr>
          <p:cNvSpPr txBox="1"/>
          <p:nvPr/>
        </p:nvSpPr>
        <p:spPr>
          <a:xfrm>
            <a:off x="5612059" y="4458764"/>
            <a:ext cx="40969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ADE</a:t>
            </a:r>
          </a:p>
        </p:txBody>
      </p:sp>
      <p:sp>
        <p:nvSpPr>
          <p:cNvPr id="73" name="TextBox 72">
            <a:extLst>
              <a:ext uri="{FF2B5EF4-FFF2-40B4-BE49-F238E27FC236}">
                <a16:creationId xmlns:a16="http://schemas.microsoft.com/office/drawing/2014/main" id="{2E7B94D1-76AC-4C01-A25D-183B9A6E6E29}"/>
              </a:ext>
            </a:extLst>
          </p:cNvPr>
          <p:cNvSpPr txBox="1"/>
          <p:nvPr/>
        </p:nvSpPr>
        <p:spPr>
          <a:xfrm>
            <a:off x="5411549" y="5496980"/>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E</a:t>
            </a:r>
          </a:p>
        </p:txBody>
      </p:sp>
      <p:sp>
        <p:nvSpPr>
          <p:cNvPr id="74" name="TextBox 73">
            <a:extLst>
              <a:ext uri="{FF2B5EF4-FFF2-40B4-BE49-F238E27FC236}">
                <a16:creationId xmlns:a16="http://schemas.microsoft.com/office/drawing/2014/main" id="{05768CA8-63CE-4B87-8F42-10886B61D596}"/>
              </a:ext>
            </a:extLst>
          </p:cNvPr>
          <p:cNvSpPr txBox="1"/>
          <p:nvPr/>
        </p:nvSpPr>
        <p:spPr>
          <a:xfrm>
            <a:off x="7242509" y="4458008"/>
            <a:ext cx="40969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ADE</a:t>
            </a:r>
          </a:p>
        </p:txBody>
      </p:sp>
      <p:sp>
        <p:nvSpPr>
          <p:cNvPr id="75" name="TextBox 74">
            <a:extLst>
              <a:ext uri="{FF2B5EF4-FFF2-40B4-BE49-F238E27FC236}">
                <a16:creationId xmlns:a16="http://schemas.microsoft.com/office/drawing/2014/main" id="{179389BD-899D-4713-A88C-8D4180C9A998}"/>
              </a:ext>
            </a:extLst>
          </p:cNvPr>
          <p:cNvSpPr txBox="1"/>
          <p:nvPr/>
        </p:nvSpPr>
        <p:spPr>
          <a:xfrm>
            <a:off x="7213754" y="4802299"/>
            <a:ext cx="40969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ADE</a:t>
            </a:r>
          </a:p>
        </p:txBody>
      </p:sp>
      <p:sp>
        <p:nvSpPr>
          <p:cNvPr id="76" name="TextBox 75">
            <a:extLst>
              <a:ext uri="{FF2B5EF4-FFF2-40B4-BE49-F238E27FC236}">
                <a16:creationId xmlns:a16="http://schemas.microsoft.com/office/drawing/2014/main" id="{E3CD429A-298A-4E5F-A2F6-5B36F312C9CE}"/>
              </a:ext>
            </a:extLst>
          </p:cNvPr>
          <p:cNvSpPr txBox="1"/>
          <p:nvPr/>
        </p:nvSpPr>
        <p:spPr>
          <a:xfrm>
            <a:off x="7165980" y="5485244"/>
            <a:ext cx="40969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ADE</a:t>
            </a:r>
          </a:p>
        </p:txBody>
      </p:sp>
      <p:sp>
        <p:nvSpPr>
          <p:cNvPr id="77" name="TextBox 76">
            <a:extLst>
              <a:ext uri="{FF2B5EF4-FFF2-40B4-BE49-F238E27FC236}">
                <a16:creationId xmlns:a16="http://schemas.microsoft.com/office/drawing/2014/main" id="{3101004C-6BB8-4B6F-BE7B-10A7D3238D60}"/>
              </a:ext>
            </a:extLst>
          </p:cNvPr>
          <p:cNvSpPr txBox="1"/>
          <p:nvPr/>
        </p:nvSpPr>
        <p:spPr>
          <a:xfrm>
            <a:off x="4463548" y="5840913"/>
            <a:ext cx="40969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BC</a:t>
            </a:r>
          </a:p>
        </p:txBody>
      </p:sp>
      <p:sp>
        <p:nvSpPr>
          <p:cNvPr id="78" name="TextBox 77">
            <a:extLst>
              <a:ext uri="{FF2B5EF4-FFF2-40B4-BE49-F238E27FC236}">
                <a16:creationId xmlns:a16="http://schemas.microsoft.com/office/drawing/2014/main" id="{9A7DE326-2EA0-45A7-B3CC-212FF1E8C262}"/>
              </a:ext>
            </a:extLst>
          </p:cNvPr>
          <p:cNvSpPr txBox="1"/>
          <p:nvPr/>
        </p:nvSpPr>
        <p:spPr>
          <a:xfrm>
            <a:off x="7320786" y="4107782"/>
            <a:ext cx="2529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a:t>
            </a:r>
          </a:p>
        </p:txBody>
      </p:sp>
      <p:sp>
        <p:nvSpPr>
          <p:cNvPr id="79" name="TextBox 78">
            <a:extLst>
              <a:ext uri="{FF2B5EF4-FFF2-40B4-BE49-F238E27FC236}">
                <a16:creationId xmlns:a16="http://schemas.microsoft.com/office/drawing/2014/main" id="{6461F28B-0BAA-4B09-A842-7FB52F775D95}"/>
              </a:ext>
            </a:extLst>
          </p:cNvPr>
          <p:cNvSpPr txBox="1"/>
          <p:nvPr/>
        </p:nvSpPr>
        <p:spPr>
          <a:xfrm>
            <a:off x="9379899" y="5840913"/>
            <a:ext cx="367950"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BC</a:t>
            </a:r>
          </a:p>
        </p:txBody>
      </p:sp>
      <p:sp>
        <p:nvSpPr>
          <p:cNvPr id="80" name="TextBox 79">
            <a:extLst>
              <a:ext uri="{FF2B5EF4-FFF2-40B4-BE49-F238E27FC236}">
                <a16:creationId xmlns:a16="http://schemas.microsoft.com/office/drawing/2014/main" id="{FA2F0AC5-EA30-423F-AE23-192B2E7F3C10}"/>
              </a:ext>
            </a:extLst>
          </p:cNvPr>
          <p:cNvSpPr txBox="1"/>
          <p:nvPr/>
        </p:nvSpPr>
        <p:spPr>
          <a:xfrm>
            <a:off x="11121202" y="5840913"/>
            <a:ext cx="367950"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BC</a:t>
            </a:r>
          </a:p>
        </p:txBody>
      </p:sp>
      <p:sp>
        <p:nvSpPr>
          <p:cNvPr id="81" name="TextBox 80">
            <a:extLst>
              <a:ext uri="{FF2B5EF4-FFF2-40B4-BE49-F238E27FC236}">
                <a16:creationId xmlns:a16="http://schemas.microsoft.com/office/drawing/2014/main" id="{D0825ED8-B598-410A-A91E-418E2C5A8A23}"/>
              </a:ext>
            </a:extLst>
          </p:cNvPr>
          <p:cNvSpPr txBox="1"/>
          <p:nvPr/>
        </p:nvSpPr>
        <p:spPr>
          <a:xfrm>
            <a:off x="8806732" y="4802299"/>
            <a:ext cx="281375"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a:t>
            </a:r>
          </a:p>
        </p:txBody>
      </p:sp>
      <p:sp>
        <p:nvSpPr>
          <p:cNvPr id="82" name="TextBox 81">
            <a:extLst>
              <a:ext uri="{FF2B5EF4-FFF2-40B4-BE49-F238E27FC236}">
                <a16:creationId xmlns:a16="http://schemas.microsoft.com/office/drawing/2014/main" id="{35F8CD67-A610-42ED-8C37-8A5C36691CF4}"/>
              </a:ext>
            </a:extLst>
          </p:cNvPr>
          <p:cNvSpPr txBox="1"/>
          <p:nvPr/>
        </p:nvSpPr>
        <p:spPr>
          <a:xfrm>
            <a:off x="8959774" y="4107782"/>
            <a:ext cx="281375"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a:t>
            </a:r>
          </a:p>
        </p:txBody>
      </p:sp>
      <p:sp>
        <p:nvSpPr>
          <p:cNvPr id="83" name="TextBox 82">
            <a:extLst>
              <a:ext uri="{FF2B5EF4-FFF2-40B4-BE49-F238E27FC236}">
                <a16:creationId xmlns:a16="http://schemas.microsoft.com/office/drawing/2014/main" id="{3632938E-4036-48E8-807A-CC36CBD166BD}"/>
              </a:ext>
            </a:extLst>
          </p:cNvPr>
          <p:cNvSpPr txBox="1"/>
          <p:nvPr/>
        </p:nvSpPr>
        <p:spPr>
          <a:xfrm>
            <a:off x="8908951" y="3774360"/>
            <a:ext cx="281375"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E</a:t>
            </a:r>
          </a:p>
        </p:txBody>
      </p:sp>
    </p:spTree>
    <p:extLst>
      <p:ext uri="{BB962C8B-B14F-4D97-AF65-F5344CB8AC3E}">
        <p14:creationId xmlns:p14="http://schemas.microsoft.com/office/powerpoint/2010/main" val="2468719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1" name="Table 50">
            <a:extLst>
              <a:ext uri="{FF2B5EF4-FFF2-40B4-BE49-F238E27FC236}">
                <a16:creationId xmlns:a16="http://schemas.microsoft.com/office/drawing/2014/main" id="{3C7DD6D5-FB85-4849-98A9-6A1B19A68F0C}"/>
              </a:ext>
            </a:extLst>
          </p:cNvPr>
          <p:cNvGraphicFramePr>
            <a:graphicFrameLocks noGrp="1"/>
          </p:cNvGraphicFramePr>
          <p:nvPr>
            <p:extLst>
              <p:ext uri="{D42A27DB-BD31-4B8C-83A1-F6EECF244321}">
                <p14:modId xmlns:p14="http://schemas.microsoft.com/office/powerpoint/2010/main" val="2159822413"/>
              </p:ext>
            </p:extLst>
          </p:nvPr>
        </p:nvGraphicFramePr>
        <p:xfrm>
          <a:off x="941166" y="3354435"/>
          <a:ext cx="10515600" cy="2432304"/>
        </p:xfrm>
        <a:graphic>
          <a:graphicData uri="http://schemas.openxmlformats.org/drawingml/2006/table">
            <a:tbl>
              <a:tblPr/>
              <a:tblGrid>
                <a:gridCol w="2398295">
                  <a:extLst>
                    <a:ext uri="{9D8B030D-6E8A-4147-A177-3AD203B41FA5}">
                      <a16:colId xmlns:a16="http://schemas.microsoft.com/office/drawing/2014/main" val="2162578061"/>
                    </a:ext>
                  </a:extLst>
                </a:gridCol>
                <a:gridCol w="8117305">
                  <a:extLst>
                    <a:ext uri="{9D8B030D-6E8A-4147-A177-3AD203B41FA5}">
                      <a16:colId xmlns:a16="http://schemas.microsoft.com/office/drawing/2014/main" val="690613935"/>
                    </a:ext>
                  </a:extLst>
                </a:gridCol>
              </a:tblGrid>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Vegetation Management</a:t>
                      </a:r>
                    </a:p>
                  </a:txBody>
                  <a:tcPr marL="45720" marR="4572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Enhanced Overhead Inspections </a:t>
                      </a:r>
                      <a:r>
                        <a:rPr kumimoji="0" lang="en-US" sz="8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(EOIs)</a:t>
                      </a:r>
                      <a:endPar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941415"/>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Undergrounding</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Grid Resiliency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Wildfire Monitoring Cameras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Weather Stations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Cutting Edge Technology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bl>
          </a:graphicData>
        </a:graphic>
      </p:graphicFrame>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2" name="Rectangle 11">
            <a:extLst>
              <a:ext uri="{FF2B5EF4-FFF2-40B4-BE49-F238E27FC236}">
                <a16:creationId xmlns:a16="http://schemas.microsoft.com/office/drawing/2014/main" id="{2111C30A-D260-411F-9A33-7DF3043B4EA4}"/>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BBF1606-15BC-499B-9ADA-333629BDDA83}"/>
              </a:ext>
            </a:extLst>
          </p:cNvPr>
          <p:cNvSpPr/>
          <p:nvPr/>
        </p:nvSpPr>
        <p:spPr>
          <a:xfrm>
            <a:off x="866737" y="6452629"/>
            <a:ext cx="893168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a:latin typeface="Montserrat Light" panose="00000400000000000000" pitchFamily="2" charset="0"/>
              </a:rPr>
              <a:t>Base: Total Respondents (Not Notified, De-Energized n=500; Notified, De-Energized n=500; Notified, Not De-Energized n=500; Not Notified, Not De-Energized n=502; Not in High-Risk Area n=500); </a:t>
            </a: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Q41; programs are ranked on awareness</a:t>
            </a:r>
          </a:p>
        </p:txBody>
      </p:sp>
      <p:sp>
        <p:nvSpPr>
          <p:cNvPr id="67" name="Text Placeholder 6">
            <a:extLst>
              <a:ext uri="{FF2B5EF4-FFF2-40B4-BE49-F238E27FC236}">
                <a16:creationId xmlns:a16="http://schemas.microsoft.com/office/drawing/2014/main" id="{BB29E793-96C1-4B08-8362-B1E9B8976DA2}"/>
              </a:ext>
            </a:extLst>
          </p:cNvPr>
          <p:cNvSpPr txBox="1">
            <a:spLocks/>
          </p:cNvSpPr>
          <p:nvPr/>
        </p:nvSpPr>
        <p:spPr>
          <a:xfrm>
            <a:off x="866736" y="2522892"/>
            <a:ext cx="8094384"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PROGRAMS OUTSIDE OF PSPS – OPINION (TOP 2 BOX – VERY POSITIVE/POSITIVE) </a:t>
            </a:r>
          </a:p>
        </p:txBody>
      </p:sp>
      <p:cxnSp>
        <p:nvCxnSpPr>
          <p:cNvPr id="68" name="Straight Connector 67">
            <a:extLst>
              <a:ext uri="{FF2B5EF4-FFF2-40B4-BE49-F238E27FC236}">
                <a16:creationId xmlns:a16="http://schemas.microsoft.com/office/drawing/2014/main" id="{8A8A6DA6-EA80-4E81-AAA2-60B09C9563BD}"/>
              </a:ext>
            </a:extLst>
          </p:cNvPr>
          <p:cNvCxnSpPr>
            <a:cxnSpLocks/>
          </p:cNvCxnSpPr>
          <p:nvPr/>
        </p:nvCxnSpPr>
        <p:spPr>
          <a:xfrm rot="16200000" flipV="1">
            <a:off x="1169767" y="2620937"/>
            <a:ext cx="0" cy="457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C715FA3-C78B-4378-8942-4C6407A915A5}"/>
              </a:ext>
            </a:extLst>
          </p:cNvPr>
          <p:cNvSpPr txBox="1"/>
          <p:nvPr/>
        </p:nvSpPr>
        <p:spPr>
          <a:xfrm>
            <a:off x="866735" y="585291"/>
            <a:ext cx="10575847"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Overall, Residential customers view all the programs as positive efforts, despite some declines in opinion among those who live in high-risk areas. </a:t>
            </a:r>
          </a:p>
        </p:txBody>
      </p:sp>
      <p:pic>
        <p:nvPicPr>
          <p:cNvPr id="30" name="Picture 29">
            <a:extLst>
              <a:ext uri="{FF2B5EF4-FFF2-40B4-BE49-F238E27FC236}">
                <a16:creationId xmlns:a16="http://schemas.microsoft.com/office/drawing/2014/main" id="{9ABF5DB1-63B6-49E3-99C7-94EF3986ED78}"/>
              </a:ext>
            </a:extLst>
          </p:cNvPr>
          <p:cNvPicPr>
            <a:picLocks noChangeAspect="1"/>
          </p:cNvPicPr>
          <p:nvPr/>
        </p:nvPicPr>
        <p:blipFill rotWithShape="1">
          <a:blip r:embed="rId4">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graphicFrame>
        <p:nvGraphicFramePr>
          <p:cNvPr id="52" name="Chart 51">
            <a:extLst>
              <a:ext uri="{FF2B5EF4-FFF2-40B4-BE49-F238E27FC236}">
                <a16:creationId xmlns:a16="http://schemas.microsoft.com/office/drawing/2014/main" id="{3279F005-8FF1-462A-B13B-DAF720358AF5}"/>
              </a:ext>
            </a:extLst>
          </p:cNvPr>
          <p:cNvGraphicFramePr>
            <a:graphicFrameLocks/>
          </p:cNvGraphicFramePr>
          <p:nvPr>
            <p:extLst>
              <p:ext uri="{D42A27DB-BD31-4B8C-83A1-F6EECF244321}">
                <p14:modId xmlns:p14="http://schemas.microsoft.com/office/powerpoint/2010/main" val="2855458801"/>
              </p:ext>
            </p:extLst>
          </p:nvPr>
        </p:nvGraphicFramePr>
        <p:xfrm>
          <a:off x="3094258" y="3225221"/>
          <a:ext cx="1554480" cy="3043503"/>
        </p:xfrm>
        <a:graphic>
          <a:graphicData uri="http://schemas.openxmlformats.org/drawingml/2006/chart">
            <c:chart xmlns:c="http://schemas.openxmlformats.org/drawingml/2006/chart" xmlns:r="http://schemas.openxmlformats.org/officeDocument/2006/relationships" r:id="rId5"/>
          </a:graphicData>
        </a:graphic>
      </p:graphicFrame>
      <p:sp>
        <p:nvSpPr>
          <p:cNvPr id="53" name="Rectangle 52">
            <a:extLst>
              <a:ext uri="{FF2B5EF4-FFF2-40B4-BE49-F238E27FC236}">
                <a16:creationId xmlns:a16="http://schemas.microsoft.com/office/drawing/2014/main" id="{E2C5FD5B-6896-463D-9045-1E1E5BBEC947}"/>
              </a:ext>
            </a:extLst>
          </p:cNvPr>
          <p:cNvSpPr/>
          <p:nvPr/>
        </p:nvSpPr>
        <p:spPr>
          <a:xfrm>
            <a:off x="3143105" y="2870957"/>
            <a:ext cx="1273127"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(A)</a:t>
            </a:r>
            <a:endParaRPr lang="en-US" sz="800">
              <a:latin typeface="Montserrat Light" panose="00000400000000000000" pitchFamily="2" charset="0"/>
            </a:endParaRPr>
          </a:p>
        </p:txBody>
      </p:sp>
      <p:sp>
        <p:nvSpPr>
          <p:cNvPr id="54" name="Rectangle 53">
            <a:extLst>
              <a:ext uri="{FF2B5EF4-FFF2-40B4-BE49-F238E27FC236}">
                <a16:creationId xmlns:a16="http://schemas.microsoft.com/office/drawing/2014/main" id="{26542A53-E348-41F2-BFAF-D78922DAB53E}"/>
              </a:ext>
            </a:extLst>
          </p:cNvPr>
          <p:cNvSpPr/>
          <p:nvPr/>
        </p:nvSpPr>
        <p:spPr>
          <a:xfrm>
            <a:off x="4783325" y="2849537"/>
            <a:ext cx="1197553"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(B)</a:t>
            </a:r>
            <a:endParaRPr lang="en-US" sz="800">
              <a:latin typeface="Montserrat Light" panose="00000400000000000000" pitchFamily="2" charset="0"/>
            </a:endParaRPr>
          </a:p>
        </p:txBody>
      </p:sp>
      <p:graphicFrame>
        <p:nvGraphicFramePr>
          <p:cNvPr id="55" name="Chart 54">
            <a:extLst>
              <a:ext uri="{FF2B5EF4-FFF2-40B4-BE49-F238E27FC236}">
                <a16:creationId xmlns:a16="http://schemas.microsoft.com/office/drawing/2014/main" id="{A95E3DEB-63BE-4147-8A59-AEE96B3C261E}"/>
              </a:ext>
            </a:extLst>
          </p:cNvPr>
          <p:cNvGraphicFramePr>
            <a:graphicFrameLocks/>
          </p:cNvGraphicFramePr>
          <p:nvPr>
            <p:extLst>
              <p:ext uri="{D42A27DB-BD31-4B8C-83A1-F6EECF244321}">
                <p14:modId xmlns:p14="http://schemas.microsoft.com/office/powerpoint/2010/main" val="3562825877"/>
              </p:ext>
            </p:extLst>
          </p:nvPr>
        </p:nvGraphicFramePr>
        <p:xfrm>
          <a:off x="4649235" y="3220657"/>
          <a:ext cx="1554480" cy="3043503"/>
        </p:xfrm>
        <a:graphic>
          <a:graphicData uri="http://schemas.openxmlformats.org/drawingml/2006/chart">
            <c:chart xmlns:c="http://schemas.openxmlformats.org/drawingml/2006/chart" xmlns:r="http://schemas.openxmlformats.org/officeDocument/2006/relationships" r:id="rId6"/>
          </a:graphicData>
        </a:graphic>
      </p:graphicFrame>
      <p:sp>
        <p:nvSpPr>
          <p:cNvPr id="56" name="Rectangle 55">
            <a:extLst>
              <a:ext uri="{FF2B5EF4-FFF2-40B4-BE49-F238E27FC236}">
                <a16:creationId xmlns:a16="http://schemas.microsoft.com/office/drawing/2014/main" id="{F1E78323-CDAE-435A-9736-43A52B1C8524}"/>
              </a:ext>
            </a:extLst>
          </p:cNvPr>
          <p:cNvSpPr/>
          <p:nvPr/>
        </p:nvSpPr>
        <p:spPr>
          <a:xfrm>
            <a:off x="6440054"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(C)</a:t>
            </a:r>
            <a:endParaRPr lang="en-US" sz="800">
              <a:latin typeface="Montserrat Light" panose="00000400000000000000" pitchFamily="2" charset="0"/>
            </a:endParaRPr>
          </a:p>
        </p:txBody>
      </p:sp>
      <p:sp>
        <p:nvSpPr>
          <p:cNvPr id="57" name="Rectangle 56">
            <a:extLst>
              <a:ext uri="{FF2B5EF4-FFF2-40B4-BE49-F238E27FC236}">
                <a16:creationId xmlns:a16="http://schemas.microsoft.com/office/drawing/2014/main" id="{03B056CC-899D-42E4-9D6F-C8131D00F267}"/>
              </a:ext>
            </a:extLst>
          </p:cNvPr>
          <p:cNvSpPr/>
          <p:nvPr/>
        </p:nvSpPr>
        <p:spPr>
          <a:xfrm>
            <a:off x="9756601" y="2849537"/>
            <a:ext cx="1171028"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in High-Risk Area</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(E)</a:t>
            </a:r>
            <a:endParaRPr lang="en-US" sz="800">
              <a:latin typeface="Montserrat Light" panose="00000400000000000000" pitchFamily="2" charset="0"/>
            </a:endParaRPr>
          </a:p>
        </p:txBody>
      </p:sp>
      <p:graphicFrame>
        <p:nvGraphicFramePr>
          <p:cNvPr id="58" name="Chart 57">
            <a:extLst>
              <a:ext uri="{FF2B5EF4-FFF2-40B4-BE49-F238E27FC236}">
                <a16:creationId xmlns:a16="http://schemas.microsoft.com/office/drawing/2014/main" id="{C4035FEB-4F83-4628-A3DA-7E622A8D0BB9}"/>
              </a:ext>
            </a:extLst>
          </p:cNvPr>
          <p:cNvGraphicFramePr>
            <a:graphicFrameLocks/>
          </p:cNvGraphicFramePr>
          <p:nvPr>
            <p:extLst>
              <p:ext uri="{D42A27DB-BD31-4B8C-83A1-F6EECF244321}">
                <p14:modId xmlns:p14="http://schemas.microsoft.com/office/powerpoint/2010/main" val="1357054561"/>
              </p:ext>
            </p:extLst>
          </p:nvPr>
        </p:nvGraphicFramePr>
        <p:xfrm>
          <a:off x="6327174" y="3211408"/>
          <a:ext cx="1554480" cy="304350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9" name="Chart 58">
            <a:extLst>
              <a:ext uri="{FF2B5EF4-FFF2-40B4-BE49-F238E27FC236}">
                <a16:creationId xmlns:a16="http://schemas.microsoft.com/office/drawing/2014/main" id="{9CBDF1A8-8B37-41A8-BFD8-746662CDF771}"/>
              </a:ext>
            </a:extLst>
          </p:cNvPr>
          <p:cNvGraphicFramePr>
            <a:graphicFrameLocks/>
          </p:cNvGraphicFramePr>
          <p:nvPr>
            <p:extLst>
              <p:ext uri="{D42A27DB-BD31-4B8C-83A1-F6EECF244321}">
                <p14:modId xmlns:p14="http://schemas.microsoft.com/office/powerpoint/2010/main" val="1350838520"/>
              </p:ext>
            </p:extLst>
          </p:nvPr>
        </p:nvGraphicFramePr>
        <p:xfrm>
          <a:off x="8013502" y="3220657"/>
          <a:ext cx="1554480" cy="304350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0" name="Chart 59">
            <a:extLst>
              <a:ext uri="{FF2B5EF4-FFF2-40B4-BE49-F238E27FC236}">
                <a16:creationId xmlns:a16="http://schemas.microsoft.com/office/drawing/2014/main" id="{3F5895D7-3B3F-4C0A-8C0D-2AD363B7D965}"/>
              </a:ext>
            </a:extLst>
          </p:cNvPr>
          <p:cNvGraphicFramePr>
            <a:graphicFrameLocks/>
          </p:cNvGraphicFramePr>
          <p:nvPr>
            <p:extLst>
              <p:ext uri="{D42A27DB-BD31-4B8C-83A1-F6EECF244321}">
                <p14:modId xmlns:p14="http://schemas.microsoft.com/office/powerpoint/2010/main" val="3017990689"/>
              </p:ext>
            </p:extLst>
          </p:nvPr>
        </p:nvGraphicFramePr>
        <p:xfrm>
          <a:off x="9699829" y="3229205"/>
          <a:ext cx="1554480" cy="3043503"/>
        </p:xfrm>
        <a:graphic>
          <a:graphicData uri="http://schemas.openxmlformats.org/drawingml/2006/chart">
            <c:chart xmlns:c="http://schemas.openxmlformats.org/drawingml/2006/chart" xmlns:r="http://schemas.openxmlformats.org/officeDocument/2006/relationships" r:id="rId9"/>
          </a:graphicData>
        </a:graphic>
      </p:graphicFrame>
      <p:sp>
        <p:nvSpPr>
          <p:cNvPr id="61" name="Rectangle 60">
            <a:extLst>
              <a:ext uri="{FF2B5EF4-FFF2-40B4-BE49-F238E27FC236}">
                <a16:creationId xmlns:a16="http://schemas.microsoft.com/office/drawing/2014/main" id="{8CF6942E-F132-4366-AD19-21F689E0876F}"/>
              </a:ext>
            </a:extLst>
          </p:cNvPr>
          <p:cNvSpPr/>
          <p:nvPr/>
        </p:nvSpPr>
        <p:spPr>
          <a:xfrm>
            <a:off x="8085913"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(D)</a:t>
            </a:r>
            <a:endParaRPr lang="en-US" sz="800">
              <a:latin typeface="Montserrat Light" panose="00000400000000000000" pitchFamily="2" charset="0"/>
            </a:endParaRPr>
          </a:p>
        </p:txBody>
      </p:sp>
      <p:sp>
        <p:nvSpPr>
          <p:cNvPr id="40" name="TextBox 39">
            <a:extLst>
              <a:ext uri="{FF2B5EF4-FFF2-40B4-BE49-F238E27FC236}">
                <a16:creationId xmlns:a16="http://schemas.microsoft.com/office/drawing/2014/main" id="{413F2292-074E-4CA9-98CF-82781E72EED9}"/>
              </a:ext>
            </a:extLst>
          </p:cNvPr>
          <p:cNvSpPr txBox="1"/>
          <p:nvPr/>
        </p:nvSpPr>
        <p:spPr>
          <a:xfrm>
            <a:off x="11124787" y="3784415"/>
            <a:ext cx="32661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AD</a:t>
            </a:r>
          </a:p>
        </p:txBody>
      </p:sp>
      <p:sp>
        <p:nvSpPr>
          <p:cNvPr id="41" name="TextBox 40">
            <a:extLst>
              <a:ext uri="{FF2B5EF4-FFF2-40B4-BE49-F238E27FC236}">
                <a16:creationId xmlns:a16="http://schemas.microsoft.com/office/drawing/2014/main" id="{14DC26F5-4FFD-4F94-88C6-58A6C66F728F}"/>
              </a:ext>
            </a:extLst>
          </p:cNvPr>
          <p:cNvSpPr txBox="1"/>
          <p:nvPr/>
        </p:nvSpPr>
        <p:spPr>
          <a:xfrm>
            <a:off x="11128534" y="4812716"/>
            <a:ext cx="32661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a:t>
            </a:r>
          </a:p>
        </p:txBody>
      </p:sp>
      <p:sp>
        <p:nvSpPr>
          <p:cNvPr id="42" name="TextBox 41">
            <a:extLst>
              <a:ext uri="{FF2B5EF4-FFF2-40B4-BE49-F238E27FC236}">
                <a16:creationId xmlns:a16="http://schemas.microsoft.com/office/drawing/2014/main" id="{C8C1EBDC-B79C-4534-B6BC-679B86B8799B}"/>
              </a:ext>
            </a:extLst>
          </p:cNvPr>
          <p:cNvSpPr txBox="1"/>
          <p:nvPr/>
        </p:nvSpPr>
        <p:spPr>
          <a:xfrm>
            <a:off x="7714707" y="4815361"/>
            <a:ext cx="32661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a:t>
            </a:r>
          </a:p>
        </p:txBody>
      </p:sp>
      <p:sp>
        <p:nvSpPr>
          <p:cNvPr id="43" name="TextBox 42">
            <a:extLst>
              <a:ext uri="{FF2B5EF4-FFF2-40B4-BE49-F238E27FC236}">
                <a16:creationId xmlns:a16="http://schemas.microsoft.com/office/drawing/2014/main" id="{0CA9C9E2-2CDF-4A4A-A4DA-BAEBC3F31121}"/>
              </a:ext>
            </a:extLst>
          </p:cNvPr>
          <p:cNvSpPr txBox="1"/>
          <p:nvPr/>
        </p:nvSpPr>
        <p:spPr>
          <a:xfrm>
            <a:off x="7714707" y="5134735"/>
            <a:ext cx="32661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a:t>
            </a:r>
          </a:p>
        </p:txBody>
      </p:sp>
      <p:sp>
        <p:nvSpPr>
          <p:cNvPr id="44" name="TextBox 43">
            <a:extLst>
              <a:ext uri="{FF2B5EF4-FFF2-40B4-BE49-F238E27FC236}">
                <a16:creationId xmlns:a16="http://schemas.microsoft.com/office/drawing/2014/main" id="{9D960A26-B129-4E81-B978-0BBD2458E2E1}"/>
              </a:ext>
            </a:extLst>
          </p:cNvPr>
          <p:cNvSpPr txBox="1"/>
          <p:nvPr/>
        </p:nvSpPr>
        <p:spPr>
          <a:xfrm>
            <a:off x="11094524" y="5166703"/>
            <a:ext cx="440912"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ABD</a:t>
            </a:r>
          </a:p>
        </p:txBody>
      </p:sp>
      <p:sp>
        <p:nvSpPr>
          <p:cNvPr id="45" name="TextBox 44">
            <a:extLst>
              <a:ext uri="{FF2B5EF4-FFF2-40B4-BE49-F238E27FC236}">
                <a16:creationId xmlns:a16="http://schemas.microsoft.com/office/drawing/2014/main" id="{F508B42C-D5F6-4446-84B8-4AADB53C6A95}"/>
              </a:ext>
            </a:extLst>
          </p:cNvPr>
          <p:cNvSpPr txBox="1"/>
          <p:nvPr/>
        </p:nvSpPr>
        <p:spPr>
          <a:xfrm>
            <a:off x="7657556" y="5481251"/>
            <a:ext cx="440912"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46" name="TextBox 45">
            <a:extLst>
              <a:ext uri="{FF2B5EF4-FFF2-40B4-BE49-F238E27FC236}">
                <a16:creationId xmlns:a16="http://schemas.microsoft.com/office/drawing/2014/main" id="{B06E3035-9E47-450A-86BC-B1925E4081A6}"/>
              </a:ext>
            </a:extLst>
          </p:cNvPr>
          <p:cNvSpPr txBox="1"/>
          <p:nvPr/>
        </p:nvSpPr>
        <p:spPr>
          <a:xfrm>
            <a:off x="11081037" y="5502876"/>
            <a:ext cx="440912"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ABD</a:t>
            </a:r>
          </a:p>
        </p:txBody>
      </p:sp>
      <p:sp>
        <p:nvSpPr>
          <p:cNvPr id="47" name="TextBox 46">
            <a:extLst>
              <a:ext uri="{FF2B5EF4-FFF2-40B4-BE49-F238E27FC236}">
                <a16:creationId xmlns:a16="http://schemas.microsoft.com/office/drawing/2014/main" id="{21C32BA6-C6A8-4D2C-B619-83783DD33CEC}"/>
              </a:ext>
            </a:extLst>
          </p:cNvPr>
          <p:cNvSpPr txBox="1"/>
          <p:nvPr/>
        </p:nvSpPr>
        <p:spPr>
          <a:xfrm>
            <a:off x="6081804" y="4111158"/>
            <a:ext cx="440912"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E</a:t>
            </a:r>
          </a:p>
        </p:txBody>
      </p:sp>
      <p:sp>
        <p:nvSpPr>
          <p:cNvPr id="48" name="TextBox 47">
            <a:extLst>
              <a:ext uri="{FF2B5EF4-FFF2-40B4-BE49-F238E27FC236}">
                <a16:creationId xmlns:a16="http://schemas.microsoft.com/office/drawing/2014/main" id="{D2C19495-1685-42C7-8115-7CA4FB3A5416}"/>
              </a:ext>
            </a:extLst>
          </p:cNvPr>
          <p:cNvSpPr txBox="1"/>
          <p:nvPr/>
        </p:nvSpPr>
        <p:spPr>
          <a:xfrm>
            <a:off x="9478086" y="3420582"/>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(-8)</a:t>
            </a:r>
          </a:p>
        </p:txBody>
      </p:sp>
      <p:sp>
        <p:nvSpPr>
          <p:cNvPr id="49" name="Isosceles Triangle 48">
            <a:extLst>
              <a:ext uri="{FF2B5EF4-FFF2-40B4-BE49-F238E27FC236}">
                <a16:creationId xmlns:a16="http://schemas.microsoft.com/office/drawing/2014/main" id="{CF49AF63-B589-4112-9C20-9AF790185F80}"/>
              </a:ext>
            </a:extLst>
          </p:cNvPr>
          <p:cNvSpPr/>
          <p:nvPr/>
        </p:nvSpPr>
        <p:spPr>
          <a:xfrm flipV="1">
            <a:off x="9478086" y="344201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90D6889F-2880-4156-940F-8D3D7954A89E}"/>
              </a:ext>
            </a:extLst>
          </p:cNvPr>
          <p:cNvSpPr txBox="1"/>
          <p:nvPr/>
        </p:nvSpPr>
        <p:spPr>
          <a:xfrm>
            <a:off x="6168973" y="4528662"/>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(-5)</a:t>
            </a:r>
          </a:p>
        </p:txBody>
      </p:sp>
      <p:sp>
        <p:nvSpPr>
          <p:cNvPr id="62" name="Isosceles Triangle 61">
            <a:extLst>
              <a:ext uri="{FF2B5EF4-FFF2-40B4-BE49-F238E27FC236}">
                <a16:creationId xmlns:a16="http://schemas.microsoft.com/office/drawing/2014/main" id="{2640A5CD-3E60-4FEB-98C7-28D57823F48F}"/>
              </a:ext>
            </a:extLst>
          </p:cNvPr>
          <p:cNvSpPr/>
          <p:nvPr/>
        </p:nvSpPr>
        <p:spPr>
          <a:xfrm flipV="1">
            <a:off x="6168973" y="455009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748E9F95-D5E2-4C6E-B507-D121CCB2FD12}"/>
              </a:ext>
            </a:extLst>
          </p:cNvPr>
          <p:cNvSpPr txBox="1"/>
          <p:nvPr/>
        </p:nvSpPr>
        <p:spPr>
          <a:xfrm>
            <a:off x="7851857" y="4506388"/>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(-8)</a:t>
            </a:r>
          </a:p>
        </p:txBody>
      </p:sp>
      <p:sp>
        <p:nvSpPr>
          <p:cNvPr id="84" name="Isosceles Triangle 83">
            <a:extLst>
              <a:ext uri="{FF2B5EF4-FFF2-40B4-BE49-F238E27FC236}">
                <a16:creationId xmlns:a16="http://schemas.microsoft.com/office/drawing/2014/main" id="{7976AA96-11EE-4045-9C24-BA41B161B083}"/>
              </a:ext>
            </a:extLst>
          </p:cNvPr>
          <p:cNvSpPr/>
          <p:nvPr/>
        </p:nvSpPr>
        <p:spPr>
          <a:xfrm flipV="1">
            <a:off x="7851857" y="452781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7F2C758F-F9CC-44C4-9BDD-A90222DC45A8}"/>
              </a:ext>
            </a:extLst>
          </p:cNvPr>
          <p:cNvSpPr txBox="1"/>
          <p:nvPr/>
        </p:nvSpPr>
        <p:spPr>
          <a:xfrm>
            <a:off x="9488558" y="4518519"/>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(-8)</a:t>
            </a:r>
          </a:p>
        </p:txBody>
      </p:sp>
      <p:sp>
        <p:nvSpPr>
          <p:cNvPr id="86" name="Isosceles Triangle 85">
            <a:extLst>
              <a:ext uri="{FF2B5EF4-FFF2-40B4-BE49-F238E27FC236}">
                <a16:creationId xmlns:a16="http://schemas.microsoft.com/office/drawing/2014/main" id="{9526584A-7254-4D56-8384-A6A059ECAE00}"/>
              </a:ext>
            </a:extLst>
          </p:cNvPr>
          <p:cNvSpPr/>
          <p:nvPr/>
        </p:nvSpPr>
        <p:spPr>
          <a:xfrm flipV="1">
            <a:off x="9488558" y="453994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id="{F4379387-2F51-4700-90BE-7BAC47A17697}"/>
              </a:ext>
            </a:extLst>
          </p:cNvPr>
          <p:cNvSpPr txBox="1"/>
          <p:nvPr/>
        </p:nvSpPr>
        <p:spPr>
          <a:xfrm>
            <a:off x="11208928" y="4495775"/>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(-4)</a:t>
            </a:r>
          </a:p>
        </p:txBody>
      </p:sp>
      <p:sp>
        <p:nvSpPr>
          <p:cNvPr id="90" name="Isosceles Triangle 89">
            <a:extLst>
              <a:ext uri="{FF2B5EF4-FFF2-40B4-BE49-F238E27FC236}">
                <a16:creationId xmlns:a16="http://schemas.microsoft.com/office/drawing/2014/main" id="{59C75E64-76CC-4D6F-99FB-048A694EC206}"/>
              </a:ext>
            </a:extLst>
          </p:cNvPr>
          <p:cNvSpPr/>
          <p:nvPr/>
        </p:nvSpPr>
        <p:spPr>
          <a:xfrm flipV="1">
            <a:off x="11208928" y="451720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D74FC569-262E-4737-AC07-DED814577825}"/>
              </a:ext>
            </a:extLst>
          </p:cNvPr>
          <p:cNvSpPr txBox="1"/>
          <p:nvPr/>
        </p:nvSpPr>
        <p:spPr>
          <a:xfrm>
            <a:off x="6174694" y="3829838"/>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(-6)</a:t>
            </a:r>
          </a:p>
        </p:txBody>
      </p:sp>
      <p:sp>
        <p:nvSpPr>
          <p:cNvPr id="92" name="Isosceles Triangle 91">
            <a:extLst>
              <a:ext uri="{FF2B5EF4-FFF2-40B4-BE49-F238E27FC236}">
                <a16:creationId xmlns:a16="http://schemas.microsoft.com/office/drawing/2014/main" id="{84066E95-34C9-439D-BD06-574DD555BF6F}"/>
              </a:ext>
            </a:extLst>
          </p:cNvPr>
          <p:cNvSpPr/>
          <p:nvPr/>
        </p:nvSpPr>
        <p:spPr>
          <a:xfrm flipV="1">
            <a:off x="6174694" y="385126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TextBox 92">
            <a:extLst>
              <a:ext uri="{FF2B5EF4-FFF2-40B4-BE49-F238E27FC236}">
                <a16:creationId xmlns:a16="http://schemas.microsoft.com/office/drawing/2014/main" id="{A448C4B6-3942-4E25-AE23-F83A98F82357}"/>
              </a:ext>
            </a:extLst>
          </p:cNvPr>
          <p:cNvSpPr txBox="1"/>
          <p:nvPr/>
        </p:nvSpPr>
        <p:spPr>
          <a:xfrm>
            <a:off x="7853129" y="3816649"/>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(-6)</a:t>
            </a:r>
          </a:p>
        </p:txBody>
      </p:sp>
      <p:sp>
        <p:nvSpPr>
          <p:cNvPr id="94" name="Isosceles Triangle 93">
            <a:extLst>
              <a:ext uri="{FF2B5EF4-FFF2-40B4-BE49-F238E27FC236}">
                <a16:creationId xmlns:a16="http://schemas.microsoft.com/office/drawing/2014/main" id="{F27F5C89-24FD-43EA-84C6-E22FF5B02876}"/>
              </a:ext>
            </a:extLst>
          </p:cNvPr>
          <p:cNvSpPr/>
          <p:nvPr/>
        </p:nvSpPr>
        <p:spPr>
          <a:xfrm flipV="1">
            <a:off x="7853129" y="383807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TextBox 94">
            <a:extLst>
              <a:ext uri="{FF2B5EF4-FFF2-40B4-BE49-F238E27FC236}">
                <a16:creationId xmlns:a16="http://schemas.microsoft.com/office/drawing/2014/main" id="{EE88D251-CEF5-4DF3-9861-BC15C01949F5}"/>
              </a:ext>
            </a:extLst>
          </p:cNvPr>
          <p:cNvSpPr txBox="1"/>
          <p:nvPr/>
        </p:nvSpPr>
        <p:spPr>
          <a:xfrm>
            <a:off x="9500236" y="3814612"/>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(-11)</a:t>
            </a:r>
          </a:p>
        </p:txBody>
      </p:sp>
      <p:sp>
        <p:nvSpPr>
          <p:cNvPr id="96" name="Isosceles Triangle 95">
            <a:extLst>
              <a:ext uri="{FF2B5EF4-FFF2-40B4-BE49-F238E27FC236}">
                <a16:creationId xmlns:a16="http://schemas.microsoft.com/office/drawing/2014/main" id="{BB045794-54C3-4EB6-82AB-8F976444B56D}"/>
              </a:ext>
            </a:extLst>
          </p:cNvPr>
          <p:cNvSpPr/>
          <p:nvPr/>
        </p:nvSpPr>
        <p:spPr>
          <a:xfrm flipV="1">
            <a:off x="9500236" y="383604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TextBox 96">
            <a:extLst>
              <a:ext uri="{FF2B5EF4-FFF2-40B4-BE49-F238E27FC236}">
                <a16:creationId xmlns:a16="http://schemas.microsoft.com/office/drawing/2014/main" id="{AE98F316-8879-4263-9FB7-70E34258E500}"/>
              </a:ext>
            </a:extLst>
          </p:cNvPr>
          <p:cNvSpPr txBox="1"/>
          <p:nvPr/>
        </p:nvSpPr>
        <p:spPr>
          <a:xfrm>
            <a:off x="6094116" y="4869497"/>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(-5)</a:t>
            </a:r>
          </a:p>
        </p:txBody>
      </p:sp>
      <p:sp>
        <p:nvSpPr>
          <p:cNvPr id="98" name="Isosceles Triangle 97">
            <a:extLst>
              <a:ext uri="{FF2B5EF4-FFF2-40B4-BE49-F238E27FC236}">
                <a16:creationId xmlns:a16="http://schemas.microsoft.com/office/drawing/2014/main" id="{505A4D33-0AE1-4D0F-B3C6-B9A6C773741B}"/>
              </a:ext>
            </a:extLst>
          </p:cNvPr>
          <p:cNvSpPr/>
          <p:nvPr/>
        </p:nvSpPr>
        <p:spPr>
          <a:xfrm flipV="1">
            <a:off x="6094116" y="489092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7879191D-0D6A-4A5D-84DF-6B90827EBB08}"/>
              </a:ext>
            </a:extLst>
          </p:cNvPr>
          <p:cNvSpPr txBox="1"/>
          <p:nvPr/>
        </p:nvSpPr>
        <p:spPr>
          <a:xfrm>
            <a:off x="7800640" y="4910236"/>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(-5)</a:t>
            </a:r>
          </a:p>
        </p:txBody>
      </p:sp>
      <p:sp>
        <p:nvSpPr>
          <p:cNvPr id="100" name="Isosceles Triangle 99">
            <a:extLst>
              <a:ext uri="{FF2B5EF4-FFF2-40B4-BE49-F238E27FC236}">
                <a16:creationId xmlns:a16="http://schemas.microsoft.com/office/drawing/2014/main" id="{A39E56AE-6319-4819-99FA-757E50A1B2B7}"/>
              </a:ext>
            </a:extLst>
          </p:cNvPr>
          <p:cNvSpPr/>
          <p:nvPr/>
        </p:nvSpPr>
        <p:spPr>
          <a:xfrm flipV="1">
            <a:off x="7800640" y="493166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TextBox 100">
            <a:extLst>
              <a:ext uri="{FF2B5EF4-FFF2-40B4-BE49-F238E27FC236}">
                <a16:creationId xmlns:a16="http://schemas.microsoft.com/office/drawing/2014/main" id="{9E76B091-2C34-486C-A6D6-C7E7478702BF}"/>
              </a:ext>
            </a:extLst>
          </p:cNvPr>
          <p:cNvSpPr txBox="1"/>
          <p:nvPr/>
        </p:nvSpPr>
        <p:spPr>
          <a:xfrm>
            <a:off x="9468009" y="4862076"/>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(-7)</a:t>
            </a:r>
          </a:p>
        </p:txBody>
      </p:sp>
      <p:sp>
        <p:nvSpPr>
          <p:cNvPr id="102" name="Isosceles Triangle 101">
            <a:extLst>
              <a:ext uri="{FF2B5EF4-FFF2-40B4-BE49-F238E27FC236}">
                <a16:creationId xmlns:a16="http://schemas.microsoft.com/office/drawing/2014/main" id="{56AA2403-5A48-4E19-82E5-11678CE9BB57}"/>
              </a:ext>
            </a:extLst>
          </p:cNvPr>
          <p:cNvSpPr/>
          <p:nvPr/>
        </p:nvSpPr>
        <p:spPr>
          <a:xfrm flipV="1">
            <a:off x="9468009" y="488350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7AAFAC29-7222-4A5E-8F30-ED100D7208F2}"/>
              </a:ext>
            </a:extLst>
          </p:cNvPr>
          <p:cNvSpPr txBox="1"/>
          <p:nvPr/>
        </p:nvSpPr>
        <p:spPr>
          <a:xfrm>
            <a:off x="6077111" y="5206056"/>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(-5)</a:t>
            </a:r>
          </a:p>
        </p:txBody>
      </p:sp>
      <p:sp>
        <p:nvSpPr>
          <p:cNvPr id="104" name="Isosceles Triangle 103">
            <a:extLst>
              <a:ext uri="{FF2B5EF4-FFF2-40B4-BE49-F238E27FC236}">
                <a16:creationId xmlns:a16="http://schemas.microsoft.com/office/drawing/2014/main" id="{00308849-6D33-411D-844F-DEB85C8F7589}"/>
              </a:ext>
            </a:extLst>
          </p:cNvPr>
          <p:cNvSpPr/>
          <p:nvPr/>
        </p:nvSpPr>
        <p:spPr>
          <a:xfrm flipV="1">
            <a:off x="6077111" y="522748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82D10B0C-6D12-4BDE-A0E3-71160E04383E}"/>
              </a:ext>
            </a:extLst>
          </p:cNvPr>
          <p:cNvSpPr txBox="1"/>
          <p:nvPr/>
        </p:nvSpPr>
        <p:spPr>
          <a:xfrm>
            <a:off x="9423910" y="5192140"/>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(-10)</a:t>
            </a:r>
          </a:p>
        </p:txBody>
      </p:sp>
      <p:sp>
        <p:nvSpPr>
          <p:cNvPr id="106" name="Isosceles Triangle 105">
            <a:extLst>
              <a:ext uri="{FF2B5EF4-FFF2-40B4-BE49-F238E27FC236}">
                <a16:creationId xmlns:a16="http://schemas.microsoft.com/office/drawing/2014/main" id="{615A1BA4-19D3-45F0-A92D-8770425A6144}"/>
              </a:ext>
            </a:extLst>
          </p:cNvPr>
          <p:cNvSpPr/>
          <p:nvPr/>
        </p:nvSpPr>
        <p:spPr>
          <a:xfrm flipV="1">
            <a:off x="9423910" y="521357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6AF1AA08-DFEC-4502-9FFA-07DEC6CE3258}"/>
              </a:ext>
            </a:extLst>
          </p:cNvPr>
          <p:cNvSpPr txBox="1"/>
          <p:nvPr/>
        </p:nvSpPr>
        <p:spPr>
          <a:xfrm>
            <a:off x="5988492" y="5557761"/>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(-15)</a:t>
            </a:r>
          </a:p>
        </p:txBody>
      </p:sp>
      <p:sp>
        <p:nvSpPr>
          <p:cNvPr id="108" name="Isosceles Triangle 107">
            <a:extLst>
              <a:ext uri="{FF2B5EF4-FFF2-40B4-BE49-F238E27FC236}">
                <a16:creationId xmlns:a16="http://schemas.microsoft.com/office/drawing/2014/main" id="{C1EC911E-8FB6-4478-A965-312669DC8C39}"/>
              </a:ext>
            </a:extLst>
          </p:cNvPr>
          <p:cNvSpPr/>
          <p:nvPr/>
        </p:nvSpPr>
        <p:spPr>
          <a:xfrm flipV="1">
            <a:off x="5988492" y="557919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415EF9CC-09C1-4EF4-A7ED-F24AA4C6DD39}"/>
              </a:ext>
            </a:extLst>
          </p:cNvPr>
          <p:cNvSpPr txBox="1"/>
          <p:nvPr/>
        </p:nvSpPr>
        <p:spPr>
          <a:xfrm>
            <a:off x="7763280" y="5576126"/>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(-6)</a:t>
            </a:r>
          </a:p>
        </p:txBody>
      </p:sp>
      <p:sp>
        <p:nvSpPr>
          <p:cNvPr id="110" name="Isosceles Triangle 109">
            <a:extLst>
              <a:ext uri="{FF2B5EF4-FFF2-40B4-BE49-F238E27FC236}">
                <a16:creationId xmlns:a16="http://schemas.microsoft.com/office/drawing/2014/main" id="{9490385A-FADD-4FB5-9237-DF622231D724}"/>
              </a:ext>
            </a:extLst>
          </p:cNvPr>
          <p:cNvSpPr/>
          <p:nvPr/>
        </p:nvSpPr>
        <p:spPr>
          <a:xfrm flipV="1">
            <a:off x="7763280" y="559755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TextBox 110">
            <a:extLst>
              <a:ext uri="{FF2B5EF4-FFF2-40B4-BE49-F238E27FC236}">
                <a16:creationId xmlns:a16="http://schemas.microsoft.com/office/drawing/2014/main" id="{E97214A9-34E3-434E-8BDE-E1F141B842DB}"/>
              </a:ext>
            </a:extLst>
          </p:cNvPr>
          <p:cNvSpPr txBox="1"/>
          <p:nvPr/>
        </p:nvSpPr>
        <p:spPr>
          <a:xfrm>
            <a:off x="9367414" y="5539281"/>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(-10)</a:t>
            </a:r>
          </a:p>
        </p:txBody>
      </p:sp>
      <p:sp>
        <p:nvSpPr>
          <p:cNvPr id="112" name="Isosceles Triangle 111">
            <a:extLst>
              <a:ext uri="{FF2B5EF4-FFF2-40B4-BE49-F238E27FC236}">
                <a16:creationId xmlns:a16="http://schemas.microsoft.com/office/drawing/2014/main" id="{2BD3954C-9D86-44FE-B67A-E5D0243DC224}"/>
              </a:ext>
            </a:extLst>
          </p:cNvPr>
          <p:cNvSpPr/>
          <p:nvPr/>
        </p:nvSpPr>
        <p:spPr>
          <a:xfrm flipV="1">
            <a:off x="9367414" y="556071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TextBox 112">
            <a:extLst>
              <a:ext uri="{FF2B5EF4-FFF2-40B4-BE49-F238E27FC236}">
                <a16:creationId xmlns:a16="http://schemas.microsoft.com/office/drawing/2014/main" id="{14CA138C-9351-4AF1-8461-B9DBF61C4F62}"/>
              </a:ext>
            </a:extLst>
          </p:cNvPr>
          <p:cNvSpPr txBox="1"/>
          <p:nvPr/>
        </p:nvSpPr>
        <p:spPr>
          <a:xfrm>
            <a:off x="9531542" y="4159338"/>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(-5)</a:t>
            </a:r>
          </a:p>
        </p:txBody>
      </p:sp>
      <p:sp>
        <p:nvSpPr>
          <p:cNvPr id="114" name="Isosceles Triangle 113">
            <a:extLst>
              <a:ext uri="{FF2B5EF4-FFF2-40B4-BE49-F238E27FC236}">
                <a16:creationId xmlns:a16="http://schemas.microsoft.com/office/drawing/2014/main" id="{52AF6782-D278-4141-9612-B237CD480EC1}"/>
              </a:ext>
            </a:extLst>
          </p:cNvPr>
          <p:cNvSpPr/>
          <p:nvPr/>
        </p:nvSpPr>
        <p:spPr>
          <a:xfrm flipV="1">
            <a:off x="9531542" y="418076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14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5" name="Table 24">
            <a:extLst>
              <a:ext uri="{FF2B5EF4-FFF2-40B4-BE49-F238E27FC236}">
                <a16:creationId xmlns:a16="http://schemas.microsoft.com/office/drawing/2014/main" id="{C544D476-580C-4012-B984-CEDA2F7B14C1}"/>
              </a:ext>
            </a:extLst>
          </p:cNvPr>
          <p:cNvGraphicFramePr>
            <a:graphicFrameLocks noGrp="1"/>
          </p:cNvGraphicFramePr>
          <p:nvPr>
            <p:extLst>
              <p:ext uri="{D42A27DB-BD31-4B8C-83A1-F6EECF244321}">
                <p14:modId xmlns:p14="http://schemas.microsoft.com/office/powerpoint/2010/main" val="835055423"/>
              </p:ext>
            </p:extLst>
          </p:nvPr>
        </p:nvGraphicFramePr>
        <p:xfrm>
          <a:off x="941166" y="3354435"/>
          <a:ext cx="10424160" cy="2779776"/>
        </p:xfrm>
        <a:graphic>
          <a:graphicData uri="http://schemas.openxmlformats.org/drawingml/2006/table">
            <a:tbl>
              <a:tblPr/>
              <a:tblGrid>
                <a:gridCol w="2377440">
                  <a:extLst>
                    <a:ext uri="{9D8B030D-6E8A-4147-A177-3AD203B41FA5}">
                      <a16:colId xmlns:a16="http://schemas.microsoft.com/office/drawing/2014/main" val="2162578061"/>
                    </a:ext>
                  </a:extLst>
                </a:gridCol>
                <a:gridCol w="8046720">
                  <a:extLst>
                    <a:ext uri="{9D8B030D-6E8A-4147-A177-3AD203B41FA5}">
                      <a16:colId xmlns:a16="http://schemas.microsoft.com/office/drawing/2014/main" val="690613935"/>
                    </a:ext>
                  </a:extLst>
                </a:gridCol>
              </a:tblGrid>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Vegetation Management</a:t>
                      </a:r>
                    </a:p>
                  </a:txBody>
                  <a:tcPr marL="45720" marR="4572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Enhanced Overhead Inspections (EOIs)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4941415"/>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Undergrounding</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Grid Resiliency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Wildfire Monitoring Cameras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Weather Stations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347472">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Cutting Edge Technology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347472">
                <a:tc>
                  <a:txBody>
                    <a:bodyPr/>
                    <a:lstStyle/>
                    <a:p>
                      <a:pPr algn="l" fontAlgn="t"/>
                      <a:r>
                        <a:rPr kumimoji="0" lang="en-US" sz="1000" b="1" i="0" u="none" strike="noStrike" kern="1200" cap="none" spc="0" normalizeH="0" baseline="0">
                          <a:ln>
                            <a:noFill/>
                          </a:ln>
                          <a:solidFill>
                            <a:schemeClr val="tx1"/>
                          </a:solidFill>
                          <a:effectLst/>
                          <a:uLnTx/>
                          <a:uFillTx/>
                          <a:latin typeface="Montserrat SemiBold" panose="00000700000000000000" pitchFamily="2" charset="0"/>
                          <a:ea typeface="+mn-ea"/>
                          <a:cs typeface="Times New Roman" panose="02020603050405020304" pitchFamily="18" charset="0"/>
                        </a:rPr>
                        <a:t>None of the above</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bl>
          </a:graphicData>
        </a:graphic>
      </p:graphicFrame>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2" name="Rectangle 11">
            <a:extLst>
              <a:ext uri="{FF2B5EF4-FFF2-40B4-BE49-F238E27FC236}">
                <a16:creationId xmlns:a16="http://schemas.microsoft.com/office/drawing/2014/main" id="{2111C30A-D260-411F-9A33-7DF3043B4EA4}"/>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BBF1606-15BC-499B-9ADA-333629BDDA83}"/>
              </a:ext>
            </a:extLst>
          </p:cNvPr>
          <p:cNvSpPr/>
          <p:nvPr/>
        </p:nvSpPr>
        <p:spPr>
          <a:xfrm>
            <a:off x="866737" y="6452629"/>
            <a:ext cx="893168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a:latin typeface="Montserrat Light" panose="00000400000000000000" pitchFamily="2" charset="0"/>
              </a:rPr>
              <a:t>Base: Total Respondents (Not Notified, De-Energized n=500; Notified, De-Energized n=500; Notified, Not De-Energized n=500; Not Notified, Not De-Energized n=502; Not in High-Risk Area n=500); </a:t>
            </a: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Q42; programs are ranked on awareness</a:t>
            </a:r>
          </a:p>
        </p:txBody>
      </p:sp>
      <p:sp>
        <p:nvSpPr>
          <p:cNvPr id="67" name="Text Placeholder 6">
            <a:extLst>
              <a:ext uri="{FF2B5EF4-FFF2-40B4-BE49-F238E27FC236}">
                <a16:creationId xmlns:a16="http://schemas.microsoft.com/office/drawing/2014/main" id="{BB29E793-96C1-4B08-8362-B1E9B8976DA2}"/>
              </a:ext>
            </a:extLst>
          </p:cNvPr>
          <p:cNvSpPr txBox="1">
            <a:spLocks/>
          </p:cNvSpPr>
          <p:nvPr/>
        </p:nvSpPr>
        <p:spPr>
          <a:xfrm>
            <a:off x="866736" y="2522892"/>
            <a:ext cx="8094384"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PROGRAMS OUTSIDE OF PSPS – MOST IMPORTANT</a:t>
            </a:r>
          </a:p>
        </p:txBody>
      </p:sp>
      <p:cxnSp>
        <p:nvCxnSpPr>
          <p:cNvPr id="68" name="Straight Connector 67">
            <a:extLst>
              <a:ext uri="{FF2B5EF4-FFF2-40B4-BE49-F238E27FC236}">
                <a16:creationId xmlns:a16="http://schemas.microsoft.com/office/drawing/2014/main" id="{8A8A6DA6-EA80-4E81-AAA2-60B09C9563BD}"/>
              </a:ext>
            </a:extLst>
          </p:cNvPr>
          <p:cNvCxnSpPr>
            <a:cxnSpLocks/>
          </p:cNvCxnSpPr>
          <p:nvPr/>
        </p:nvCxnSpPr>
        <p:spPr>
          <a:xfrm rot="16200000" flipV="1">
            <a:off x="1169767" y="2620937"/>
            <a:ext cx="0" cy="457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C715FA3-C78B-4378-8942-4C6407A915A5}"/>
              </a:ext>
            </a:extLst>
          </p:cNvPr>
          <p:cNvSpPr txBox="1"/>
          <p:nvPr/>
        </p:nvSpPr>
        <p:spPr>
          <a:xfrm>
            <a:off x="866735" y="585291"/>
            <a:ext cx="10575847"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Of these initiatives, undergrounding is seen as most important, especially among those living in high-fire risk areas.  </a:t>
            </a:r>
          </a:p>
        </p:txBody>
      </p:sp>
      <p:pic>
        <p:nvPicPr>
          <p:cNvPr id="30" name="Picture 29">
            <a:extLst>
              <a:ext uri="{FF2B5EF4-FFF2-40B4-BE49-F238E27FC236}">
                <a16:creationId xmlns:a16="http://schemas.microsoft.com/office/drawing/2014/main" id="{9ABF5DB1-63B6-49E3-99C7-94EF3986ED78}"/>
              </a:ext>
            </a:extLst>
          </p:cNvPr>
          <p:cNvPicPr>
            <a:picLocks noChangeAspect="1"/>
          </p:cNvPicPr>
          <p:nvPr/>
        </p:nvPicPr>
        <p:blipFill rotWithShape="1">
          <a:blip r:embed="rId4">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graphicFrame>
        <p:nvGraphicFramePr>
          <p:cNvPr id="26" name="Chart 25">
            <a:extLst>
              <a:ext uri="{FF2B5EF4-FFF2-40B4-BE49-F238E27FC236}">
                <a16:creationId xmlns:a16="http://schemas.microsoft.com/office/drawing/2014/main" id="{BBA6F269-29E6-4CA7-B217-F0D0FD2D34F7}"/>
              </a:ext>
            </a:extLst>
          </p:cNvPr>
          <p:cNvGraphicFramePr>
            <a:graphicFrameLocks/>
          </p:cNvGraphicFramePr>
          <p:nvPr>
            <p:extLst>
              <p:ext uri="{D42A27DB-BD31-4B8C-83A1-F6EECF244321}">
                <p14:modId xmlns:p14="http://schemas.microsoft.com/office/powerpoint/2010/main" val="3038907617"/>
              </p:ext>
            </p:extLst>
          </p:nvPr>
        </p:nvGraphicFramePr>
        <p:xfrm>
          <a:off x="3179034" y="3225221"/>
          <a:ext cx="2082114" cy="3043503"/>
        </p:xfrm>
        <a:graphic>
          <a:graphicData uri="http://schemas.openxmlformats.org/drawingml/2006/chart">
            <c:chart xmlns:c="http://schemas.openxmlformats.org/drawingml/2006/chart" xmlns:r="http://schemas.openxmlformats.org/officeDocument/2006/relationships" r:id="rId5"/>
          </a:graphicData>
        </a:graphic>
      </p:graphicFrame>
      <p:sp>
        <p:nvSpPr>
          <p:cNvPr id="27" name="Rectangle 26">
            <a:extLst>
              <a:ext uri="{FF2B5EF4-FFF2-40B4-BE49-F238E27FC236}">
                <a16:creationId xmlns:a16="http://schemas.microsoft.com/office/drawing/2014/main" id="{D3F77E19-7A6C-46CF-91C6-BB31AF0F5FE4}"/>
              </a:ext>
            </a:extLst>
          </p:cNvPr>
          <p:cNvSpPr/>
          <p:nvPr/>
        </p:nvSpPr>
        <p:spPr>
          <a:xfrm>
            <a:off x="3227881" y="2870957"/>
            <a:ext cx="1273127"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(A)</a:t>
            </a:r>
            <a:endParaRPr lang="en-US" sz="800">
              <a:latin typeface="Montserrat Light" panose="00000400000000000000" pitchFamily="2" charset="0"/>
            </a:endParaRPr>
          </a:p>
        </p:txBody>
      </p:sp>
      <p:sp>
        <p:nvSpPr>
          <p:cNvPr id="29" name="Rectangle 28">
            <a:extLst>
              <a:ext uri="{FF2B5EF4-FFF2-40B4-BE49-F238E27FC236}">
                <a16:creationId xmlns:a16="http://schemas.microsoft.com/office/drawing/2014/main" id="{CB88D4A3-A3EE-4D7B-9832-4FE2B9E80AE7}"/>
              </a:ext>
            </a:extLst>
          </p:cNvPr>
          <p:cNvSpPr/>
          <p:nvPr/>
        </p:nvSpPr>
        <p:spPr>
          <a:xfrm>
            <a:off x="4906287" y="2849537"/>
            <a:ext cx="1197553"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(B)</a:t>
            </a:r>
            <a:endParaRPr lang="en-US" sz="800">
              <a:latin typeface="Montserrat Light" panose="00000400000000000000" pitchFamily="2" charset="0"/>
            </a:endParaRPr>
          </a:p>
        </p:txBody>
      </p:sp>
      <p:graphicFrame>
        <p:nvGraphicFramePr>
          <p:cNvPr id="31" name="Chart 30">
            <a:extLst>
              <a:ext uri="{FF2B5EF4-FFF2-40B4-BE49-F238E27FC236}">
                <a16:creationId xmlns:a16="http://schemas.microsoft.com/office/drawing/2014/main" id="{7882D913-3960-4417-B673-A5F5D82AE32E}"/>
              </a:ext>
            </a:extLst>
          </p:cNvPr>
          <p:cNvGraphicFramePr>
            <a:graphicFrameLocks/>
          </p:cNvGraphicFramePr>
          <p:nvPr>
            <p:extLst>
              <p:ext uri="{D42A27DB-BD31-4B8C-83A1-F6EECF244321}">
                <p14:modId xmlns:p14="http://schemas.microsoft.com/office/powerpoint/2010/main" val="724535943"/>
              </p:ext>
            </p:extLst>
          </p:nvPr>
        </p:nvGraphicFramePr>
        <p:xfrm>
          <a:off x="4835779" y="3220657"/>
          <a:ext cx="2082114" cy="3043503"/>
        </p:xfrm>
        <a:graphic>
          <a:graphicData uri="http://schemas.openxmlformats.org/drawingml/2006/chart">
            <c:chart xmlns:c="http://schemas.openxmlformats.org/drawingml/2006/chart" xmlns:r="http://schemas.openxmlformats.org/officeDocument/2006/relationships" r:id="rId6"/>
          </a:graphicData>
        </a:graphic>
      </p:graphicFrame>
      <p:sp>
        <p:nvSpPr>
          <p:cNvPr id="32" name="Rectangle 31">
            <a:extLst>
              <a:ext uri="{FF2B5EF4-FFF2-40B4-BE49-F238E27FC236}">
                <a16:creationId xmlns:a16="http://schemas.microsoft.com/office/drawing/2014/main" id="{DA3935FC-987A-4D92-872D-DF7045B86827}"/>
              </a:ext>
            </a:extLst>
          </p:cNvPr>
          <p:cNvSpPr/>
          <p:nvPr/>
        </p:nvSpPr>
        <p:spPr>
          <a:xfrm>
            <a:off x="6563016"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(C)</a:t>
            </a:r>
            <a:endParaRPr lang="en-US" sz="800">
              <a:latin typeface="Montserrat Light" panose="00000400000000000000" pitchFamily="2" charset="0"/>
            </a:endParaRPr>
          </a:p>
        </p:txBody>
      </p:sp>
      <p:sp>
        <p:nvSpPr>
          <p:cNvPr id="33" name="Rectangle 32">
            <a:extLst>
              <a:ext uri="{FF2B5EF4-FFF2-40B4-BE49-F238E27FC236}">
                <a16:creationId xmlns:a16="http://schemas.microsoft.com/office/drawing/2014/main" id="{1F2ADF2C-388D-4E69-AEE1-DED7F4228027}"/>
              </a:ext>
            </a:extLst>
          </p:cNvPr>
          <p:cNvSpPr/>
          <p:nvPr/>
        </p:nvSpPr>
        <p:spPr>
          <a:xfrm>
            <a:off x="9862785" y="2849537"/>
            <a:ext cx="1088121"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in High-Risk Area</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(E)</a:t>
            </a:r>
            <a:endParaRPr lang="en-US" sz="800">
              <a:latin typeface="Montserrat Light" panose="00000400000000000000" pitchFamily="2" charset="0"/>
            </a:endParaRPr>
          </a:p>
        </p:txBody>
      </p:sp>
      <p:graphicFrame>
        <p:nvGraphicFramePr>
          <p:cNvPr id="34" name="Chart 33">
            <a:extLst>
              <a:ext uri="{FF2B5EF4-FFF2-40B4-BE49-F238E27FC236}">
                <a16:creationId xmlns:a16="http://schemas.microsoft.com/office/drawing/2014/main" id="{EF96625F-39E1-4B59-8CF7-70DFB65C3AB4}"/>
              </a:ext>
            </a:extLst>
          </p:cNvPr>
          <p:cNvGraphicFramePr>
            <a:graphicFrameLocks/>
          </p:cNvGraphicFramePr>
          <p:nvPr>
            <p:extLst>
              <p:ext uri="{D42A27DB-BD31-4B8C-83A1-F6EECF244321}">
                <p14:modId xmlns:p14="http://schemas.microsoft.com/office/powerpoint/2010/main" val="1902955282"/>
              </p:ext>
            </p:extLst>
          </p:nvPr>
        </p:nvGraphicFramePr>
        <p:xfrm>
          <a:off x="6492524" y="3211408"/>
          <a:ext cx="2082114" cy="304350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5" name="Chart 34">
            <a:extLst>
              <a:ext uri="{FF2B5EF4-FFF2-40B4-BE49-F238E27FC236}">
                <a16:creationId xmlns:a16="http://schemas.microsoft.com/office/drawing/2014/main" id="{D1657D5C-10F8-413E-9065-6DEE9704F7B6}"/>
              </a:ext>
            </a:extLst>
          </p:cNvPr>
          <p:cNvGraphicFramePr>
            <a:graphicFrameLocks/>
          </p:cNvGraphicFramePr>
          <p:nvPr>
            <p:extLst>
              <p:ext uri="{D42A27DB-BD31-4B8C-83A1-F6EECF244321}">
                <p14:modId xmlns:p14="http://schemas.microsoft.com/office/powerpoint/2010/main" val="3652322419"/>
              </p:ext>
            </p:extLst>
          </p:nvPr>
        </p:nvGraphicFramePr>
        <p:xfrm>
          <a:off x="8149269" y="3220657"/>
          <a:ext cx="2082114" cy="304350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6" name="Chart 35">
            <a:extLst>
              <a:ext uri="{FF2B5EF4-FFF2-40B4-BE49-F238E27FC236}">
                <a16:creationId xmlns:a16="http://schemas.microsoft.com/office/drawing/2014/main" id="{93E535A8-615E-44A4-9530-4B6A061D0BA3}"/>
              </a:ext>
            </a:extLst>
          </p:cNvPr>
          <p:cNvGraphicFramePr>
            <a:graphicFrameLocks/>
          </p:cNvGraphicFramePr>
          <p:nvPr>
            <p:extLst>
              <p:ext uri="{D42A27DB-BD31-4B8C-83A1-F6EECF244321}">
                <p14:modId xmlns:p14="http://schemas.microsoft.com/office/powerpoint/2010/main" val="2480950518"/>
              </p:ext>
            </p:extLst>
          </p:nvPr>
        </p:nvGraphicFramePr>
        <p:xfrm>
          <a:off x="9806013" y="3229205"/>
          <a:ext cx="2082114" cy="3043503"/>
        </p:xfrm>
        <a:graphic>
          <a:graphicData uri="http://schemas.openxmlformats.org/drawingml/2006/chart">
            <c:chart xmlns:c="http://schemas.openxmlformats.org/drawingml/2006/chart" xmlns:r="http://schemas.openxmlformats.org/officeDocument/2006/relationships" r:id="rId9"/>
          </a:graphicData>
        </a:graphic>
      </p:graphicFrame>
      <p:sp>
        <p:nvSpPr>
          <p:cNvPr id="37" name="Rectangle 36">
            <a:extLst>
              <a:ext uri="{FF2B5EF4-FFF2-40B4-BE49-F238E27FC236}">
                <a16:creationId xmlns:a16="http://schemas.microsoft.com/office/drawing/2014/main" id="{F531EABC-5CC2-4CE0-89AE-C70ED7A346C2}"/>
              </a:ext>
            </a:extLst>
          </p:cNvPr>
          <p:cNvSpPr/>
          <p:nvPr/>
        </p:nvSpPr>
        <p:spPr>
          <a:xfrm>
            <a:off x="8200486"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(D)</a:t>
            </a:r>
            <a:endParaRPr lang="en-US" sz="800">
              <a:latin typeface="Montserrat Light" panose="00000400000000000000" pitchFamily="2" charset="0"/>
            </a:endParaRPr>
          </a:p>
        </p:txBody>
      </p:sp>
      <p:sp>
        <p:nvSpPr>
          <p:cNvPr id="38" name="TextBox 37">
            <a:extLst>
              <a:ext uri="{FF2B5EF4-FFF2-40B4-BE49-F238E27FC236}">
                <a16:creationId xmlns:a16="http://schemas.microsoft.com/office/drawing/2014/main" id="{D44A2373-4F1F-420C-BB06-1DE31A821F79}"/>
              </a:ext>
            </a:extLst>
          </p:cNvPr>
          <p:cNvSpPr txBox="1"/>
          <p:nvPr/>
        </p:nvSpPr>
        <p:spPr>
          <a:xfrm>
            <a:off x="3972846" y="3424641"/>
            <a:ext cx="259022"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39" name="TextBox 38">
            <a:extLst>
              <a:ext uri="{FF2B5EF4-FFF2-40B4-BE49-F238E27FC236}">
                <a16:creationId xmlns:a16="http://schemas.microsoft.com/office/drawing/2014/main" id="{CDFDCB2C-4E16-4E98-831F-160C87B9ABD1}"/>
              </a:ext>
            </a:extLst>
          </p:cNvPr>
          <p:cNvSpPr txBox="1"/>
          <p:nvPr/>
        </p:nvSpPr>
        <p:spPr>
          <a:xfrm>
            <a:off x="7287705" y="3424641"/>
            <a:ext cx="259022"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40" name="TextBox 39">
            <a:extLst>
              <a:ext uri="{FF2B5EF4-FFF2-40B4-BE49-F238E27FC236}">
                <a16:creationId xmlns:a16="http://schemas.microsoft.com/office/drawing/2014/main" id="{6CAD5B1B-727A-4A12-A9D4-5B51A4E1FEFF}"/>
              </a:ext>
            </a:extLst>
          </p:cNvPr>
          <p:cNvSpPr txBox="1"/>
          <p:nvPr/>
        </p:nvSpPr>
        <p:spPr>
          <a:xfrm>
            <a:off x="9003294" y="3424641"/>
            <a:ext cx="259022"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41" name="TextBox 40">
            <a:extLst>
              <a:ext uri="{FF2B5EF4-FFF2-40B4-BE49-F238E27FC236}">
                <a16:creationId xmlns:a16="http://schemas.microsoft.com/office/drawing/2014/main" id="{1E658A2B-9313-419B-9286-DFC5EEBB2748}"/>
              </a:ext>
            </a:extLst>
          </p:cNvPr>
          <p:cNvSpPr txBox="1"/>
          <p:nvPr/>
        </p:nvSpPr>
        <p:spPr>
          <a:xfrm>
            <a:off x="10645569" y="3424641"/>
            <a:ext cx="259022"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42" name="TextBox 41">
            <a:extLst>
              <a:ext uri="{FF2B5EF4-FFF2-40B4-BE49-F238E27FC236}">
                <a16:creationId xmlns:a16="http://schemas.microsoft.com/office/drawing/2014/main" id="{09D59C8B-7A6D-4A8B-AFF8-93722F60A3E3}"/>
              </a:ext>
            </a:extLst>
          </p:cNvPr>
          <p:cNvSpPr txBox="1"/>
          <p:nvPr/>
        </p:nvSpPr>
        <p:spPr>
          <a:xfrm>
            <a:off x="5521404" y="4456158"/>
            <a:ext cx="259022"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E</a:t>
            </a:r>
          </a:p>
        </p:txBody>
      </p:sp>
      <p:sp>
        <p:nvSpPr>
          <p:cNvPr id="43" name="TextBox 42">
            <a:extLst>
              <a:ext uri="{FF2B5EF4-FFF2-40B4-BE49-F238E27FC236}">
                <a16:creationId xmlns:a16="http://schemas.microsoft.com/office/drawing/2014/main" id="{E1547E69-39C7-4B33-95E3-5998C1C42119}"/>
              </a:ext>
            </a:extLst>
          </p:cNvPr>
          <p:cNvSpPr txBox="1"/>
          <p:nvPr/>
        </p:nvSpPr>
        <p:spPr>
          <a:xfrm>
            <a:off x="7238082" y="4456158"/>
            <a:ext cx="338763"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DE</a:t>
            </a:r>
          </a:p>
        </p:txBody>
      </p:sp>
      <p:sp>
        <p:nvSpPr>
          <p:cNvPr id="44" name="TextBox 43">
            <a:extLst>
              <a:ext uri="{FF2B5EF4-FFF2-40B4-BE49-F238E27FC236}">
                <a16:creationId xmlns:a16="http://schemas.microsoft.com/office/drawing/2014/main" id="{E84FBCD9-6D94-46C8-A22F-8596452A7F7C}"/>
              </a:ext>
            </a:extLst>
          </p:cNvPr>
          <p:cNvSpPr txBox="1"/>
          <p:nvPr/>
        </p:nvSpPr>
        <p:spPr>
          <a:xfrm>
            <a:off x="6985093" y="4801438"/>
            <a:ext cx="338763"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a:t>
            </a:r>
          </a:p>
        </p:txBody>
      </p:sp>
      <p:sp>
        <p:nvSpPr>
          <p:cNvPr id="45" name="TextBox 44">
            <a:extLst>
              <a:ext uri="{FF2B5EF4-FFF2-40B4-BE49-F238E27FC236}">
                <a16:creationId xmlns:a16="http://schemas.microsoft.com/office/drawing/2014/main" id="{CB013C3A-1EC9-432F-BA0C-F95CDA980C84}"/>
              </a:ext>
            </a:extLst>
          </p:cNvPr>
          <p:cNvSpPr txBox="1"/>
          <p:nvPr/>
        </p:nvSpPr>
        <p:spPr>
          <a:xfrm>
            <a:off x="10302842" y="5507511"/>
            <a:ext cx="338763"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46" name="TextBox 45">
            <a:extLst>
              <a:ext uri="{FF2B5EF4-FFF2-40B4-BE49-F238E27FC236}">
                <a16:creationId xmlns:a16="http://schemas.microsoft.com/office/drawing/2014/main" id="{72C98EF6-E6CE-489D-9E21-0A8DD0339AB8}"/>
              </a:ext>
            </a:extLst>
          </p:cNvPr>
          <p:cNvSpPr txBox="1"/>
          <p:nvPr/>
        </p:nvSpPr>
        <p:spPr>
          <a:xfrm>
            <a:off x="10256664" y="5155155"/>
            <a:ext cx="47223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BCD</a:t>
            </a:r>
          </a:p>
        </p:txBody>
      </p:sp>
      <p:sp>
        <p:nvSpPr>
          <p:cNvPr id="47" name="TextBox 46">
            <a:extLst>
              <a:ext uri="{FF2B5EF4-FFF2-40B4-BE49-F238E27FC236}">
                <a16:creationId xmlns:a16="http://schemas.microsoft.com/office/drawing/2014/main" id="{B199A632-4D12-4248-AEAC-C0016417642F}"/>
              </a:ext>
            </a:extLst>
          </p:cNvPr>
          <p:cNvSpPr txBox="1"/>
          <p:nvPr/>
        </p:nvSpPr>
        <p:spPr>
          <a:xfrm>
            <a:off x="10390563" y="4820263"/>
            <a:ext cx="47223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ABD</a:t>
            </a:r>
          </a:p>
        </p:txBody>
      </p:sp>
      <p:sp>
        <p:nvSpPr>
          <p:cNvPr id="48" name="TextBox 47">
            <a:extLst>
              <a:ext uri="{FF2B5EF4-FFF2-40B4-BE49-F238E27FC236}">
                <a16:creationId xmlns:a16="http://schemas.microsoft.com/office/drawing/2014/main" id="{239D5E21-7CC7-4217-9628-A36345AB1FBC}"/>
              </a:ext>
            </a:extLst>
          </p:cNvPr>
          <p:cNvSpPr txBox="1"/>
          <p:nvPr/>
        </p:nvSpPr>
        <p:spPr>
          <a:xfrm>
            <a:off x="4160792" y="4131425"/>
            <a:ext cx="259022"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E</a:t>
            </a:r>
          </a:p>
        </p:txBody>
      </p:sp>
      <p:sp>
        <p:nvSpPr>
          <p:cNvPr id="49" name="TextBox 48">
            <a:extLst>
              <a:ext uri="{FF2B5EF4-FFF2-40B4-BE49-F238E27FC236}">
                <a16:creationId xmlns:a16="http://schemas.microsoft.com/office/drawing/2014/main" id="{E1A8B069-E3AA-4083-8127-662FA23FD584}"/>
              </a:ext>
            </a:extLst>
          </p:cNvPr>
          <p:cNvSpPr txBox="1"/>
          <p:nvPr/>
        </p:nvSpPr>
        <p:spPr>
          <a:xfrm>
            <a:off x="7417216" y="4131425"/>
            <a:ext cx="259022"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E</a:t>
            </a:r>
          </a:p>
        </p:txBody>
      </p:sp>
      <p:sp>
        <p:nvSpPr>
          <p:cNvPr id="50" name="TextBox 49">
            <a:extLst>
              <a:ext uri="{FF2B5EF4-FFF2-40B4-BE49-F238E27FC236}">
                <a16:creationId xmlns:a16="http://schemas.microsoft.com/office/drawing/2014/main" id="{2D2521F3-D5DD-4270-A6A6-D9B40DEC049B}"/>
              </a:ext>
            </a:extLst>
          </p:cNvPr>
          <p:cNvSpPr txBox="1"/>
          <p:nvPr/>
        </p:nvSpPr>
        <p:spPr>
          <a:xfrm>
            <a:off x="9047669" y="4131425"/>
            <a:ext cx="259022"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E</a:t>
            </a:r>
          </a:p>
        </p:txBody>
      </p:sp>
      <p:sp>
        <p:nvSpPr>
          <p:cNvPr id="51" name="TextBox 50">
            <a:extLst>
              <a:ext uri="{FF2B5EF4-FFF2-40B4-BE49-F238E27FC236}">
                <a16:creationId xmlns:a16="http://schemas.microsoft.com/office/drawing/2014/main" id="{F8279367-DCAB-4E59-9C44-AC2009C44145}"/>
              </a:ext>
            </a:extLst>
          </p:cNvPr>
          <p:cNvSpPr txBox="1"/>
          <p:nvPr/>
        </p:nvSpPr>
        <p:spPr>
          <a:xfrm>
            <a:off x="5915636" y="4131425"/>
            <a:ext cx="43721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CDE</a:t>
            </a:r>
          </a:p>
        </p:txBody>
      </p:sp>
      <p:sp>
        <p:nvSpPr>
          <p:cNvPr id="52" name="TextBox 51">
            <a:extLst>
              <a:ext uri="{FF2B5EF4-FFF2-40B4-BE49-F238E27FC236}">
                <a16:creationId xmlns:a16="http://schemas.microsoft.com/office/drawing/2014/main" id="{4D4915F3-B637-48B6-BB54-7F3EBCFF2D93}"/>
              </a:ext>
            </a:extLst>
          </p:cNvPr>
          <p:cNvSpPr txBox="1"/>
          <p:nvPr/>
        </p:nvSpPr>
        <p:spPr>
          <a:xfrm>
            <a:off x="10728902" y="3514238"/>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effectLst/>
                <a:uLnTx/>
                <a:uFillTx/>
                <a:latin typeface="Montserrat SemiBold" panose="00000700000000000000" pitchFamily="2" charset="0"/>
                <a:ea typeface="+mn-ea"/>
                <a:cs typeface="+mn-cs"/>
              </a:rPr>
              <a:t>(+5)</a:t>
            </a:r>
          </a:p>
        </p:txBody>
      </p:sp>
      <p:sp>
        <p:nvSpPr>
          <p:cNvPr id="53" name="Isosceles Triangle 52">
            <a:extLst>
              <a:ext uri="{FF2B5EF4-FFF2-40B4-BE49-F238E27FC236}">
                <a16:creationId xmlns:a16="http://schemas.microsoft.com/office/drawing/2014/main" id="{284FC17C-A071-4B3C-B0FB-BD3CF51497E7}"/>
              </a:ext>
            </a:extLst>
          </p:cNvPr>
          <p:cNvSpPr/>
          <p:nvPr/>
        </p:nvSpPr>
        <p:spPr>
          <a:xfrm>
            <a:off x="10728902" y="3535668"/>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5F358D86-B794-4F31-BB70-49B91E22CA5A}"/>
              </a:ext>
            </a:extLst>
          </p:cNvPr>
          <p:cNvSpPr txBox="1"/>
          <p:nvPr/>
        </p:nvSpPr>
        <p:spPr>
          <a:xfrm>
            <a:off x="10428251" y="3784475"/>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effectLst/>
                <a:uLnTx/>
                <a:uFillTx/>
                <a:latin typeface="Montserrat SemiBold" panose="00000700000000000000" pitchFamily="2" charset="0"/>
                <a:ea typeface="+mn-ea"/>
                <a:cs typeface="+mn-cs"/>
              </a:rPr>
              <a:t>(-6)</a:t>
            </a:r>
          </a:p>
        </p:txBody>
      </p:sp>
      <p:sp>
        <p:nvSpPr>
          <p:cNvPr id="55" name="Isosceles Triangle 54">
            <a:extLst>
              <a:ext uri="{FF2B5EF4-FFF2-40B4-BE49-F238E27FC236}">
                <a16:creationId xmlns:a16="http://schemas.microsoft.com/office/drawing/2014/main" id="{FB04FB90-2F10-49CF-ABDE-08ACDBA2C539}"/>
              </a:ext>
            </a:extLst>
          </p:cNvPr>
          <p:cNvSpPr/>
          <p:nvPr/>
        </p:nvSpPr>
        <p:spPr>
          <a:xfrm flipV="1">
            <a:off x="10428251" y="380590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A89ED016-CDCB-485A-8E21-817B5E0BE96D}"/>
              </a:ext>
            </a:extLst>
          </p:cNvPr>
          <p:cNvSpPr txBox="1"/>
          <p:nvPr/>
        </p:nvSpPr>
        <p:spPr>
          <a:xfrm>
            <a:off x="9090791" y="3515375"/>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(+6)</a:t>
            </a:r>
          </a:p>
        </p:txBody>
      </p:sp>
      <p:sp>
        <p:nvSpPr>
          <p:cNvPr id="57" name="Isosceles Triangle 56">
            <a:extLst>
              <a:ext uri="{FF2B5EF4-FFF2-40B4-BE49-F238E27FC236}">
                <a16:creationId xmlns:a16="http://schemas.microsoft.com/office/drawing/2014/main" id="{1E4594CB-76EB-463D-AC4D-AB28411900FF}"/>
              </a:ext>
            </a:extLst>
          </p:cNvPr>
          <p:cNvSpPr/>
          <p:nvPr/>
        </p:nvSpPr>
        <p:spPr>
          <a:xfrm>
            <a:off x="9090791" y="3536805"/>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DC67E2E6-C99E-4397-894A-19942A870EC0}"/>
              </a:ext>
            </a:extLst>
          </p:cNvPr>
          <p:cNvSpPr txBox="1"/>
          <p:nvPr/>
        </p:nvSpPr>
        <p:spPr>
          <a:xfrm>
            <a:off x="8789940" y="3779509"/>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(-7)</a:t>
            </a:r>
          </a:p>
        </p:txBody>
      </p:sp>
      <p:sp>
        <p:nvSpPr>
          <p:cNvPr id="59" name="Isosceles Triangle 58">
            <a:extLst>
              <a:ext uri="{FF2B5EF4-FFF2-40B4-BE49-F238E27FC236}">
                <a16:creationId xmlns:a16="http://schemas.microsoft.com/office/drawing/2014/main" id="{68927029-6F27-4618-8537-00D8D3574561}"/>
              </a:ext>
            </a:extLst>
          </p:cNvPr>
          <p:cNvSpPr/>
          <p:nvPr/>
        </p:nvSpPr>
        <p:spPr>
          <a:xfrm flipV="1">
            <a:off x="8789940" y="380093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CBBEECC7-4368-4638-95CE-8E1151596C95}"/>
              </a:ext>
            </a:extLst>
          </p:cNvPr>
          <p:cNvSpPr txBox="1"/>
          <p:nvPr/>
        </p:nvSpPr>
        <p:spPr>
          <a:xfrm>
            <a:off x="8659782" y="5838711"/>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(+3)</a:t>
            </a:r>
          </a:p>
        </p:txBody>
      </p:sp>
      <p:sp>
        <p:nvSpPr>
          <p:cNvPr id="61" name="Isosceles Triangle 60">
            <a:extLst>
              <a:ext uri="{FF2B5EF4-FFF2-40B4-BE49-F238E27FC236}">
                <a16:creationId xmlns:a16="http://schemas.microsoft.com/office/drawing/2014/main" id="{8843EF00-B1B6-4FDE-9C64-A6DAD4A344C1}"/>
              </a:ext>
            </a:extLst>
          </p:cNvPr>
          <p:cNvSpPr/>
          <p:nvPr/>
        </p:nvSpPr>
        <p:spPr>
          <a:xfrm>
            <a:off x="8659782" y="5860141"/>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AFF2928D-EE24-44AF-9948-367C7EEFBF43}"/>
              </a:ext>
            </a:extLst>
          </p:cNvPr>
          <p:cNvSpPr txBox="1"/>
          <p:nvPr/>
        </p:nvSpPr>
        <p:spPr>
          <a:xfrm>
            <a:off x="7324830" y="4556375"/>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(+7)</a:t>
            </a:r>
          </a:p>
        </p:txBody>
      </p:sp>
      <p:sp>
        <p:nvSpPr>
          <p:cNvPr id="63" name="Isosceles Triangle 62">
            <a:extLst>
              <a:ext uri="{FF2B5EF4-FFF2-40B4-BE49-F238E27FC236}">
                <a16:creationId xmlns:a16="http://schemas.microsoft.com/office/drawing/2014/main" id="{5A355D3B-F53E-4B99-AF85-7EFB11D9E9B4}"/>
              </a:ext>
            </a:extLst>
          </p:cNvPr>
          <p:cNvSpPr/>
          <p:nvPr/>
        </p:nvSpPr>
        <p:spPr>
          <a:xfrm>
            <a:off x="7324830" y="4577805"/>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DB9C792A-11C9-4035-B6BB-957C093235A6}"/>
              </a:ext>
            </a:extLst>
          </p:cNvPr>
          <p:cNvSpPr txBox="1"/>
          <p:nvPr/>
        </p:nvSpPr>
        <p:spPr>
          <a:xfrm>
            <a:off x="7068610" y="4890084"/>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(+5)</a:t>
            </a:r>
          </a:p>
        </p:txBody>
      </p:sp>
      <p:sp>
        <p:nvSpPr>
          <p:cNvPr id="65" name="Isosceles Triangle 64">
            <a:extLst>
              <a:ext uri="{FF2B5EF4-FFF2-40B4-BE49-F238E27FC236}">
                <a16:creationId xmlns:a16="http://schemas.microsoft.com/office/drawing/2014/main" id="{684A7177-E04F-4F75-A005-33CE0C58B95D}"/>
              </a:ext>
            </a:extLst>
          </p:cNvPr>
          <p:cNvSpPr/>
          <p:nvPr/>
        </p:nvSpPr>
        <p:spPr>
          <a:xfrm>
            <a:off x="7068610" y="4911514"/>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435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47FEBD67-75D8-4A58-9492-FC008FC2E21D}"/>
              </a:ext>
            </a:extLst>
          </p:cNvPr>
          <p:cNvSpPr/>
          <p:nvPr/>
        </p:nvSpPr>
        <p:spPr>
          <a:xfrm rot="10800000">
            <a:off x="967423" y="2471227"/>
            <a:ext cx="2772582" cy="23901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68F594B5-A39E-4783-8BA5-98B3C91B25E7}"/>
              </a:ext>
            </a:extLst>
          </p:cNvPr>
          <p:cNvSpPr/>
          <p:nvPr/>
        </p:nvSpPr>
        <p:spPr>
          <a:xfrm>
            <a:off x="422693" y="1641162"/>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5B8A30D1-E2F3-49A9-A8CB-20200B35E9BB}"/>
              </a:ext>
            </a:extLst>
          </p:cNvPr>
          <p:cNvSpPr/>
          <p:nvPr/>
        </p:nvSpPr>
        <p:spPr>
          <a:xfrm>
            <a:off x="1219637" y="1526730"/>
            <a:ext cx="929685" cy="80145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133126" y="2141829"/>
            <a:ext cx="8922801" cy="2123658"/>
          </a:xfrm>
          <a:prstGeom prst="rect">
            <a:avLst/>
          </a:prstGeom>
          <a:noFill/>
        </p:spPr>
        <p:txBody>
          <a:bodyPr wrap="square" rtlCol="0" anchor="b">
            <a:spAutoFit/>
          </a:bodyPr>
          <a:lstStyle/>
          <a:p>
            <a:pPr lvl="0">
              <a:defRPr/>
            </a:pPr>
            <a:r>
              <a:rPr lang="en-US" sz="4400">
                <a:solidFill>
                  <a:prstClr val="white"/>
                </a:solidFill>
                <a:latin typeface="Montserrat SemiBold" panose="00000700000000000000" pitchFamily="2" charset="0"/>
              </a:rPr>
              <a:t>Additional Details on Residential Customers’ Wildfire Preparation</a:t>
            </a:r>
            <a:endParaRPr kumimoji="0" lang="en-US" sz="44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endParaRPr>
          </a:p>
        </p:txBody>
      </p:sp>
    </p:spTree>
    <p:extLst>
      <p:ext uri="{BB962C8B-B14F-4D97-AF65-F5344CB8AC3E}">
        <p14:creationId xmlns:p14="http://schemas.microsoft.com/office/powerpoint/2010/main" val="2384126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4F75702-62C9-41EA-A1B5-84CFF1EAA3F1}"/>
              </a:ext>
            </a:extLst>
          </p:cNvPr>
          <p:cNvGraphicFramePr>
            <a:graphicFrameLocks noGrp="1"/>
          </p:cNvGraphicFramePr>
          <p:nvPr>
            <p:extLst>
              <p:ext uri="{D42A27DB-BD31-4B8C-83A1-F6EECF244321}">
                <p14:modId xmlns:p14="http://schemas.microsoft.com/office/powerpoint/2010/main" val="429425051"/>
              </p:ext>
            </p:extLst>
          </p:nvPr>
        </p:nvGraphicFramePr>
        <p:xfrm>
          <a:off x="941166" y="3354435"/>
          <a:ext cx="10251380" cy="2855860"/>
        </p:xfrm>
        <a:graphic>
          <a:graphicData uri="http://schemas.openxmlformats.org/drawingml/2006/table">
            <a:tbl>
              <a:tblPr/>
              <a:tblGrid>
                <a:gridCol w="2651760">
                  <a:extLst>
                    <a:ext uri="{9D8B030D-6E8A-4147-A177-3AD203B41FA5}">
                      <a16:colId xmlns:a16="http://schemas.microsoft.com/office/drawing/2014/main" val="2162578061"/>
                    </a:ext>
                  </a:extLst>
                </a:gridCol>
                <a:gridCol w="7599620">
                  <a:extLst>
                    <a:ext uri="{9D8B030D-6E8A-4147-A177-3AD203B41FA5}">
                      <a16:colId xmlns:a16="http://schemas.microsoft.com/office/drawing/2014/main" val="690613935"/>
                    </a:ext>
                  </a:extLst>
                </a:gridCol>
              </a:tblGrid>
              <a:tr h="407980">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High wind</a:t>
                      </a:r>
                    </a:p>
                  </a:txBody>
                  <a:tcPr marL="45720" marR="4572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407980">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Negligence from the community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r h="407980">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Drought</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407980">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Lack of vegetation management</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407980">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Hot weather or high temperatures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407980">
                <a:tc>
                  <a:txBody>
                    <a:bodyPr/>
                    <a:lstStyle/>
                    <a:p>
                      <a:pPr marL="0" algn="l" defTabSz="914400" rtl="0" eaLnBrk="1" fontAlgn="t" latinLnBrk="0" hangingPunct="1"/>
                      <a:r>
                        <a:rPr kumimoji="0" lang="en-US" sz="1000" b="1" i="0" u="none" strike="noStrike" kern="1200" cap="none" spc="0" normalizeH="0" baseline="0">
                          <a:ln>
                            <a:noFill/>
                          </a:ln>
                          <a:solidFill>
                            <a:schemeClr val="tx1"/>
                          </a:solidFill>
                          <a:effectLst/>
                          <a:uLnTx/>
                          <a:uFillTx/>
                          <a:latin typeface="Montserrat" panose="00000500000000000000" pitchFamily="2" charset="0"/>
                          <a:ea typeface="+mn-ea"/>
                          <a:cs typeface="Times New Roman" panose="02020603050405020304" pitchFamily="18" charset="0"/>
                        </a:rPr>
                        <a:t>Problems with electrical </a:t>
                      </a:r>
                    </a:p>
                    <a:p>
                      <a:pPr marL="0" algn="l" defTabSz="914400" rtl="0" eaLnBrk="1" fontAlgn="t" latinLnBrk="0" hangingPunct="1"/>
                      <a:r>
                        <a:rPr kumimoji="0" lang="en-US" sz="1000" b="1" i="0" u="none" strike="noStrike" kern="1200" cap="none" spc="0" normalizeH="0" baseline="0">
                          <a:ln>
                            <a:noFill/>
                          </a:ln>
                          <a:solidFill>
                            <a:schemeClr val="tx1"/>
                          </a:solidFill>
                          <a:effectLst/>
                          <a:uLnTx/>
                          <a:uFillTx/>
                          <a:latin typeface="Montserrat" panose="00000500000000000000" pitchFamily="2" charset="0"/>
                          <a:ea typeface="+mn-ea"/>
                          <a:cs typeface="Times New Roman" panose="02020603050405020304" pitchFamily="18" charset="0"/>
                        </a:rPr>
                        <a:t>infrastructure</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407980">
                <a:tc>
                  <a:txBody>
                    <a:bodyPr/>
                    <a:lstStyle/>
                    <a:p>
                      <a:pPr algn="l" fontAlgn="t"/>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Climate change</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bl>
          </a:graphicData>
        </a:graphic>
      </p:graphicFrame>
      <p:graphicFrame>
        <p:nvGraphicFramePr>
          <p:cNvPr id="30" name="Chart 29">
            <a:extLst>
              <a:ext uri="{FF2B5EF4-FFF2-40B4-BE49-F238E27FC236}">
                <a16:creationId xmlns:a16="http://schemas.microsoft.com/office/drawing/2014/main" id="{32F3801B-0133-4F32-AF4E-1621B9B5089B}"/>
              </a:ext>
            </a:extLst>
          </p:cNvPr>
          <p:cNvGraphicFramePr>
            <a:graphicFrameLocks/>
          </p:cNvGraphicFramePr>
          <p:nvPr>
            <p:extLst>
              <p:ext uri="{D42A27DB-BD31-4B8C-83A1-F6EECF244321}">
                <p14:modId xmlns:p14="http://schemas.microsoft.com/office/powerpoint/2010/main" val="1245377352"/>
              </p:ext>
            </p:extLst>
          </p:nvPr>
        </p:nvGraphicFramePr>
        <p:xfrm>
          <a:off x="3079137" y="3252929"/>
          <a:ext cx="2082114" cy="3076309"/>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BE10D157-298E-4143-B8CE-5CABC58956F1}"/>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0ECBE5D-C813-4526-B50A-312384B02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6EC68C94-61FB-459D-853E-1A27ED176CFE}"/>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5" name="Rectangle 4">
            <a:extLst>
              <a:ext uri="{FF2B5EF4-FFF2-40B4-BE49-F238E27FC236}">
                <a16:creationId xmlns:a16="http://schemas.microsoft.com/office/drawing/2014/main" id="{0161C41B-FFF0-423A-A430-1FEFC8FB359C}"/>
              </a:ext>
            </a:extLst>
          </p:cNvPr>
          <p:cNvSpPr/>
          <p:nvPr/>
        </p:nvSpPr>
        <p:spPr>
          <a:xfrm>
            <a:off x="866736" y="6452629"/>
            <a:ext cx="6676461" cy="338554"/>
          </a:xfrm>
          <a:prstGeom prst="rect">
            <a:avLst/>
          </a:prstGeom>
        </p:spPr>
        <p:txBody>
          <a:bodyPr wrap="square">
            <a:spAutoFit/>
          </a:bodyPr>
          <a:lstStyle/>
          <a:p>
            <a:r>
              <a:rPr lang="en-US" sz="800" i="1">
                <a:latin typeface="Montserrat Light" panose="00000400000000000000" pitchFamily="2" charset="0"/>
              </a:rPr>
              <a:t>Base: Total Respondents (Not Notified, De-Energized n=500; Notified, De-Energized n=500; Notified, Not De-Energized n=500; Not Notified, Not De-Energized n=502; Not in High-Risk Area n=500); Q4</a:t>
            </a:r>
          </a:p>
        </p:txBody>
      </p:sp>
      <p:sp>
        <p:nvSpPr>
          <p:cNvPr id="6" name="Text Placeholder 6">
            <a:extLst>
              <a:ext uri="{FF2B5EF4-FFF2-40B4-BE49-F238E27FC236}">
                <a16:creationId xmlns:a16="http://schemas.microsoft.com/office/drawing/2014/main" id="{6256E2C9-042A-4640-BEC2-CD5F7E2C425C}"/>
              </a:ext>
            </a:extLst>
          </p:cNvPr>
          <p:cNvSpPr txBox="1">
            <a:spLocks/>
          </p:cNvSpPr>
          <p:nvPr/>
        </p:nvSpPr>
        <p:spPr>
          <a:xfrm>
            <a:off x="866736" y="2522892"/>
            <a:ext cx="8094384"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MOST COMMON CAUSES OF WILDFIRES</a:t>
            </a:r>
          </a:p>
        </p:txBody>
      </p:sp>
      <p:cxnSp>
        <p:nvCxnSpPr>
          <p:cNvPr id="8" name="Straight Connector 7">
            <a:extLst>
              <a:ext uri="{FF2B5EF4-FFF2-40B4-BE49-F238E27FC236}">
                <a16:creationId xmlns:a16="http://schemas.microsoft.com/office/drawing/2014/main" id="{1F1CDF65-B0F1-471D-BBF6-CE9A9B48CDE1}"/>
              </a:ext>
            </a:extLst>
          </p:cNvPr>
          <p:cNvCxnSpPr>
            <a:cxnSpLocks/>
          </p:cNvCxnSpPr>
          <p:nvPr/>
        </p:nvCxnSpPr>
        <p:spPr>
          <a:xfrm rot="16200000" flipV="1">
            <a:off x="1169767" y="2620937"/>
            <a:ext cx="0" cy="457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20F3CBE-C485-4E3D-AC60-14CF06163EA4}"/>
              </a:ext>
            </a:extLst>
          </p:cNvPr>
          <p:cNvSpPr/>
          <p:nvPr/>
        </p:nvSpPr>
        <p:spPr>
          <a:xfrm>
            <a:off x="3127984" y="2870957"/>
            <a:ext cx="1273127"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(A)</a:t>
            </a:r>
            <a:endParaRPr lang="en-US" sz="800">
              <a:latin typeface="Montserrat Light" panose="00000400000000000000" pitchFamily="2" charset="0"/>
            </a:endParaRPr>
          </a:p>
        </p:txBody>
      </p:sp>
      <p:sp>
        <p:nvSpPr>
          <p:cNvPr id="12" name="Rectangle 11">
            <a:extLst>
              <a:ext uri="{FF2B5EF4-FFF2-40B4-BE49-F238E27FC236}">
                <a16:creationId xmlns:a16="http://schemas.microsoft.com/office/drawing/2014/main" id="{8D44ABFB-233C-427D-AC55-D55154F03D0F}"/>
              </a:ext>
            </a:extLst>
          </p:cNvPr>
          <p:cNvSpPr/>
          <p:nvPr/>
        </p:nvSpPr>
        <p:spPr>
          <a:xfrm>
            <a:off x="4617509" y="2849537"/>
            <a:ext cx="1197553"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(B)</a:t>
            </a:r>
            <a:endParaRPr lang="en-US" sz="800">
              <a:latin typeface="Montserrat Light" panose="00000400000000000000" pitchFamily="2" charset="0"/>
            </a:endParaRPr>
          </a:p>
        </p:txBody>
      </p:sp>
      <p:graphicFrame>
        <p:nvGraphicFramePr>
          <p:cNvPr id="13" name="Chart 12">
            <a:extLst>
              <a:ext uri="{FF2B5EF4-FFF2-40B4-BE49-F238E27FC236}">
                <a16:creationId xmlns:a16="http://schemas.microsoft.com/office/drawing/2014/main" id="{DDD33246-B233-47FC-A4A5-F4DDC6878DFA}"/>
              </a:ext>
            </a:extLst>
          </p:cNvPr>
          <p:cNvGraphicFramePr>
            <a:graphicFrameLocks/>
          </p:cNvGraphicFramePr>
          <p:nvPr>
            <p:extLst>
              <p:ext uri="{D42A27DB-BD31-4B8C-83A1-F6EECF244321}">
                <p14:modId xmlns:p14="http://schemas.microsoft.com/office/powerpoint/2010/main" val="1939432487"/>
              </p:ext>
            </p:extLst>
          </p:nvPr>
        </p:nvGraphicFramePr>
        <p:xfrm>
          <a:off x="4553031" y="3248365"/>
          <a:ext cx="2082114" cy="3076309"/>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tangle 13">
            <a:extLst>
              <a:ext uri="{FF2B5EF4-FFF2-40B4-BE49-F238E27FC236}">
                <a16:creationId xmlns:a16="http://schemas.microsoft.com/office/drawing/2014/main" id="{F4F253C1-1BB4-41A5-9025-6B4749224F00}"/>
              </a:ext>
            </a:extLst>
          </p:cNvPr>
          <p:cNvSpPr/>
          <p:nvPr/>
        </p:nvSpPr>
        <p:spPr>
          <a:xfrm>
            <a:off x="6370074"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(C)</a:t>
            </a:r>
            <a:endParaRPr lang="en-US" sz="800">
              <a:latin typeface="Montserrat Light" panose="00000400000000000000" pitchFamily="2" charset="0"/>
            </a:endParaRPr>
          </a:p>
        </p:txBody>
      </p:sp>
      <p:sp>
        <p:nvSpPr>
          <p:cNvPr id="15" name="Rectangle 14">
            <a:extLst>
              <a:ext uri="{FF2B5EF4-FFF2-40B4-BE49-F238E27FC236}">
                <a16:creationId xmlns:a16="http://schemas.microsoft.com/office/drawing/2014/main" id="{D1F922C4-B5B9-48C6-B4CE-4514BCB3AD7F}"/>
              </a:ext>
            </a:extLst>
          </p:cNvPr>
          <p:cNvSpPr/>
          <p:nvPr/>
        </p:nvSpPr>
        <p:spPr>
          <a:xfrm>
            <a:off x="9862785" y="2849537"/>
            <a:ext cx="1088121"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in High-Risk Area</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(E)</a:t>
            </a:r>
            <a:endParaRPr lang="en-US" sz="800">
              <a:latin typeface="Montserrat Light" panose="00000400000000000000" pitchFamily="2" charset="0"/>
            </a:endParaRPr>
          </a:p>
        </p:txBody>
      </p:sp>
      <p:graphicFrame>
        <p:nvGraphicFramePr>
          <p:cNvPr id="16" name="Chart 15">
            <a:extLst>
              <a:ext uri="{FF2B5EF4-FFF2-40B4-BE49-F238E27FC236}">
                <a16:creationId xmlns:a16="http://schemas.microsoft.com/office/drawing/2014/main" id="{F2AC2403-89C4-4CE7-A957-152EE8F02989}"/>
              </a:ext>
            </a:extLst>
          </p:cNvPr>
          <p:cNvGraphicFramePr>
            <a:graphicFrameLocks/>
          </p:cNvGraphicFramePr>
          <p:nvPr>
            <p:extLst>
              <p:ext uri="{D42A27DB-BD31-4B8C-83A1-F6EECF244321}">
                <p14:modId xmlns:p14="http://schemas.microsoft.com/office/powerpoint/2010/main" val="3363151822"/>
              </p:ext>
            </p:extLst>
          </p:nvPr>
        </p:nvGraphicFramePr>
        <p:xfrm>
          <a:off x="6303522" y="3239116"/>
          <a:ext cx="2082114" cy="307630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a:extLst>
              <a:ext uri="{FF2B5EF4-FFF2-40B4-BE49-F238E27FC236}">
                <a16:creationId xmlns:a16="http://schemas.microsoft.com/office/drawing/2014/main" id="{F2B3098C-282B-4E4C-B6EA-EAAF270507C8}"/>
              </a:ext>
            </a:extLst>
          </p:cNvPr>
          <p:cNvGraphicFramePr>
            <a:graphicFrameLocks/>
          </p:cNvGraphicFramePr>
          <p:nvPr>
            <p:extLst>
              <p:ext uri="{D42A27DB-BD31-4B8C-83A1-F6EECF244321}">
                <p14:modId xmlns:p14="http://schemas.microsoft.com/office/powerpoint/2010/main" val="1445876689"/>
              </p:ext>
            </p:extLst>
          </p:nvPr>
        </p:nvGraphicFramePr>
        <p:xfrm>
          <a:off x="8137756" y="3248365"/>
          <a:ext cx="2082114" cy="3076309"/>
        </p:xfrm>
        <a:graphic>
          <a:graphicData uri="http://schemas.openxmlformats.org/drawingml/2006/chart">
            <c:chart xmlns:c="http://schemas.openxmlformats.org/drawingml/2006/chart" xmlns:r="http://schemas.openxmlformats.org/officeDocument/2006/relationships" r:id="rId7"/>
          </a:graphicData>
        </a:graphic>
      </p:graphicFrame>
      <p:sp>
        <p:nvSpPr>
          <p:cNvPr id="19" name="TextBox 18">
            <a:extLst>
              <a:ext uri="{FF2B5EF4-FFF2-40B4-BE49-F238E27FC236}">
                <a16:creationId xmlns:a16="http://schemas.microsoft.com/office/drawing/2014/main" id="{F67CCC15-1918-4508-8DD3-E0DCC3CBAEC5}"/>
              </a:ext>
            </a:extLst>
          </p:cNvPr>
          <p:cNvSpPr txBox="1"/>
          <p:nvPr/>
        </p:nvSpPr>
        <p:spPr>
          <a:xfrm>
            <a:off x="4325913" y="5072008"/>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20" name="TextBox 19">
            <a:extLst>
              <a:ext uri="{FF2B5EF4-FFF2-40B4-BE49-F238E27FC236}">
                <a16:creationId xmlns:a16="http://schemas.microsoft.com/office/drawing/2014/main" id="{BF000EAB-DF8D-46E2-B94C-BC717B7138EB}"/>
              </a:ext>
            </a:extLst>
          </p:cNvPr>
          <p:cNvSpPr txBox="1"/>
          <p:nvPr/>
        </p:nvSpPr>
        <p:spPr>
          <a:xfrm>
            <a:off x="7549842" y="5473975"/>
            <a:ext cx="179254" cy="19492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E</a:t>
            </a:r>
          </a:p>
        </p:txBody>
      </p:sp>
      <p:sp>
        <p:nvSpPr>
          <p:cNvPr id="21" name="TextBox 20">
            <a:extLst>
              <a:ext uri="{FF2B5EF4-FFF2-40B4-BE49-F238E27FC236}">
                <a16:creationId xmlns:a16="http://schemas.microsoft.com/office/drawing/2014/main" id="{2599C285-E006-4553-A2C2-CEEC0A39E1B7}"/>
              </a:ext>
            </a:extLst>
          </p:cNvPr>
          <p:cNvSpPr txBox="1"/>
          <p:nvPr/>
        </p:nvSpPr>
        <p:spPr>
          <a:xfrm>
            <a:off x="5833771" y="5473976"/>
            <a:ext cx="37293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ADE</a:t>
            </a:r>
          </a:p>
        </p:txBody>
      </p:sp>
      <p:sp>
        <p:nvSpPr>
          <p:cNvPr id="23" name="TextBox 22">
            <a:extLst>
              <a:ext uri="{FF2B5EF4-FFF2-40B4-BE49-F238E27FC236}">
                <a16:creationId xmlns:a16="http://schemas.microsoft.com/office/drawing/2014/main" id="{1087E8D4-9508-4D7F-B5C2-2C99D61DC5A4}"/>
              </a:ext>
            </a:extLst>
          </p:cNvPr>
          <p:cNvSpPr txBox="1"/>
          <p:nvPr/>
        </p:nvSpPr>
        <p:spPr>
          <a:xfrm>
            <a:off x="7863595" y="3473387"/>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24" name="TextBox 23">
            <a:extLst>
              <a:ext uri="{FF2B5EF4-FFF2-40B4-BE49-F238E27FC236}">
                <a16:creationId xmlns:a16="http://schemas.microsoft.com/office/drawing/2014/main" id="{AF9F4EE9-38A8-4004-9017-D8C136DC5D6E}"/>
              </a:ext>
            </a:extLst>
          </p:cNvPr>
          <p:cNvSpPr txBox="1"/>
          <p:nvPr/>
        </p:nvSpPr>
        <p:spPr>
          <a:xfrm>
            <a:off x="7365901" y="5877136"/>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a:t>
            </a:r>
          </a:p>
        </p:txBody>
      </p:sp>
      <p:sp>
        <p:nvSpPr>
          <p:cNvPr id="25" name="TextBox 24">
            <a:extLst>
              <a:ext uri="{FF2B5EF4-FFF2-40B4-BE49-F238E27FC236}">
                <a16:creationId xmlns:a16="http://schemas.microsoft.com/office/drawing/2014/main" id="{B497B586-0F31-4B23-A778-4C5DFE29EEF1}"/>
              </a:ext>
            </a:extLst>
          </p:cNvPr>
          <p:cNvSpPr txBox="1"/>
          <p:nvPr/>
        </p:nvSpPr>
        <p:spPr>
          <a:xfrm>
            <a:off x="9269553" y="5877135"/>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a:t>
            </a:r>
          </a:p>
        </p:txBody>
      </p:sp>
      <p:sp>
        <p:nvSpPr>
          <p:cNvPr id="26" name="TextBox 25">
            <a:extLst>
              <a:ext uri="{FF2B5EF4-FFF2-40B4-BE49-F238E27FC236}">
                <a16:creationId xmlns:a16="http://schemas.microsoft.com/office/drawing/2014/main" id="{B7DFBAC9-4A34-4C5B-86CA-8E8F6D06BFF6}"/>
              </a:ext>
            </a:extLst>
          </p:cNvPr>
          <p:cNvSpPr txBox="1"/>
          <p:nvPr/>
        </p:nvSpPr>
        <p:spPr>
          <a:xfrm>
            <a:off x="7543197" y="5060587"/>
            <a:ext cx="183598" cy="19377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graphicFrame>
        <p:nvGraphicFramePr>
          <p:cNvPr id="31" name="Chart 30">
            <a:extLst>
              <a:ext uri="{FF2B5EF4-FFF2-40B4-BE49-F238E27FC236}">
                <a16:creationId xmlns:a16="http://schemas.microsoft.com/office/drawing/2014/main" id="{B57404DE-CD9E-4865-82C6-82F77171FAED}"/>
              </a:ext>
            </a:extLst>
          </p:cNvPr>
          <p:cNvGraphicFramePr>
            <a:graphicFrameLocks/>
          </p:cNvGraphicFramePr>
          <p:nvPr>
            <p:extLst>
              <p:ext uri="{D42A27DB-BD31-4B8C-83A1-F6EECF244321}">
                <p14:modId xmlns:p14="http://schemas.microsoft.com/office/powerpoint/2010/main" val="449929851"/>
              </p:ext>
            </p:extLst>
          </p:nvPr>
        </p:nvGraphicFramePr>
        <p:xfrm>
          <a:off x="9806013" y="3256913"/>
          <a:ext cx="2082114" cy="3076309"/>
        </p:xfrm>
        <a:graphic>
          <a:graphicData uri="http://schemas.openxmlformats.org/drawingml/2006/chart">
            <c:chart xmlns:c="http://schemas.openxmlformats.org/drawingml/2006/chart" xmlns:r="http://schemas.openxmlformats.org/officeDocument/2006/relationships" r:id="rId8"/>
          </a:graphicData>
        </a:graphic>
      </p:graphicFrame>
      <p:sp>
        <p:nvSpPr>
          <p:cNvPr id="32" name="Rectangle 31">
            <a:extLst>
              <a:ext uri="{FF2B5EF4-FFF2-40B4-BE49-F238E27FC236}">
                <a16:creationId xmlns:a16="http://schemas.microsoft.com/office/drawing/2014/main" id="{115476A0-38B1-4E00-95BD-711E4278291A}"/>
              </a:ext>
            </a:extLst>
          </p:cNvPr>
          <p:cNvSpPr/>
          <p:nvPr/>
        </p:nvSpPr>
        <p:spPr>
          <a:xfrm>
            <a:off x="8200486"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(D)</a:t>
            </a:r>
            <a:endParaRPr lang="en-US" sz="800">
              <a:latin typeface="Montserrat Light" panose="00000400000000000000" pitchFamily="2" charset="0"/>
            </a:endParaRPr>
          </a:p>
        </p:txBody>
      </p:sp>
      <p:sp>
        <p:nvSpPr>
          <p:cNvPr id="37" name="TextBox 36">
            <a:extLst>
              <a:ext uri="{FF2B5EF4-FFF2-40B4-BE49-F238E27FC236}">
                <a16:creationId xmlns:a16="http://schemas.microsoft.com/office/drawing/2014/main" id="{2A2219C9-C2F7-467E-8817-A252F98FCB49}"/>
              </a:ext>
            </a:extLst>
          </p:cNvPr>
          <p:cNvSpPr txBox="1"/>
          <p:nvPr/>
        </p:nvSpPr>
        <p:spPr>
          <a:xfrm>
            <a:off x="9486312" y="4269768"/>
            <a:ext cx="183598" cy="19377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38" name="TextBox 37">
            <a:extLst>
              <a:ext uri="{FF2B5EF4-FFF2-40B4-BE49-F238E27FC236}">
                <a16:creationId xmlns:a16="http://schemas.microsoft.com/office/drawing/2014/main" id="{29BEBEF4-DBE6-48BA-8697-705A83B90FD1}"/>
              </a:ext>
            </a:extLst>
          </p:cNvPr>
          <p:cNvSpPr txBox="1"/>
          <p:nvPr/>
        </p:nvSpPr>
        <p:spPr>
          <a:xfrm>
            <a:off x="9409651" y="5063750"/>
            <a:ext cx="183598" cy="19377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39" name="TextBox 38">
            <a:extLst>
              <a:ext uri="{FF2B5EF4-FFF2-40B4-BE49-F238E27FC236}">
                <a16:creationId xmlns:a16="http://schemas.microsoft.com/office/drawing/2014/main" id="{3759583B-F680-4266-82C5-F5976394B050}"/>
              </a:ext>
            </a:extLst>
          </p:cNvPr>
          <p:cNvSpPr txBox="1"/>
          <p:nvPr/>
        </p:nvSpPr>
        <p:spPr>
          <a:xfrm>
            <a:off x="11088351" y="5058505"/>
            <a:ext cx="183598" cy="19377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40" name="TextBox 39">
            <a:extLst>
              <a:ext uri="{FF2B5EF4-FFF2-40B4-BE49-F238E27FC236}">
                <a16:creationId xmlns:a16="http://schemas.microsoft.com/office/drawing/2014/main" id="{ABF1E942-82DF-4F10-98F7-D10A82670AC3}"/>
              </a:ext>
            </a:extLst>
          </p:cNvPr>
          <p:cNvSpPr txBox="1"/>
          <p:nvPr/>
        </p:nvSpPr>
        <p:spPr>
          <a:xfrm>
            <a:off x="11387348" y="3864823"/>
            <a:ext cx="492153"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err="1"/>
              <a:t>ABCD</a:t>
            </a:r>
            <a:endParaRPr lang="en-US" baseline="30000"/>
          </a:p>
        </p:txBody>
      </p:sp>
      <p:sp>
        <p:nvSpPr>
          <p:cNvPr id="41" name="TextBox 40">
            <a:extLst>
              <a:ext uri="{FF2B5EF4-FFF2-40B4-BE49-F238E27FC236}">
                <a16:creationId xmlns:a16="http://schemas.microsoft.com/office/drawing/2014/main" id="{E1609A6A-0630-466D-9A14-EAFBB6D3A71A}"/>
              </a:ext>
            </a:extLst>
          </p:cNvPr>
          <p:cNvSpPr txBox="1"/>
          <p:nvPr/>
        </p:nvSpPr>
        <p:spPr>
          <a:xfrm>
            <a:off x="11129732" y="4269768"/>
            <a:ext cx="183598" cy="19377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42" name="TextBox 41">
            <a:extLst>
              <a:ext uri="{FF2B5EF4-FFF2-40B4-BE49-F238E27FC236}">
                <a16:creationId xmlns:a16="http://schemas.microsoft.com/office/drawing/2014/main" id="{5AD33A46-7E30-4460-A707-BB6B45CFB5F4}"/>
              </a:ext>
            </a:extLst>
          </p:cNvPr>
          <p:cNvSpPr txBox="1"/>
          <p:nvPr/>
        </p:nvSpPr>
        <p:spPr>
          <a:xfrm>
            <a:off x="10904753" y="5878285"/>
            <a:ext cx="311158" cy="19377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AB</a:t>
            </a:r>
          </a:p>
        </p:txBody>
      </p:sp>
      <p:sp>
        <p:nvSpPr>
          <p:cNvPr id="44" name="TextBox 43">
            <a:extLst>
              <a:ext uri="{FF2B5EF4-FFF2-40B4-BE49-F238E27FC236}">
                <a16:creationId xmlns:a16="http://schemas.microsoft.com/office/drawing/2014/main" id="{4748AA99-2B51-4D2E-973D-1D90FE0179B8}"/>
              </a:ext>
            </a:extLst>
          </p:cNvPr>
          <p:cNvSpPr txBox="1"/>
          <p:nvPr/>
        </p:nvSpPr>
        <p:spPr>
          <a:xfrm>
            <a:off x="5833771" y="434755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45" name="Isosceles Triangle 44">
            <a:extLst>
              <a:ext uri="{FF2B5EF4-FFF2-40B4-BE49-F238E27FC236}">
                <a16:creationId xmlns:a16="http://schemas.microsoft.com/office/drawing/2014/main" id="{F58E89E6-0DDB-40F1-B5E1-D65294A46D52}"/>
              </a:ext>
            </a:extLst>
          </p:cNvPr>
          <p:cNvSpPr/>
          <p:nvPr/>
        </p:nvSpPr>
        <p:spPr>
          <a:xfrm flipV="1">
            <a:off x="5833771" y="436898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CEC47A6B-5014-4875-AB26-5E016D746720}"/>
              </a:ext>
            </a:extLst>
          </p:cNvPr>
          <p:cNvSpPr txBox="1"/>
          <p:nvPr/>
        </p:nvSpPr>
        <p:spPr>
          <a:xfrm>
            <a:off x="7681287" y="434217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47" name="Isosceles Triangle 46">
            <a:extLst>
              <a:ext uri="{FF2B5EF4-FFF2-40B4-BE49-F238E27FC236}">
                <a16:creationId xmlns:a16="http://schemas.microsoft.com/office/drawing/2014/main" id="{FDA0A20C-D28E-4E01-AC3E-665ED304F7AE}"/>
              </a:ext>
            </a:extLst>
          </p:cNvPr>
          <p:cNvSpPr/>
          <p:nvPr/>
        </p:nvSpPr>
        <p:spPr>
          <a:xfrm flipV="1">
            <a:off x="7681287" y="436360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C8B74E5-03B9-4CC8-91D8-9E752AF2868E}"/>
              </a:ext>
            </a:extLst>
          </p:cNvPr>
          <p:cNvSpPr txBox="1"/>
          <p:nvPr/>
        </p:nvSpPr>
        <p:spPr>
          <a:xfrm>
            <a:off x="6090484" y="355887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(-12)</a:t>
            </a:r>
          </a:p>
        </p:txBody>
      </p:sp>
      <p:sp>
        <p:nvSpPr>
          <p:cNvPr id="49" name="Isosceles Triangle 48">
            <a:extLst>
              <a:ext uri="{FF2B5EF4-FFF2-40B4-BE49-F238E27FC236}">
                <a16:creationId xmlns:a16="http://schemas.microsoft.com/office/drawing/2014/main" id="{5DAC3630-776C-4B7B-8528-5DD81F17CF4C}"/>
              </a:ext>
            </a:extLst>
          </p:cNvPr>
          <p:cNvSpPr/>
          <p:nvPr/>
        </p:nvSpPr>
        <p:spPr>
          <a:xfrm flipV="1">
            <a:off x="6090484" y="358030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081F4115-643A-4962-A9EF-8CFD840AC881}"/>
              </a:ext>
            </a:extLst>
          </p:cNvPr>
          <p:cNvSpPr txBox="1"/>
          <p:nvPr/>
        </p:nvSpPr>
        <p:spPr>
          <a:xfrm>
            <a:off x="7981197" y="355349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51" name="Isosceles Triangle 50">
            <a:extLst>
              <a:ext uri="{FF2B5EF4-FFF2-40B4-BE49-F238E27FC236}">
                <a16:creationId xmlns:a16="http://schemas.microsoft.com/office/drawing/2014/main" id="{EC71EAD1-8415-4E66-A8A8-145955278E77}"/>
              </a:ext>
            </a:extLst>
          </p:cNvPr>
          <p:cNvSpPr/>
          <p:nvPr/>
        </p:nvSpPr>
        <p:spPr>
          <a:xfrm flipV="1">
            <a:off x="7972836" y="357492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0CF83AB6-F757-4B25-9169-B0D58B8779CC}"/>
              </a:ext>
            </a:extLst>
          </p:cNvPr>
          <p:cNvSpPr txBox="1"/>
          <p:nvPr/>
        </p:nvSpPr>
        <p:spPr>
          <a:xfrm>
            <a:off x="9495307" y="475257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53" name="Isosceles Triangle 52">
            <a:extLst>
              <a:ext uri="{FF2B5EF4-FFF2-40B4-BE49-F238E27FC236}">
                <a16:creationId xmlns:a16="http://schemas.microsoft.com/office/drawing/2014/main" id="{0001EFB2-C219-437E-BA1F-BCDB5C684133}"/>
              </a:ext>
            </a:extLst>
          </p:cNvPr>
          <p:cNvSpPr/>
          <p:nvPr/>
        </p:nvSpPr>
        <p:spPr>
          <a:xfrm flipV="1">
            <a:off x="9495307" y="477400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964E050F-F4F9-49D4-BBF9-C35C5C13D3B2}"/>
              </a:ext>
            </a:extLst>
          </p:cNvPr>
          <p:cNvSpPr txBox="1"/>
          <p:nvPr/>
        </p:nvSpPr>
        <p:spPr>
          <a:xfrm>
            <a:off x="11135749" y="474719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55" name="Isosceles Triangle 54">
            <a:extLst>
              <a:ext uri="{FF2B5EF4-FFF2-40B4-BE49-F238E27FC236}">
                <a16:creationId xmlns:a16="http://schemas.microsoft.com/office/drawing/2014/main" id="{C6DA7F24-6A5B-480E-9F2A-C6486DA4D398}"/>
              </a:ext>
            </a:extLst>
          </p:cNvPr>
          <p:cNvSpPr/>
          <p:nvPr/>
        </p:nvSpPr>
        <p:spPr>
          <a:xfrm flipV="1">
            <a:off x="11135749" y="476862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C05BC6D6-E08D-4C08-B407-4E96DF44BACD}"/>
              </a:ext>
            </a:extLst>
          </p:cNvPr>
          <p:cNvSpPr txBox="1"/>
          <p:nvPr/>
        </p:nvSpPr>
        <p:spPr>
          <a:xfrm>
            <a:off x="7612022" y="516135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57" name="Isosceles Triangle 56">
            <a:extLst>
              <a:ext uri="{FF2B5EF4-FFF2-40B4-BE49-F238E27FC236}">
                <a16:creationId xmlns:a16="http://schemas.microsoft.com/office/drawing/2014/main" id="{4D88BB9D-EF52-4F02-A495-BA188D0F9D76}"/>
              </a:ext>
            </a:extLst>
          </p:cNvPr>
          <p:cNvSpPr/>
          <p:nvPr/>
        </p:nvSpPr>
        <p:spPr>
          <a:xfrm flipV="1">
            <a:off x="7612022" y="518278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DB999971-6762-46DE-BDF8-3B78F14EC166}"/>
              </a:ext>
            </a:extLst>
          </p:cNvPr>
          <p:cNvSpPr txBox="1"/>
          <p:nvPr/>
        </p:nvSpPr>
        <p:spPr>
          <a:xfrm>
            <a:off x="866735" y="585291"/>
            <a:ext cx="10575847" cy="92333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Customers who were notified AND de-energized are more likely to attribute the cause of wildfires to electrical infrastructure problems as a result of their dissatisfaction with PSPS de-energizations. </a:t>
            </a:r>
          </a:p>
        </p:txBody>
      </p:sp>
      <p:sp>
        <p:nvSpPr>
          <p:cNvPr id="59" name="TextBox 58">
            <a:extLst>
              <a:ext uri="{FF2B5EF4-FFF2-40B4-BE49-F238E27FC236}">
                <a16:creationId xmlns:a16="http://schemas.microsoft.com/office/drawing/2014/main" id="{358B4867-1D33-4497-83DA-3EC91A9E1B3C}"/>
              </a:ext>
            </a:extLst>
          </p:cNvPr>
          <p:cNvSpPr txBox="1"/>
          <p:nvPr/>
        </p:nvSpPr>
        <p:spPr>
          <a:xfrm>
            <a:off x="866735" y="1441831"/>
            <a:ext cx="10605812" cy="2616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100">
                <a:latin typeface="Montserrat Light" panose="00000400000000000000" pitchFamily="2" charset="0"/>
              </a:rPr>
              <a:t>Winds and community negligence remain key causes as well.</a:t>
            </a:r>
          </a:p>
        </p:txBody>
      </p:sp>
      <p:pic>
        <p:nvPicPr>
          <p:cNvPr id="60" name="Picture 59">
            <a:extLst>
              <a:ext uri="{FF2B5EF4-FFF2-40B4-BE49-F238E27FC236}">
                <a16:creationId xmlns:a16="http://schemas.microsoft.com/office/drawing/2014/main" id="{CBBB0B44-09F1-479A-955A-944CDE1C0EA2}"/>
              </a:ext>
            </a:extLst>
          </p:cNvPr>
          <p:cNvPicPr>
            <a:picLocks noChangeAspect="1"/>
          </p:cNvPicPr>
          <p:nvPr/>
        </p:nvPicPr>
        <p:blipFill rotWithShape="1">
          <a:blip r:embed="rId9">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Tree>
    <p:extLst>
      <p:ext uri="{BB962C8B-B14F-4D97-AF65-F5344CB8AC3E}">
        <p14:creationId xmlns:p14="http://schemas.microsoft.com/office/powerpoint/2010/main" val="952297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4F75702-62C9-41EA-A1B5-84CFF1EAA3F1}"/>
              </a:ext>
            </a:extLst>
          </p:cNvPr>
          <p:cNvGraphicFramePr>
            <a:graphicFrameLocks noGrp="1"/>
          </p:cNvGraphicFramePr>
          <p:nvPr>
            <p:extLst>
              <p:ext uri="{D42A27DB-BD31-4B8C-83A1-F6EECF244321}">
                <p14:modId xmlns:p14="http://schemas.microsoft.com/office/powerpoint/2010/main" val="1442747488"/>
              </p:ext>
            </p:extLst>
          </p:nvPr>
        </p:nvGraphicFramePr>
        <p:xfrm>
          <a:off x="941166" y="3354435"/>
          <a:ext cx="10251380" cy="2855860"/>
        </p:xfrm>
        <a:graphic>
          <a:graphicData uri="http://schemas.openxmlformats.org/drawingml/2006/table">
            <a:tbl>
              <a:tblPr/>
              <a:tblGrid>
                <a:gridCol w="2651760">
                  <a:extLst>
                    <a:ext uri="{9D8B030D-6E8A-4147-A177-3AD203B41FA5}">
                      <a16:colId xmlns:a16="http://schemas.microsoft.com/office/drawing/2014/main" val="2162578061"/>
                    </a:ext>
                  </a:extLst>
                </a:gridCol>
                <a:gridCol w="7599620">
                  <a:extLst>
                    <a:ext uri="{9D8B030D-6E8A-4147-A177-3AD203B41FA5}">
                      <a16:colId xmlns:a16="http://schemas.microsoft.com/office/drawing/2014/main" val="690613935"/>
                    </a:ext>
                  </a:extLst>
                </a:gridCol>
              </a:tblGrid>
              <a:tr h="407980">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High wind</a:t>
                      </a:r>
                    </a:p>
                  </a:txBody>
                  <a:tcPr marL="45720" marR="4572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407980">
                <a:tc>
                  <a:txBody>
                    <a:bodyPr/>
                    <a:lstStyle/>
                    <a:p>
                      <a:pPr marL="0" algn="l" defTabSz="914400" rtl="0" eaLnBrk="1" fontAlgn="t" latinLnBrk="0" hangingPunct="1"/>
                      <a:r>
                        <a:rPr kumimoji="0" lang="en-US" sz="1000" b="1" i="0" u="none" strike="noStrike" kern="1200" cap="none" spc="0" normalizeH="0" baseline="0" dirty="0">
                          <a:ln>
                            <a:noFill/>
                          </a:ln>
                          <a:solidFill>
                            <a:schemeClr val="tx1"/>
                          </a:solidFill>
                          <a:effectLst/>
                          <a:uLnTx/>
                          <a:uFillTx/>
                          <a:latin typeface="Montserrat" panose="00000500000000000000" pitchFamily="2" charset="0"/>
                          <a:ea typeface="+mn-ea"/>
                          <a:cs typeface="Times New Roman" panose="02020603050405020304" pitchFamily="18" charset="0"/>
                        </a:rPr>
                        <a:t>Problems with electrical </a:t>
                      </a:r>
                    </a:p>
                    <a:p>
                      <a:pPr marL="0" algn="l" defTabSz="914400" rtl="0" eaLnBrk="1" fontAlgn="t" latinLnBrk="0" hangingPunct="1"/>
                      <a:r>
                        <a:rPr kumimoji="0" lang="en-US" sz="1000" b="1" i="0" u="none" strike="noStrike" kern="1200" cap="none" spc="0" normalizeH="0" baseline="0" dirty="0">
                          <a:ln>
                            <a:noFill/>
                          </a:ln>
                          <a:solidFill>
                            <a:schemeClr val="tx1"/>
                          </a:solidFill>
                          <a:effectLst/>
                          <a:uLnTx/>
                          <a:uFillTx/>
                          <a:latin typeface="Montserrat" panose="00000500000000000000" pitchFamily="2" charset="0"/>
                          <a:ea typeface="+mn-ea"/>
                          <a:cs typeface="Times New Roman" panose="02020603050405020304" pitchFamily="18" charset="0"/>
                        </a:rPr>
                        <a:t>infrastructure</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r h="407980">
                <a:tc>
                  <a:txBody>
                    <a:bodyPr/>
                    <a:lstStyle/>
                    <a:p>
                      <a:pPr marL="0" algn="l" defTabSz="914400" rtl="0" eaLnBrk="1" fontAlgn="t" latinLnBrk="0" hangingPunct="1"/>
                      <a:r>
                        <a:rPr kumimoji="0" lang="en-US" sz="1000" b="0" i="0" u="none" strike="noStrike" kern="1200" cap="none" spc="0" normalizeH="0" baseline="0" dirty="0">
                          <a:ln>
                            <a:noFill/>
                          </a:ln>
                          <a:solidFill>
                            <a:schemeClr val="tx1"/>
                          </a:solidFill>
                          <a:effectLst/>
                          <a:uLnTx/>
                          <a:uFillTx/>
                          <a:latin typeface="Montserrat Light" panose="020B0604020202020204" charset="0"/>
                          <a:ea typeface="+mn-ea"/>
                          <a:cs typeface="Times New Roman" panose="02020603050405020304" pitchFamily="18" charset="0"/>
                        </a:rPr>
                        <a:t>Drought</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407980">
                <a:tc>
                  <a:txBody>
                    <a:bodyPr/>
                    <a:lstStyle/>
                    <a:p>
                      <a:pPr marL="0" algn="l" defTabSz="914400" rtl="0" eaLnBrk="1" fontAlgn="t" latinLnBrk="0" hangingPunct="1"/>
                      <a:r>
                        <a:rPr kumimoji="0" lang="en-US" sz="1000" b="0" i="0" u="none" strike="noStrike" kern="1200" cap="none" spc="0" normalizeH="0" baseline="0" dirty="0">
                          <a:ln>
                            <a:noFill/>
                          </a:ln>
                          <a:solidFill>
                            <a:schemeClr val="tx1"/>
                          </a:solidFill>
                          <a:effectLst/>
                          <a:uLnTx/>
                          <a:uFillTx/>
                          <a:latin typeface="Montserrat Light" panose="020B0604020202020204" charset="0"/>
                          <a:ea typeface="+mn-ea"/>
                          <a:cs typeface="Times New Roman" panose="02020603050405020304" pitchFamily="18" charset="0"/>
                        </a:rPr>
                        <a:t>Negligence from the community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407980">
                <a:tc>
                  <a:txBody>
                    <a:bodyPr/>
                    <a:lstStyle/>
                    <a:p>
                      <a:pPr marL="0" algn="l" defTabSz="914400" rtl="0" eaLnBrk="1" fontAlgn="t" latinLnBrk="0" hangingPunct="1"/>
                      <a:r>
                        <a:rPr kumimoji="0" lang="en-US" sz="1000" b="0" i="0" u="none" strike="noStrike" kern="1200" cap="none" spc="0" normalizeH="0" baseline="0" dirty="0">
                          <a:ln>
                            <a:noFill/>
                          </a:ln>
                          <a:solidFill>
                            <a:schemeClr val="tx1"/>
                          </a:solidFill>
                          <a:effectLst/>
                          <a:uLnTx/>
                          <a:uFillTx/>
                          <a:latin typeface="Montserrat Light" panose="020B0604020202020204" charset="0"/>
                          <a:ea typeface="+mn-ea"/>
                          <a:cs typeface="Times New Roman" panose="02020603050405020304" pitchFamily="18" charset="0"/>
                        </a:rPr>
                        <a:t>Hot weather or high temperatures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407980">
                <a:tc>
                  <a:txBody>
                    <a:bodyPr/>
                    <a:lstStyle/>
                    <a:p>
                      <a:pPr marL="0" algn="l" defTabSz="914400" rtl="0" eaLnBrk="1" fontAlgn="t" latinLnBrk="0" hangingPunct="1"/>
                      <a:r>
                        <a:rPr kumimoji="0" lang="en-US" sz="1000" b="0" i="0" u="none" strike="noStrike" kern="1200" cap="none" spc="0" normalizeH="0" baseline="0" dirty="0">
                          <a:ln>
                            <a:noFill/>
                          </a:ln>
                          <a:solidFill>
                            <a:schemeClr val="tx1"/>
                          </a:solidFill>
                          <a:effectLst/>
                          <a:uLnTx/>
                          <a:uFillTx/>
                          <a:latin typeface="Montserrat Light" panose="020B0604020202020204" charset="0"/>
                          <a:ea typeface="+mn-ea"/>
                          <a:cs typeface="Times New Roman" panose="02020603050405020304" pitchFamily="18" charset="0"/>
                        </a:rPr>
                        <a:t>Lack of vegetation management</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407980">
                <a:tc>
                  <a:txBody>
                    <a:bodyPr/>
                    <a:lstStyle/>
                    <a:p>
                      <a:pPr algn="l" fontAlgn="t"/>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Climate change</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dirty="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bl>
          </a:graphicData>
        </a:graphic>
      </p:graphicFrame>
      <p:graphicFrame>
        <p:nvGraphicFramePr>
          <p:cNvPr id="30" name="Chart 29">
            <a:extLst>
              <a:ext uri="{FF2B5EF4-FFF2-40B4-BE49-F238E27FC236}">
                <a16:creationId xmlns:a16="http://schemas.microsoft.com/office/drawing/2014/main" id="{32F3801B-0133-4F32-AF4E-1621B9B5089B}"/>
              </a:ext>
            </a:extLst>
          </p:cNvPr>
          <p:cNvGraphicFramePr>
            <a:graphicFrameLocks/>
          </p:cNvGraphicFramePr>
          <p:nvPr>
            <p:extLst>
              <p:ext uri="{D42A27DB-BD31-4B8C-83A1-F6EECF244321}">
                <p14:modId xmlns:p14="http://schemas.microsoft.com/office/powerpoint/2010/main" val="3465125503"/>
              </p:ext>
            </p:extLst>
          </p:nvPr>
        </p:nvGraphicFramePr>
        <p:xfrm>
          <a:off x="3079137" y="3252929"/>
          <a:ext cx="2082114" cy="3076309"/>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BE10D157-298E-4143-B8CE-5CABC58956F1}"/>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0ECBE5D-C813-4526-B50A-312384B02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6EC68C94-61FB-459D-853E-1A27ED176CFE}"/>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5" name="Rectangle 4">
            <a:extLst>
              <a:ext uri="{FF2B5EF4-FFF2-40B4-BE49-F238E27FC236}">
                <a16:creationId xmlns:a16="http://schemas.microsoft.com/office/drawing/2014/main" id="{0161C41B-FFF0-423A-A430-1FEFC8FB359C}"/>
              </a:ext>
            </a:extLst>
          </p:cNvPr>
          <p:cNvSpPr/>
          <p:nvPr/>
        </p:nvSpPr>
        <p:spPr>
          <a:xfrm>
            <a:off x="866736" y="6452629"/>
            <a:ext cx="6676461" cy="338554"/>
          </a:xfrm>
          <a:prstGeom prst="rect">
            <a:avLst/>
          </a:prstGeom>
        </p:spPr>
        <p:txBody>
          <a:bodyPr wrap="square">
            <a:spAutoFit/>
          </a:bodyPr>
          <a:lstStyle/>
          <a:p>
            <a:r>
              <a:rPr lang="en-US" sz="800" i="1" dirty="0">
                <a:latin typeface="Montserrat Light" panose="00000400000000000000" pitchFamily="2" charset="0"/>
              </a:rPr>
              <a:t>Base: Customers Who Believe Undergrounding is the Most Important Program (Not Notified, De-Energized n=162; Notified, De-Energized n=185; Notified, Not De-Energized n=138; Not Notified, Not De-Energized n=135; Not in High-Risk Area n=99); Q4</a:t>
            </a:r>
          </a:p>
        </p:txBody>
      </p:sp>
      <p:sp>
        <p:nvSpPr>
          <p:cNvPr id="6" name="Text Placeholder 6">
            <a:extLst>
              <a:ext uri="{FF2B5EF4-FFF2-40B4-BE49-F238E27FC236}">
                <a16:creationId xmlns:a16="http://schemas.microsoft.com/office/drawing/2014/main" id="{6256E2C9-042A-4640-BEC2-CD5F7E2C425C}"/>
              </a:ext>
            </a:extLst>
          </p:cNvPr>
          <p:cNvSpPr txBox="1">
            <a:spLocks/>
          </p:cNvSpPr>
          <p:nvPr/>
        </p:nvSpPr>
        <p:spPr>
          <a:xfrm>
            <a:off x="866736" y="2522892"/>
            <a:ext cx="8879088"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dirty="0">
                <a:solidFill>
                  <a:schemeClr val="tx1"/>
                </a:solidFill>
                <a:sym typeface="HuluStyle Regular"/>
              </a:rPr>
              <a:t>MOST COMMON CAUSES OF WILDFIRES, AMONG THOSE WHO VIEW UNDERGROUNDING AS MOST IMPORTANT</a:t>
            </a:r>
          </a:p>
        </p:txBody>
      </p:sp>
      <p:cxnSp>
        <p:nvCxnSpPr>
          <p:cNvPr id="8" name="Straight Connector 7">
            <a:extLst>
              <a:ext uri="{FF2B5EF4-FFF2-40B4-BE49-F238E27FC236}">
                <a16:creationId xmlns:a16="http://schemas.microsoft.com/office/drawing/2014/main" id="{1F1CDF65-B0F1-471D-BBF6-CE9A9B48CDE1}"/>
              </a:ext>
            </a:extLst>
          </p:cNvPr>
          <p:cNvCxnSpPr>
            <a:cxnSpLocks/>
          </p:cNvCxnSpPr>
          <p:nvPr/>
        </p:nvCxnSpPr>
        <p:spPr>
          <a:xfrm rot="16200000" flipV="1">
            <a:off x="1169767" y="2620937"/>
            <a:ext cx="0" cy="457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20F3CBE-C485-4E3D-AC60-14CF06163EA4}"/>
              </a:ext>
            </a:extLst>
          </p:cNvPr>
          <p:cNvSpPr/>
          <p:nvPr/>
        </p:nvSpPr>
        <p:spPr>
          <a:xfrm>
            <a:off x="3127984" y="2870957"/>
            <a:ext cx="1273127"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(A)</a:t>
            </a:r>
            <a:endParaRPr lang="en-US" sz="800">
              <a:latin typeface="Montserrat Light" panose="00000400000000000000" pitchFamily="2" charset="0"/>
            </a:endParaRPr>
          </a:p>
        </p:txBody>
      </p:sp>
      <p:sp>
        <p:nvSpPr>
          <p:cNvPr id="12" name="Rectangle 11">
            <a:extLst>
              <a:ext uri="{FF2B5EF4-FFF2-40B4-BE49-F238E27FC236}">
                <a16:creationId xmlns:a16="http://schemas.microsoft.com/office/drawing/2014/main" id="{8D44ABFB-233C-427D-AC55-D55154F03D0F}"/>
              </a:ext>
            </a:extLst>
          </p:cNvPr>
          <p:cNvSpPr/>
          <p:nvPr/>
        </p:nvSpPr>
        <p:spPr>
          <a:xfrm>
            <a:off x="4617509" y="2849537"/>
            <a:ext cx="1197553"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(B)</a:t>
            </a:r>
            <a:endParaRPr lang="en-US" sz="800">
              <a:latin typeface="Montserrat Light" panose="00000400000000000000" pitchFamily="2" charset="0"/>
            </a:endParaRPr>
          </a:p>
        </p:txBody>
      </p:sp>
      <p:graphicFrame>
        <p:nvGraphicFramePr>
          <p:cNvPr id="13" name="Chart 12">
            <a:extLst>
              <a:ext uri="{FF2B5EF4-FFF2-40B4-BE49-F238E27FC236}">
                <a16:creationId xmlns:a16="http://schemas.microsoft.com/office/drawing/2014/main" id="{DDD33246-B233-47FC-A4A5-F4DDC6878DFA}"/>
              </a:ext>
            </a:extLst>
          </p:cNvPr>
          <p:cNvGraphicFramePr>
            <a:graphicFrameLocks/>
          </p:cNvGraphicFramePr>
          <p:nvPr>
            <p:extLst>
              <p:ext uri="{D42A27DB-BD31-4B8C-83A1-F6EECF244321}">
                <p14:modId xmlns:p14="http://schemas.microsoft.com/office/powerpoint/2010/main" val="653971766"/>
              </p:ext>
            </p:extLst>
          </p:nvPr>
        </p:nvGraphicFramePr>
        <p:xfrm>
          <a:off x="4553031" y="3248365"/>
          <a:ext cx="2082114" cy="3076309"/>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tangle 13">
            <a:extLst>
              <a:ext uri="{FF2B5EF4-FFF2-40B4-BE49-F238E27FC236}">
                <a16:creationId xmlns:a16="http://schemas.microsoft.com/office/drawing/2014/main" id="{F4F253C1-1BB4-41A5-9025-6B4749224F00}"/>
              </a:ext>
            </a:extLst>
          </p:cNvPr>
          <p:cNvSpPr/>
          <p:nvPr/>
        </p:nvSpPr>
        <p:spPr>
          <a:xfrm>
            <a:off x="6370074"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(C)</a:t>
            </a:r>
            <a:endParaRPr lang="en-US" sz="800">
              <a:latin typeface="Montserrat Light" panose="00000400000000000000" pitchFamily="2" charset="0"/>
            </a:endParaRPr>
          </a:p>
        </p:txBody>
      </p:sp>
      <p:sp>
        <p:nvSpPr>
          <p:cNvPr id="15" name="Rectangle 14">
            <a:extLst>
              <a:ext uri="{FF2B5EF4-FFF2-40B4-BE49-F238E27FC236}">
                <a16:creationId xmlns:a16="http://schemas.microsoft.com/office/drawing/2014/main" id="{D1F922C4-B5B9-48C6-B4CE-4514BCB3AD7F}"/>
              </a:ext>
            </a:extLst>
          </p:cNvPr>
          <p:cNvSpPr/>
          <p:nvPr/>
        </p:nvSpPr>
        <p:spPr>
          <a:xfrm>
            <a:off x="9862785" y="2849537"/>
            <a:ext cx="1088121"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in High-Risk Area</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(E)</a:t>
            </a:r>
            <a:endParaRPr lang="en-US" sz="800">
              <a:latin typeface="Montserrat Light" panose="00000400000000000000" pitchFamily="2" charset="0"/>
            </a:endParaRPr>
          </a:p>
        </p:txBody>
      </p:sp>
      <p:graphicFrame>
        <p:nvGraphicFramePr>
          <p:cNvPr id="16" name="Chart 15">
            <a:extLst>
              <a:ext uri="{FF2B5EF4-FFF2-40B4-BE49-F238E27FC236}">
                <a16:creationId xmlns:a16="http://schemas.microsoft.com/office/drawing/2014/main" id="{F2AC2403-89C4-4CE7-A957-152EE8F02989}"/>
              </a:ext>
            </a:extLst>
          </p:cNvPr>
          <p:cNvGraphicFramePr>
            <a:graphicFrameLocks/>
          </p:cNvGraphicFramePr>
          <p:nvPr>
            <p:extLst>
              <p:ext uri="{D42A27DB-BD31-4B8C-83A1-F6EECF244321}">
                <p14:modId xmlns:p14="http://schemas.microsoft.com/office/powerpoint/2010/main" val="2099497981"/>
              </p:ext>
            </p:extLst>
          </p:nvPr>
        </p:nvGraphicFramePr>
        <p:xfrm>
          <a:off x="6303522" y="3239116"/>
          <a:ext cx="2082114" cy="307630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a:extLst>
              <a:ext uri="{FF2B5EF4-FFF2-40B4-BE49-F238E27FC236}">
                <a16:creationId xmlns:a16="http://schemas.microsoft.com/office/drawing/2014/main" id="{F2B3098C-282B-4E4C-B6EA-EAAF270507C8}"/>
              </a:ext>
            </a:extLst>
          </p:cNvPr>
          <p:cNvGraphicFramePr>
            <a:graphicFrameLocks/>
          </p:cNvGraphicFramePr>
          <p:nvPr>
            <p:extLst>
              <p:ext uri="{D42A27DB-BD31-4B8C-83A1-F6EECF244321}">
                <p14:modId xmlns:p14="http://schemas.microsoft.com/office/powerpoint/2010/main" val="2590638342"/>
              </p:ext>
            </p:extLst>
          </p:nvPr>
        </p:nvGraphicFramePr>
        <p:xfrm>
          <a:off x="8137756" y="3248365"/>
          <a:ext cx="2082114" cy="307630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Chart 30">
            <a:extLst>
              <a:ext uri="{FF2B5EF4-FFF2-40B4-BE49-F238E27FC236}">
                <a16:creationId xmlns:a16="http://schemas.microsoft.com/office/drawing/2014/main" id="{B57404DE-CD9E-4865-82C6-82F77171FAED}"/>
              </a:ext>
            </a:extLst>
          </p:cNvPr>
          <p:cNvGraphicFramePr>
            <a:graphicFrameLocks/>
          </p:cNvGraphicFramePr>
          <p:nvPr>
            <p:extLst>
              <p:ext uri="{D42A27DB-BD31-4B8C-83A1-F6EECF244321}">
                <p14:modId xmlns:p14="http://schemas.microsoft.com/office/powerpoint/2010/main" val="1001780593"/>
              </p:ext>
            </p:extLst>
          </p:nvPr>
        </p:nvGraphicFramePr>
        <p:xfrm>
          <a:off x="9806013" y="3256913"/>
          <a:ext cx="2082114" cy="3076309"/>
        </p:xfrm>
        <a:graphic>
          <a:graphicData uri="http://schemas.openxmlformats.org/drawingml/2006/chart">
            <c:chart xmlns:c="http://schemas.openxmlformats.org/drawingml/2006/chart" xmlns:r="http://schemas.openxmlformats.org/officeDocument/2006/relationships" r:id="rId8"/>
          </a:graphicData>
        </a:graphic>
      </p:graphicFrame>
      <p:sp>
        <p:nvSpPr>
          <p:cNvPr id="32" name="Rectangle 31">
            <a:extLst>
              <a:ext uri="{FF2B5EF4-FFF2-40B4-BE49-F238E27FC236}">
                <a16:creationId xmlns:a16="http://schemas.microsoft.com/office/drawing/2014/main" id="{115476A0-38B1-4E00-95BD-711E4278291A}"/>
              </a:ext>
            </a:extLst>
          </p:cNvPr>
          <p:cNvSpPr/>
          <p:nvPr/>
        </p:nvSpPr>
        <p:spPr>
          <a:xfrm>
            <a:off x="8200486"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(D)</a:t>
            </a:r>
            <a:endParaRPr lang="en-US" sz="800">
              <a:latin typeface="Montserrat Light" panose="00000400000000000000" pitchFamily="2" charset="0"/>
            </a:endParaRPr>
          </a:p>
        </p:txBody>
      </p:sp>
      <p:sp>
        <p:nvSpPr>
          <p:cNvPr id="58" name="TextBox 57">
            <a:extLst>
              <a:ext uri="{FF2B5EF4-FFF2-40B4-BE49-F238E27FC236}">
                <a16:creationId xmlns:a16="http://schemas.microsoft.com/office/drawing/2014/main" id="{DB999971-6762-46DE-BDF8-3B78F14EC166}"/>
              </a:ext>
            </a:extLst>
          </p:cNvPr>
          <p:cNvSpPr txBox="1"/>
          <p:nvPr/>
        </p:nvSpPr>
        <p:spPr>
          <a:xfrm>
            <a:off x="866735" y="585291"/>
            <a:ext cx="10575847" cy="92333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dirty="0"/>
              <a:t>Among de-energized customers who believe undergrounding is the most important wildfire mitigation program, electrical infrastructure issues are viewed as one of the leading causes of wildfires.</a:t>
            </a:r>
          </a:p>
        </p:txBody>
      </p:sp>
      <p:pic>
        <p:nvPicPr>
          <p:cNvPr id="60" name="Picture 59">
            <a:extLst>
              <a:ext uri="{FF2B5EF4-FFF2-40B4-BE49-F238E27FC236}">
                <a16:creationId xmlns:a16="http://schemas.microsoft.com/office/drawing/2014/main" id="{CBBB0B44-09F1-479A-955A-944CDE1C0EA2}"/>
              </a:ext>
            </a:extLst>
          </p:cNvPr>
          <p:cNvPicPr>
            <a:picLocks noChangeAspect="1"/>
          </p:cNvPicPr>
          <p:nvPr/>
        </p:nvPicPr>
        <p:blipFill rotWithShape="1">
          <a:blip r:embed="rId9">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
        <p:nvSpPr>
          <p:cNvPr id="73" name="TextBox 72">
            <a:extLst>
              <a:ext uri="{FF2B5EF4-FFF2-40B4-BE49-F238E27FC236}">
                <a16:creationId xmlns:a16="http://schemas.microsoft.com/office/drawing/2014/main" id="{208EBAE4-BF9C-4682-9362-CE13F382C09B}"/>
              </a:ext>
            </a:extLst>
          </p:cNvPr>
          <p:cNvSpPr txBox="1"/>
          <p:nvPr/>
        </p:nvSpPr>
        <p:spPr>
          <a:xfrm>
            <a:off x="5992915" y="3877654"/>
            <a:ext cx="37293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dirty="0"/>
              <a:t>CD</a:t>
            </a:r>
          </a:p>
        </p:txBody>
      </p:sp>
      <p:sp>
        <p:nvSpPr>
          <p:cNvPr id="74" name="TextBox 73">
            <a:extLst>
              <a:ext uri="{FF2B5EF4-FFF2-40B4-BE49-F238E27FC236}">
                <a16:creationId xmlns:a16="http://schemas.microsoft.com/office/drawing/2014/main" id="{02F70A05-1A76-417F-ACEB-73D1F4BCB4B8}"/>
              </a:ext>
            </a:extLst>
          </p:cNvPr>
          <p:cNvSpPr txBox="1"/>
          <p:nvPr/>
        </p:nvSpPr>
        <p:spPr>
          <a:xfrm>
            <a:off x="11305901" y="4286365"/>
            <a:ext cx="334346"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dirty="0"/>
              <a:t>BC</a:t>
            </a:r>
          </a:p>
        </p:txBody>
      </p:sp>
      <p:sp>
        <p:nvSpPr>
          <p:cNvPr id="75" name="TextBox 74">
            <a:extLst>
              <a:ext uri="{FF2B5EF4-FFF2-40B4-BE49-F238E27FC236}">
                <a16:creationId xmlns:a16="http://schemas.microsoft.com/office/drawing/2014/main" id="{10A5AE4E-61F0-4AF9-AC3B-FA4072970984}"/>
              </a:ext>
            </a:extLst>
          </p:cNvPr>
          <p:cNvSpPr txBox="1"/>
          <p:nvPr/>
        </p:nvSpPr>
        <p:spPr>
          <a:xfrm>
            <a:off x="7756699" y="4636579"/>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dirty="0"/>
              <a:t>D</a:t>
            </a:r>
          </a:p>
        </p:txBody>
      </p:sp>
      <p:sp>
        <p:nvSpPr>
          <p:cNvPr id="76" name="TextBox 75">
            <a:extLst>
              <a:ext uri="{FF2B5EF4-FFF2-40B4-BE49-F238E27FC236}">
                <a16:creationId xmlns:a16="http://schemas.microsoft.com/office/drawing/2014/main" id="{7AADABDD-4D3C-4451-9C39-C726E7F01E8B}"/>
              </a:ext>
            </a:extLst>
          </p:cNvPr>
          <p:cNvSpPr txBox="1"/>
          <p:nvPr/>
        </p:nvSpPr>
        <p:spPr>
          <a:xfrm>
            <a:off x="11330750" y="4636579"/>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dirty="0"/>
              <a:t>D</a:t>
            </a:r>
          </a:p>
        </p:txBody>
      </p:sp>
      <p:sp>
        <p:nvSpPr>
          <p:cNvPr id="77" name="TextBox 76">
            <a:extLst>
              <a:ext uri="{FF2B5EF4-FFF2-40B4-BE49-F238E27FC236}">
                <a16:creationId xmlns:a16="http://schemas.microsoft.com/office/drawing/2014/main" id="{7447A85E-313A-476F-B244-34B9E68A2EBB}"/>
              </a:ext>
            </a:extLst>
          </p:cNvPr>
          <p:cNvSpPr txBox="1"/>
          <p:nvPr/>
        </p:nvSpPr>
        <p:spPr>
          <a:xfrm>
            <a:off x="4325913" y="5072008"/>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78" name="TextBox 77">
            <a:extLst>
              <a:ext uri="{FF2B5EF4-FFF2-40B4-BE49-F238E27FC236}">
                <a16:creationId xmlns:a16="http://schemas.microsoft.com/office/drawing/2014/main" id="{F2A8F455-1A54-4EBD-96CA-1DB1143C2B97}"/>
              </a:ext>
            </a:extLst>
          </p:cNvPr>
          <p:cNvSpPr txBox="1"/>
          <p:nvPr/>
        </p:nvSpPr>
        <p:spPr>
          <a:xfrm>
            <a:off x="11102020" y="5072007"/>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79" name="TextBox 78">
            <a:extLst>
              <a:ext uri="{FF2B5EF4-FFF2-40B4-BE49-F238E27FC236}">
                <a16:creationId xmlns:a16="http://schemas.microsoft.com/office/drawing/2014/main" id="{7F9654C5-A9A5-4A69-9151-51579868AFC7}"/>
              </a:ext>
            </a:extLst>
          </p:cNvPr>
          <p:cNvSpPr txBox="1"/>
          <p:nvPr/>
        </p:nvSpPr>
        <p:spPr>
          <a:xfrm>
            <a:off x="11016724" y="5857649"/>
            <a:ext cx="334346"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dirty="0"/>
              <a:t>BC</a:t>
            </a:r>
          </a:p>
        </p:txBody>
      </p:sp>
    </p:spTree>
    <p:extLst>
      <p:ext uri="{BB962C8B-B14F-4D97-AF65-F5344CB8AC3E}">
        <p14:creationId xmlns:p14="http://schemas.microsoft.com/office/powerpoint/2010/main" val="2527292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able 44">
            <a:extLst>
              <a:ext uri="{FF2B5EF4-FFF2-40B4-BE49-F238E27FC236}">
                <a16:creationId xmlns:a16="http://schemas.microsoft.com/office/drawing/2014/main" id="{1D998B00-79E8-4D91-B78E-1EA83502FD65}"/>
              </a:ext>
            </a:extLst>
          </p:cNvPr>
          <p:cNvGraphicFramePr>
            <a:graphicFrameLocks noGrp="1"/>
          </p:cNvGraphicFramePr>
          <p:nvPr>
            <p:extLst>
              <p:ext uri="{D42A27DB-BD31-4B8C-83A1-F6EECF244321}">
                <p14:modId xmlns:p14="http://schemas.microsoft.com/office/powerpoint/2010/main" val="1571614737"/>
              </p:ext>
            </p:extLst>
          </p:nvPr>
        </p:nvGraphicFramePr>
        <p:xfrm>
          <a:off x="4553047" y="2314844"/>
          <a:ext cx="7012564" cy="3957866"/>
        </p:xfrm>
        <a:graphic>
          <a:graphicData uri="http://schemas.openxmlformats.org/drawingml/2006/table">
            <a:tbl>
              <a:tblPr/>
              <a:tblGrid>
                <a:gridCol w="3418624">
                  <a:extLst>
                    <a:ext uri="{9D8B030D-6E8A-4147-A177-3AD203B41FA5}">
                      <a16:colId xmlns:a16="http://schemas.microsoft.com/office/drawing/2014/main" val="2162578061"/>
                    </a:ext>
                  </a:extLst>
                </a:gridCol>
                <a:gridCol w="718788">
                  <a:extLst>
                    <a:ext uri="{9D8B030D-6E8A-4147-A177-3AD203B41FA5}">
                      <a16:colId xmlns:a16="http://schemas.microsoft.com/office/drawing/2014/main" val="2876682211"/>
                    </a:ext>
                  </a:extLst>
                </a:gridCol>
                <a:gridCol w="718788">
                  <a:extLst>
                    <a:ext uri="{9D8B030D-6E8A-4147-A177-3AD203B41FA5}">
                      <a16:colId xmlns:a16="http://schemas.microsoft.com/office/drawing/2014/main" val="2054893804"/>
                    </a:ext>
                  </a:extLst>
                </a:gridCol>
                <a:gridCol w="718788">
                  <a:extLst>
                    <a:ext uri="{9D8B030D-6E8A-4147-A177-3AD203B41FA5}">
                      <a16:colId xmlns:a16="http://schemas.microsoft.com/office/drawing/2014/main" val="2513232246"/>
                    </a:ext>
                  </a:extLst>
                </a:gridCol>
                <a:gridCol w="718788">
                  <a:extLst>
                    <a:ext uri="{9D8B030D-6E8A-4147-A177-3AD203B41FA5}">
                      <a16:colId xmlns:a16="http://schemas.microsoft.com/office/drawing/2014/main" val="3740845968"/>
                    </a:ext>
                  </a:extLst>
                </a:gridCol>
                <a:gridCol w="718788">
                  <a:extLst>
                    <a:ext uri="{9D8B030D-6E8A-4147-A177-3AD203B41FA5}">
                      <a16:colId xmlns:a16="http://schemas.microsoft.com/office/drawing/2014/main" val="882540625"/>
                    </a:ext>
                  </a:extLst>
                </a:gridCol>
              </a:tblGrid>
              <a:tr h="538410">
                <a:tc>
                  <a:txBody>
                    <a:bodyPr/>
                    <a:lstStyle/>
                    <a:p>
                      <a:pPr marL="0" algn="l" defTabSz="914400" rtl="0" eaLnBrk="1" fontAlgn="t" latinLnBrk="0" hangingPunct="1"/>
                      <a:endPar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5720" marR="4572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 Notified, De-Energized</a:t>
                      </a:r>
                      <a:br>
                        <a:rPr lang="en-US" sz="800" b="0" i="0" u="none" strike="noStrike">
                          <a:solidFill>
                            <a:srgbClr val="000000"/>
                          </a:solidFill>
                          <a:effectLst/>
                          <a:latin typeface="Montserrat SemiBold" panose="00000700000000000000" pitchFamily="2" charset="0"/>
                        </a:rPr>
                      </a:br>
                      <a:r>
                        <a:rPr lang="en-US" sz="600" b="0" i="0" u="none" strike="noStrike">
                          <a:solidFill>
                            <a:srgbClr val="000000"/>
                          </a:solidFill>
                          <a:effectLst/>
                          <a:latin typeface="Montserrat Light" panose="00000400000000000000" pitchFamily="2" charset="0"/>
                        </a:rPr>
                        <a:t>(A)</a:t>
                      </a:r>
                      <a:endParaRPr lang="en-US" sz="8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De-Energized</a:t>
                      </a:r>
                    </a:p>
                    <a:p>
                      <a:pPr algn="ctr" fontAlgn="b"/>
                      <a:r>
                        <a:rPr lang="en-US" sz="600" b="0" i="0" u="none" strike="noStrike" kern="1200">
                          <a:solidFill>
                            <a:srgbClr val="000000"/>
                          </a:solidFill>
                          <a:effectLst/>
                          <a:latin typeface="Montserrat Light" panose="00000400000000000000" pitchFamily="2" charset="0"/>
                          <a:ea typeface="+mn-ea"/>
                          <a:cs typeface="+mn-cs"/>
                        </a:rPr>
                        <a:t>(B)</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Not De-Energized</a:t>
                      </a:r>
                    </a:p>
                    <a:p>
                      <a:pPr marL="0" algn="ctr" defTabSz="914400" rtl="0" eaLnBrk="1" fontAlgn="b" latinLnBrk="0" hangingPunct="1"/>
                      <a:r>
                        <a:rPr lang="en-US" sz="6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 Notified, Not De-Energized</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(D)</a:t>
                      </a:r>
                      <a:endParaRPr lang="en-US" sz="6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 in High-Risk Area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(E)</a:t>
                      </a:r>
                      <a:endParaRPr lang="en-US" sz="5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5683136"/>
                  </a:ext>
                </a:extLst>
              </a:tr>
              <a:tr h="210969">
                <a:tc>
                  <a:txBody>
                    <a:bodyPr/>
                    <a:lstStyle/>
                    <a:p>
                      <a:pPr algn="l" fontAlgn="t"/>
                      <a:r>
                        <a:rPr kumimoji="0" lang="en-US" sz="85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Installed smoke detectors/fire alarms</a:t>
                      </a:r>
                    </a:p>
                  </a:txBody>
                  <a:tcPr marL="9525" marR="9525" marT="9525"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65%</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63%</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59%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64%</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algn="ctr" defTabSz="914400" rtl="0" eaLnBrk="1" fontAlgn="t" latinLnBrk="0" hangingPunct="1"/>
                      <a:r>
                        <a:rPr lang="en-US" sz="850" b="0" i="0" u="none" strike="noStrike" kern="1200">
                          <a:solidFill>
                            <a:schemeClr val="bg1"/>
                          </a:solidFill>
                          <a:effectLst/>
                          <a:latin typeface="Montserrat Light" panose="00000400000000000000" pitchFamily="2" charset="0"/>
                          <a:ea typeface="+mn-ea"/>
                          <a:cs typeface="+mn-cs"/>
                        </a:rPr>
                        <a:t>57%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70929370"/>
                  </a:ext>
                </a:extLst>
              </a:tr>
              <a:tr h="210969">
                <a:tc>
                  <a:txBody>
                    <a:bodyPr/>
                    <a:lstStyle/>
                    <a:p>
                      <a:pPr algn="l" fontAlgn="t"/>
                      <a:r>
                        <a:rPr kumimoji="0" lang="en-US" sz="85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Trimmed/cut the vegetation at your property</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52%</a:t>
                      </a:r>
                      <a:r>
                        <a:rPr lang="en-US" sz="850" b="0" i="0" u="none" strike="noStrike" kern="1200" baseline="30000">
                          <a:solidFill>
                            <a:srgbClr val="000000"/>
                          </a:solidFill>
                          <a:effectLst/>
                          <a:latin typeface="Montserrat Light" panose="00000400000000000000" pitchFamily="2" charset="0"/>
                          <a:ea typeface="+mn-ea"/>
                          <a:cs typeface="+mn-cs"/>
                        </a:rPr>
                        <a:t>DE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54%</a:t>
                      </a:r>
                      <a:r>
                        <a:rPr lang="en-US" sz="850" b="0" i="0" u="none" strike="noStrike" kern="1200" baseline="30000">
                          <a:solidFill>
                            <a:srgbClr val="000000"/>
                          </a:solidFill>
                          <a:effectLst/>
                          <a:latin typeface="Montserrat Light" panose="00000400000000000000" pitchFamily="2" charset="0"/>
                          <a:ea typeface="+mn-ea"/>
                          <a:cs typeface="+mn-cs"/>
                        </a:rPr>
                        <a:t>DE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50%</a:t>
                      </a:r>
                      <a:r>
                        <a:rPr lang="en-US" sz="850" b="0" i="0" u="none" strike="noStrike" kern="1200" baseline="30000">
                          <a:solidFill>
                            <a:srgbClr val="000000"/>
                          </a:solidFill>
                          <a:effectLst/>
                          <a:latin typeface="Montserrat Light" panose="00000400000000000000" pitchFamily="2" charset="0"/>
                          <a:ea typeface="+mn-ea"/>
                          <a:cs typeface="+mn-cs"/>
                        </a:rPr>
                        <a:t>DE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43%</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algn="ctr" defTabSz="914400" rtl="0" eaLnBrk="1" fontAlgn="t" latinLnBrk="0" hangingPunct="1"/>
                      <a:r>
                        <a:rPr lang="en-US" sz="850" b="0" i="0" u="none" strike="noStrike" kern="1200">
                          <a:solidFill>
                            <a:schemeClr val="bg1"/>
                          </a:solidFill>
                          <a:effectLst/>
                          <a:latin typeface="Montserrat Light" panose="00000400000000000000" pitchFamily="2" charset="0"/>
                          <a:ea typeface="+mn-ea"/>
                          <a:cs typeface="+mn-cs"/>
                        </a:rPr>
                        <a:t>30%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986610589"/>
                  </a:ext>
                </a:extLst>
              </a:tr>
              <a:tr h="210969">
                <a:tc>
                  <a:txBody>
                    <a:bodyPr/>
                    <a:lstStyle/>
                    <a:p>
                      <a:pPr algn="l" fontAlgn="t"/>
                      <a:r>
                        <a:rPr kumimoji="0" lang="en-US" sz="85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Made an emergency kit for your home</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40%</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46%</a:t>
                      </a:r>
                      <a:r>
                        <a:rPr lang="en-US" sz="850" b="0" i="0" u="none" strike="noStrike" kern="1200" baseline="30000">
                          <a:solidFill>
                            <a:srgbClr val="000000"/>
                          </a:solidFill>
                          <a:effectLst/>
                          <a:latin typeface="Montserrat Light" panose="00000400000000000000" pitchFamily="2" charset="0"/>
                          <a:ea typeface="+mn-ea"/>
                          <a:cs typeface="+mn-cs"/>
                        </a:rPr>
                        <a:t>DE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42%</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37%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algn="ctr" defTabSz="914400" rtl="0" eaLnBrk="1" fontAlgn="t" latinLnBrk="0" hangingPunct="1"/>
                      <a:r>
                        <a:rPr lang="en-US" sz="850" b="0" i="0" u="none" strike="noStrike" kern="1200">
                          <a:solidFill>
                            <a:schemeClr val="bg1"/>
                          </a:solidFill>
                          <a:effectLst/>
                          <a:latin typeface="Montserrat Light" panose="00000400000000000000" pitchFamily="2" charset="0"/>
                          <a:ea typeface="+mn-ea"/>
                          <a:cs typeface="+mn-cs"/>
                        </a:rPr>
                        <a:t>34%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769205616"/>
                  </a:ext>
                </a:extLst>
              </a:tr>
              <a:tr h="210969">
                <a:tc>
                  <a:txBody>
                    <a:bodyPr/>
                    <a:lstStyle/>
                    <a:p>
                      <a:pPr algn="l" fontAlgn="t"/>
                      <a:r>
                        <a:rPr kumimoji="0" lang="en-US" sz="85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Purchased fire extinguishers</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40%</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44%</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41%</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43%</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algn="ctr" defTabSz="914400" rtl="0" eaLnBrk="1" fontAlgn="t" latinLnBrk="0" hangingPunct="1"/>
                      <a:r>
                        <a:rPr lang="en-US" sz="850" b="0" i="0" u="none" strike="noStrike" kern="1200">
                          <a:solidFill>
                            <a:schemeClr val="bg1"/>
                          </a:solidFill>
                          <a:effectLst/>
                          <a:latin typeface="Montserrat Light" panose="00000400000000000000" pitchFamily="2" charset="0"/>
                          <a:ea typeface="+mn-ea"/>
                          <a:cs typeface="+mn-cs"/>
                        </a:rPr>
                        <a:t>33%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135455982"/>
                  </a:ext>
                </a:extLst>
              </a:tr>
              <a:tr h="210969">
                <a:tc>
                  <a:txBody>
                    <a:bodyPr/>
                    <a:lstStyle/>
                    <a:p>
                      <a:pPr algn="l" fontAlgn="t"/>
                      <a:r>
                        <a:rPr kumimoji="0" lang="en-US" sz="85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Signed up for emergency alerts from electric utility company</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34%</a:t>
                      </a:r>
                      <a:r>
                        <a:rPr lang="en-US" sz="850" b="0" i="0" u="none" strike="noStrike" kern="1200" baseline="30000">
                          <a:solidFill>
                            <a:srgbClr val="000000"/>
                          </a:solidFill>
                          <a:effectLst/>
                          <a:latin typeface="Montserrat Light" panose="00000400000000000000" pitchFamily="2" charset="0"/>
                          <a:ea typeface="+mn-ea"/>
                          <a:cs typeface="+mn-cs"/>
                        </a:rPr>
                        <a:t>DE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45%</a:t>
                      </a:r>
                      <a:r>
                        <a:rPr lang="en-US" sz="850" b="0" i="0" u="none" strike="noStrike" kern="1200" baseline="30000">
                          <a:solidFill>
                            <a:srgbClr val="000000"/>
                          </a:solidFill>
                          <a:effectLst/>
                          <a:latin typeface="Montserrat Light" panose="00000400000000000000" pitchFamily="2" charset="0"/>
                          <a:ea typeface="+mn-ea"/>
                          <a:cs typeface="+mn-cs"/>
                        </a:rPr>
                        <a:t>ADE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39%</a:t>
                      </a:r>
                      <a:r>
                        <a:rPr lang="en-US" sz="850" b="0" i="0" u="none" strike="noStrike" kern="1200" baseline="30000">
                          <a:solidFill>
                            <a:srgbClr val="000000"/>
                          </a:solidFill>
                          <a:effectLst/>
                          <a:latin typeface="Montserrat Light" panose="00000400000000000000" pitchFamily="2" charset="0"/>
                          <a:ea typeface="+mn-ea"/>
                          <a:cs typeface="+mn-cs"/>
                        </a:rPr>
                        <a:t>DE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26%</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algn="ctr" defTabSz="914400" rtl="0" eaLnBrk="1" fontAlgn="t" latinLnBrk="0" hangingPunct="1"/>
                      <a:r>
                        <a:rPr lang="en-US" sz="850" b="0" i="0" u="none" strike="noStrike" kern="1200">
                          <a:solidFill>
                            <a:schemeClr val="bg1"/>
                          </a:solidFill>
                          <a:effectLst/>
                          <a:latin typeface="Montserrat Light" panose="00000400000000000000" pitchFamily="2" charset="0"/>
                          <a:ea typeface="+mn-ea"/>
                          <a:cs typeface="+mn-cs"/>
                        </a:rPr>
                        <a:t>17%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506208693"/>
                  </a:ext>
                </a:extLst>
              </a:tr>
              <a:tr h="210969">
                <a:tc>
                  <a:txBody>
                    <a:bodyPr/>
                    <a:lstStyle/>
                    <a:p>
                      <a:pPr algn="l" fontAlgn="t"/>
                      <a:r>
                        <a:rPr kumimoji="0" lang="en-US" sz="85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Planned an evacuation route</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33%</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36%</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34%</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32%</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algn="ctr" defTabSz="914400" rtl="0" eaLnBrk="1" fontAlgn="t" latinLnBrk="0" hangingPunct="1"/>
                      <a:r>
                        <a:rPr lang="en-US" sz="850" b="0" i="0" u="none" strike="noStrike" kern="1200">
                          <a:solidFill>
                            <a:schemeClr val="bg1"/>
                          </a:solidFill>
                          <a:effectLst/>
                          <a:latin typeface="Montserrat Light" panose="00000400000000000000" pitchFamily="2" charset="0"/>
                          <a:ea typeface="+mn-ea"/>
                          <a:cs typeface="+mn-cs"/>
                        </a:rPr>
                        <a:t>21%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036929369"/>
                  </a:ext>
                </a:extLst>
              </a:tr>
              <a:tr h="210969">
                <a:tc>
                  <a:txBody>
                    <a:bodyPr/>
                    <a:lstStyle/>
                    <a:p>
                      <a:pPr algn="l" fontAlgn="t"/>
                      <a:r>
                        <a:rPr kumimoji="0" lang="en-US" sz="85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Signed up for emergency alerts from the county/state</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29%</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34%</a:t>
                      </a:r>
                      <a:r>
                        <a:rPr lang="en-US" sz="850" b="0" i="0" u="none" strike="noStrike" kern="1200" baseline="30000">
                          <a:solidFill>
                            <a:srgbClr val="000000"/>
                          </a:solidFill>
                          <a:effectLst/>
                          <a:latin typeface="Montserrat Light" panose="00000400000000000000" pitchFamily="2" charset="0"/>
                          <a:ea typeface="+mn-ea"/>
                          <a:cs typeface="+mn-cs"/>
                        </a:rPr>
                        <a:t>DE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35%</a:t>
                      </a:r>
                      <a:r>
                        <a:rPr lang="en-US" sz="850" b="0" i="0" u="none" strike="noStrike" kern="1200" baseline="30000">
                          <a:solidFill>
                            <a:srgbClr val="000000"/>
                          </a:solidFill>
                          <a:effectLst/>
                          <a:latin typeface="Montserrat Light" panose="00000400000000000000" pitchFamily="2" charset="0"/>
                          <a:ea typeface="+mn-ea"/>
                          <a:cs typeface="+mn-cs"/>
                        </a:rPr>
                        <a:t>ADE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28%</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algn="ctr" defTabSz="914400" rtl="0" eaLnBrk="1" fontAlgn="t" latinLnBrk="0" hangingPunct="1"/>
                      <a:r>
                        <a:rPr lang="en-US" sz="850" b="0" i="0" u="none" strike="noStrike" kern="1200">
                          <a:solidFill>
                            <a:schemeClr val="bg1"/>
                          </a:solidFill>
                          <a:effectLst/>
                          <a:latin typeface="Montserrat Light" panose="00000400000000000000" pitchFamily="2" charset="0"/>
                          <a:ea typeface="+mn-ea"/>
                          <a:cs typeface="+mn-cs"/>
                        </a:rPr>
                        <a:t>20%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763098639"/>
                  </a:ext>
                </a:extLst>
              </a:tr>
              <a:tr h="210969">
                <a:tc>
                  <a:txBody>
                    <a:bodyPr/>
                    <a:lstStyle/>
                    <a:p>
                      <a:pPr algn="l" fontAlgn="t"/>
                      <a:r>
                        <a:rPr kumimoji="0" lang="en-US" sz="85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Made an emergency kit for your car</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27%</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31%</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29%</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26%</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algn="ctr" defTabSz="914400" rtl="0" eaLnBrk="1" fontAlgn="t" latinLnBrk="0" hangingPunct="1"/>
                      <a:r>
                        <a:rPr lang="en-US" sz="850" b="0" i="0" u="none" strike="noStrike" kern="1200">
                          <a:solidFill>
                            <a:schemeClr val="bg1"/>
                          </a:solidFill>
                          <a:effectLst/>
                          <a:latin typeface="Montserrat Light" panose="00000400000000000000" pitchFamily="2" charset="0"/>
                          <a:ea typeface="+mn-ea"/>
                          <a:cs typeface="+mn-cs"/>
                        </a:rPr>
                        <a:t>20%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203994072"/>
                  </a:ext>
                </a:extLst>
              </a:tr>
              <a:tr h="210969">
                <a:tc>
                  <a:txBody>
                    <a:bodyPr/>
                    <a:lstStyle/>
                    <a:p>
                      <a:pPr algn="l" fontAlgn="t"/>
                      <a:r>
                        <a:rPr kumimoji="0" lang="en-US" sz="85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Purchased a backup generator</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26%</a:t>
                      </a:r>
                      <a:r>
                        <a:rPr lang="en-US" sz="850" b="0" i="0" u="none" strike="noStrike" kern="1200" baseline="30000">
                          <a:solidFill>
                            <a:srgbClr val="000000"/>
                          </a:solidFill>
                          <a:effectLst/>
                          <a:latin typeface="Montserrat Light" panose="00000400000000000000" pitchFamily="2" charset="0"/>
                          <a:ea typeface="+mn-ea"/>
                          <a:cs typeface="+mn-cs"/>
                        </a:rPr>
                        <a:t>CDE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35%</a:t>
                      </a:r>
                      <a:r>
                        <a:rPr lang="en-US" sz="850" b="0" i="0" u="none" strike="noStrike" kern="1200" baseline="30000">
                          <a:solidFill>
                            <a:srgbClr val="000000"/>
                          </a:solidFill>
                          <a:effectLst/>
                          <a:latin typeface="Montserrat Light" panose="00000400000000000000" pitchFamily="2" charset="0"/>
                          <a:ea typeface="+mn-ea"/>
                          <a:cs typeface="+mn-cs"/>
                        </a:rPr>
                        <a:t>ACDE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21%</a:t>
                      </a:r>
                      <a:r>
                        <a:rPr lang="en-US" sz="850" b="0" i="0" u="none" strike="noStrike" kern="1200" baseline="30000">
                          <a:solidFill>
                            <a:srgbClr val="000000"/>
                          </a:solidFill>
                          <a:effectLst/>
                          <a:latin typeface="Montserrat Light" panose="00000400000000000000" pitchFamily="2" charset="0"/>
                          <a:ea typeface="+mn-ea"/>
                          <a:cs typeface="+mn-cs"/>
                        </a:rPr>
                        <a:t>DE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13%</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algn="ctr" defTabSz="914400" rtl="0" eaLnBrk="1" fontAlgn="t" latinLnBrk="0" hangingPunct="1"/>
                      <a:r>
                        <a:rPr lang="en-US" sz="850" b="0" i="0" u="none" strike="noStrike" kern="1200">
                          <a:solidFill>
                            <a:schemeClr val="bg1"/>
                          </a:solidFill>
                          <a:effectLst/>
                          <a:latin typeface="Montserrat Light" panose="00000400000000000000" pitchFamily="2" charset="0"/>
                          <a:ea typeface="+mn-ea"/>
                          <a:cs typeface="+mn-cs"/>
                        </a:rPr>
                        <a:t>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63117549"/>
                  </a:ext>
                </a:extLst>
              </a:tr>
              <a:tr h="210969">
                <a:tc>
                  <a:txBody>
                    <a:bodyPr/>
                    <a:lstStyle/>
                    <a:p>
                      <a:pPr algn="l" fontAlgn="t"/>
                      <a:r>
                        <a:rPr kumimoji="0" lang="en-US" sz="85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Installed sprinklers on your property</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20%</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21%</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19%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21%</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algn="ctr" defTabSz="914400" rtl="0" eaLnBrk="1" fontAlgn="t" latinLnBrk="0" hangingPunct="1"/>
                      <a:r>
                        <a:rPr lang="en-US" sz="850" b="0" i="0" u="none" strike="noStrike" kern="1200">
                          <a:solidFill>
                            <a:schemeClr val="bg1"/>
                          </a:solidFill>
                          <a:effectLst/>
                          <a:latin typeface="Montserrat Light" panose="00000400000000000000" pitchFamily="2" charset="0"/>
                          <a:ea typeface="+mn-ea"/>
                          <a:cs typeface="+mn-cs"/>
                        </a:rPr>
                        <a:t>14%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786373284"/>
                  </a:ext>
                </a:extLst>
              </a:tr>
              <a:tr h="210969">
                <a:tc>
                  <a:txBody>
                    <a:bodyPr/>
                    <a:lstStyle/>
                    <a:p>
                      <a:pPr algn="l" fontAlgn="t"/>
                      <a:r>
                        <a:rPr kumimoji="0" lang="en-US" sz="85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Installed a flame-retardant roof</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19%</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22%</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19%</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17%</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algn="ctr" defTabSz="914400" rtl="0" eaLnBrk="1" fontAlgn="t" latinLnBrk="0" hangingPunct="1"/>
                      <a:r>
                        <a:rPr lang="en-US" sz="850" b="0" i="0" u="none" strike="noStrike" kern="1200">
                          <a:solidFill>
                            <a:schemeClr val="bg1"/>
                          </a:solidFill>
                          <a:effectLst/>
                          <a:latin typeface="Montserrat Light" panose="00000400000000000000" pitchFamily="2" charset="0"/>
                          <a:ea typeface="+mn-ea"/>
                          <a:cs typeface="+mn-cs"/>
                        </a:rPr>
                        <a:t>10%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093528065"/>
                  </a:ext>
                </a:extLst>
              </a:tr>
              <a:tr h="210969">
                <a:tc>
                  <a:txBody>
                    <a:bodyPr/>
                    <a:lstStyle/>
                    <a:p>
                      <a:pPr algn="l" fontAlgn="t"/>
                      <a:r>
                        <a:rPr kumimoji="0" lang="en-US" sz="85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Signed up for emergency alerts from the Fire Department</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16%</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21%</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19%</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17%</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algn="ctr" defTabSz="914400" rtl="0" eaLnBrk="1" fontAlgn="t" latinLnBrk="0" hangingPunct="1"/>
                      <a:r>
                        <a:rPr lang="en-US" sz="850" b="0" i="0" u="none" strike="noStrike" kern="1200">
                          <a:solidFill>
                            <a:schemeClr val="bg1"/>
                          </a:solidFill>
                          <a:effectLst/>
                          <a:latin typeface="Montserrat Light" panose="00000400000000000000" pitchFamily="2" charset="0"/>
                          <a:ea typeface="+mn-ea"/>
                          <a:cs typeface="+mn-cs"/>
                        </a:rPr>
                        <a:t>12%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391503626"/>
                  </a:ext>
                </a:extLst>
              </a:tr>
              <a:tr h="210969">
                <a:tc>
                  <a:txBody>
                    <a:bodyPr/>
                    <a:lstStyle/>
                    <a:p>
                      <a:pPr algn="l" fontAlgn="t"/>
                      <a:r>
                        <a:rPr kumimoji="0" lang="en-US" sz="85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Researched online about preparedness strategies</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16%</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18%</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15%</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17%</a:t>
                      </a:r>
                      <a:r>
                        <a:rPr lang="en-US" sz="850" b="0" i="0" u="none" strike="noStrike" kern="1200" baseline="30000">
                          <a:solidFill>
                            <a:srgbClr val="000000"/>
                          </a:solidFill>
                          <a:effectLst/>
                          <a:latin typeface="Montserrat Light" panose="00000400000000000000" pitchFamily="2" charset="0"/>
                          <a:ea typeface="+mn-ea"/>
                          <a:cs typeface="+mn-cs"/>
                        </a:rPr>
                        <a:t>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algn="ctr" defTabSz="914400" rtl="0" eaLnBrk="1" fontAlgn="t" latinLnBrk="0" hangingPunct="1"/>
                      <a:r>
                        <a:rPr lang="en-US" sz="850" b="0" i="0" u="none" strike="noStrike" kern="1200">
                          <a:solidFill>
                            <a:schemeClr val="bg1"/>
                          </a:solidFill>
                          <a:effectLst/>
                          <a:latin typeface="Montserrat Light" panose="00000400000000000000" pitchFamily="2" charset="0"/>
                          <a:ea typeface="+mn-ea"/>
                          <a:cs typeface="+mn-cs"/>
                        </a:rPr>
                        <a:t>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608671260"/>
                  </a:ext>
                </a:extLst>
              </a:tr>
              <a:tr h="210969">
                <a:tc>
                  <a:txBody>
                    <a:bodyPr/>
                    <a:lstStyle/>
                    <a:p>
                      <a:pPr algn="l" fontAlgn="t"/>
                      <a:r>
                        <a:rPr kumimoji="0" lang="en-US" sz="85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Made other fire-prevention modifications to your roof</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3%</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4%</a:t>
                      </a:r>
                      <a:r>
                        <a:rPr lang="en-US" sz="850" b="0" i="0" u="none" strike="noStrike" kern="1200" baseline="30000">
                          <a:solidFill>
                            <a:srgbClr val="000000"/>
                          </a:solidFill>
                          <a:effectLst/>
                          <a:latin typeface="Montserrat Light" panose="00000400000000000000" pitchFamily="2" charset="0"/>
                          <a:ea typeface="+mn-ea"/>
                          <a:cs typeface="+mn-cs"/>
                        </a:rPr>
                        <a:t>D</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algn="ctr" defTabSz="914400" rtl="0" eaLnBrk="1" fontAlgn="t" latinLnBrk="0" hangingPunct="1"/>
                      <a:r>
                        <a:rPr lang="en-US" sz="850" b="0" i="0" u="none" strike="noStrike" kern="1200">
                          <a:solidFill>
                            <a:schemeClr val="bg1"/>
                          </a:solidFill>
                          <a:effectLst/>
                          <a:latin typeface="Montserrat Light" panose="00000400000000000000" pitchFamily="2" charset="0"/>
                          <a:ea typeface="+mn-ea"/>
                          <a:cs typeface="+mn-cs"/>
                        </a:rPr>
                        <a:t>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77737073"/>
                  </a:ext>
                </a:extLst>
              </a:tr>
              <a:tr h="210969">
                <a:tc>
                  <a:txBody>
                    <a:bodyPr/>
                    <a:lstStyle/>
                    <a:p>
                      <a:pPr algn="l" fontAlgn="t"/>
                      <a:r>
                        <a:rPr kumimoji="0" lang="en-US" sz="85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Placed flame-retardant foam in your attic/vents</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3%</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5%</a:t>
                      </a:r>
                      <a:r>
                        <a:rPr lang="en-US" sz="850" b="0" i="0" u="none" strike="noStrike" kern="1200" baseline="30000">
                          <a:solidFill>
                            <a:srgbClr val="000000"/>
                          </a:solidFill>
                          <a:effectLst/>
                          <a:latin typeface="Montserrat Light" panose="00000400000000000000" pitchFamily="2" charset="0"/>
                          <a:ea typeface="+mn-ea"/>
                          <a:cs typeface="+mn-cs"/>
                        </a:rPr>
                        <a:t>DE</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algn="ctr" defTabSz="914400" rtl="0" eaLnBrk="1" fontAlgn="t" latinLnBrk="0" hangingPunct="1"/>
                      <a:r>
                        <a:rPr lang="en-US" sz="850" b="0" i="0" u="none" strike="noStrike" kern="1200">
                          <a:solidFill>
                            <a:schemeClr val="bg1"/>
                          </a:solidFill>
                          <a:effectLst/>
                          <a:latin typeface="Montserrat Light" panose="00000400000000000000" pitchFamily="2" charset="0"/>
                          <a:ea typeface="+mn-ea"/>
                          <a:cs typeface="+mn-cs"/>
                        </a:rPr>
                        <a:t>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989272408"/>
                  </a:ext>
                </a:extLst>
              </a:tr>
              <a:tr h="254921">
                <a:tc>
                  <a:txBody>
                    <a:bodyPr/>
                    <a:lstStyle/>
                    <a:p>
                      <a:pPr marL="0" algn="l" defTabSz="914400" rtl="0" eaLnBrk="1" fontAlgn="t" latinLnBrk="0" hangingPunct="1"/>
                      <a:r>
                        <a:rPr kumimoji="0" lang="en-US" sz="850" b="0" i="1"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You have not taken any measures to prepare for wildfires</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9%</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850" b="0" i="0" u="none" strike="noStrike" kern="1200">
                          <a:solidFill>
                            <a:srgbClr val="000000"/>
                          </a:solidFill>
                          <a:effectLst/>
                          <a:latin typeface="Montserrat Light" panose="00000400000000000000" pitchFamily="2" charset="0"/>
                          <a:ea typeface="+mn-ea"/>
                          <a:cs typeface="+mn-cs"/>
                        </a:rPr>
                        <a:t>11%</a:t>
                      </a:r>
                      <a:r>
                        <a:rPr lang="en-US" sz="850" b="0" i="0" u="none" strike="noStrike" kern="1200" baseline="30000">
                          <a:solidFill>
                            <a:srgbClr val="000000"/>
                          </a:solidFill>
                          <a:effectLst/>
                          <a:latin typeface="Montserrat Light" panose="00000400000000000000" pitchFamily="2" charset="0"/>
                          <a:ea typeface="+mn-ea"/>
                          <a:cs typeface="+mn-cs"/>
                        </a:rPr>
                        <a:t>BC</a:t>
                      </a:r>
                      <a:endParaRPr lang="en-US" sz="85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marL="0" algn="ctr" defTabSz="914400" rtl="0" eaLnBrk="1" fontAlgn="t" latinLnBrk="0" hangingPunct="1"/>
                      <a:r>
                        <a:rPr lang="en-US" sz="850" b="0" i="0" u="none" strike="noStrike" kern="1200">
                          <a:solidFill>
                            <a:schemeClr val="bg1"/>
                          </a:solidFill>
                          <a:effectLst/>
                          <a:latin typeface="Montserrat Light" panose="00000400000000000000" pitchFamily="2" charset="0"/>
                          <a:ea typeface="+mn-ea"/>
                          <a:cs typeface="+mn-cs"/>
                        </a:rPr>
                        <a:t>21%</a:t>
                      </a:r>
                      <a:r>
                        <a:rPr lang="en-US" sz="850" b="0" i="0" u="none" strike="noStrike" kern="1200" baseline="30000">
                          <a:solidFill>
                            <a:schemeClr val="bg1"/>
                          </a:solidFill>
                          <a:effectLst/>
                          <a:latin typeface="Montserrat Light" panose="00000400000000000000" pitchFamily="2" charset="0"/>
                          <a:ea typeface="+mn-ea"/>
                          <a:cs typeface="+mn-cs"/>
                        </a:rPr>
                        <a:t>ABCD</a:t>
                      </a:r>
                      <a:endParaRPr lang="en-US" sz="850" b="0" i="0" u="none" strike="noStrike" kern="1200">
                        <a:solidFill>
                          <a:schemeClr val="bg1"/>
                        </a:solidFill>
                        <a:effectLst/>
                        <a:latin typeface="Montserrat Light" panose="000004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164249895"/>
                  </a:ext>
                </a:extLst>
              </a:tr>
            </a:tbl>
          </a:graphicData>
        </a:graphic>
      </p:graphicFrame>
      <p:sp>
        <p:nvSpPr>
          <p:cNvPr id="3" name="Rectangle 2">
            <a:extLst>
              <a:ext uri="{FF2B5EF4-FFF2-40B4-BE49-F238E27FC236}">
                <a16:creationId xmlns:a16="http://schemas.microsoft.com/office/drawing/2014/main" id="{7E59CA0F-476D-4763-8376-D50CA7CD971E}"/>
              </a:ext>
            </a:extLst>
          </p:cNvPr>
          <p:cNvSpPr/>
          <p:nvPr/>
        </p:nvSpPr>
        <p:spPr>
          <a:xfrm>
            <a:off x="-11930" y="-1"/>
            <a:ext cx="12203929" cy="17408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9E36F0A-6793-4BBB-8D1C-C5867BACC0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5" name="TextBox 4">
            <a:extLst>
              <a:ext uri="{FF2B5EF4-FFF2-40B4-BE49-F238E27FC236}">
                <a16:creationId xmlns:a16="http://schemas.microsoft.com/office/drawing/2014/main" id="{1E5EC75D-E9B7-4DB9-8F84-E2230AA6A579}"/>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7" name="Rectangle 6">
            <a:extLst>
              <a:ext uri="{FF2B5EF4-FFF2-40B4-BE49-F238E27FC236}">
                <a16:creationId xmlns:a16="http://schemas.microsoft.com/office/drawing/2014/main" id="{094131F2-3DA6-49C1-A3B1-8EF3E3FB411E}"/>
              </a:ext>
            </a:extLst>
          </p:cNvPr>
          <p:cNvSpPr/>
          <p:nvPr/>
        </p:nvSpPr>
        <p:spPr>
          <a:xfrm>
            <a:off x="866736" y="6452629"/>
            <a:ext cx="7679491" cy="338554"/>
          </a:xfrm>
          <a:prstGeom prst="rect">
            <a:avLst/>
          </a:prstGeom>
        </p:spPr>
        <p:txBody>
          <a:bodyPr wrap="square">
            <a:spAutoFit/>
          </a:bodyPr>
          <a:lstStyle/>
          <a:p>
            <a:r>
              <a:rPr lang="en-US" sz="800" i="1">
                <a:latin typeface="Montserrat Light" panose="00000400000000000000" pitchFamily="2" charset="0"/>
              </a:rPr>
              <a:t>Base: Total Respondents (Not Notified, De-Energized n=500; Notified, De-Energized n=500; Notified, Not De-Energized n=500; Not Notified, Not De-Energized n=502; Not in High-Risk Area n=500); Q2, Q5, Q6</a:t>
            </a:r>
          </a:p>
        </p:txBody>
      </p:sp>
      <p:sp>
        <p:nvSpPr>
          <p:cNvPr id="8" name="Text Placeholder 6">
            <a:extLst>
              <a:ext uri="{FF2B5EF4-FFF2-40B4-BE49-F238E27FC236}">
                <a16:creationId xmlns:a16="http://schemas.microsoft.com/office/drawing/2014/main" id="{1BEA5F01-76C5-47B6-8AB4-E9D4F351E291}"/>
              </a:ext>
            </a:extLst>
          </p:cNvPr>
          <p:cNvSpPr txBox="1">
            <a:spLocks/>
          </p:cNvSpPr>
          <p:nvPr/>
        </p:nvSpPr>
        <p:spPr>
          <a:xfrm>
            <a:off x="4478616" y="2120658"/>
            <a:ext cx="4829976"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MEASURES TAKEN AT HOME TO PREPARE FOR WILDFIRES</a:t>
            </a:r>
          </a:p>
        </p:txBody>
      </p:sp>
      <p:cxnSp>
        <p:nvCxnSpPr>
          <p:cNvPr id="9" name="Straight Connector 8">
            <a:extLst>
              <a:ext uri="{FF2B5EF4-FFF2-40B4-BE49-F238E27FC236}">
                <a16:creationId xmlns:a16="http://schemas.microsoft.com/office/drawing/2014/main" id="{DC0EAB59-E252-463F-8A78-AC0AD754CF91}"/>
              </a:ext>
            </a:extLst>
          </p:cNvPr>
          <p:cNvCxnSpPr>
            <a:cxnSpLocks/>
          </p:cNvCxnSpPr>
          <p:nvPr/>
        </p:nvCxnSpPr>
        <p:spPr>
          <a:xfrm rot="16200000" flipV="1">
            <a:off x="4781647" y="2218702"/>
            <a:ext cx="0" cy="457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8162926-66F3-422D-8520-7DC02FC70ABB}"/>
              </a:ext>
            </a:extLst>
          </p:cNvPr>
          <p:cNvSpPr txBox="1"/>
          <p:nvPr/>
        </p:nvSpPr>
        <p:spPr>
          <a:xfrm>
            <a:off x="4112674" y="3224390"/>
            <a:ext cx="37840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BE</a:t>
            </a:r>
          </a:p>
        </p:txBody>
      </p:sp>
      <p:sp>
        <p:nvSpPr>
          <p:cNvPr id="33" name="Text Placeholder 6">
            <a:extLst>
              <a:ext uri="{FF2B5EF4-FFF2-40B4-BE49-F238E27FC236}">
                <a16:creationId xmlns:a16="http://schemas.microsoft.com/office/drawing/2014/main" id="{18C4AA04-9BEF-40CB-A619-5FDCC2904B79}"/>
              </a:ext>
            </a:extLst>
          </p:cNvPr>
          <p:cNvSpPr txBox="1">
            <a:spLocks/>
          </p:cNvSpPr>
          <p:nvPr/>
        </p:nvSpPr>
        <p:spPr>
          <a:xfrm>
            <a:off x="866735" y="2117509"/>
            <a:ext cx="3440089" cy="27699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THREAT OF WILDFIRES SERIOUSNESS</a:t>
            </a:r>
          </a:p>
        </p:txBody>
      </p:sp>
      <p:cxnSp>
        <p:nvCxnSpPr>
          <p:cNvPr id="34" name="Straight Connector 33">
            <a:extLst>
              <a:ext uri="{FF2B5EF4-FFF2-40B4-BE49-F238E27FC236}">
                <a16:creationId xmlns:a16="http://schemas.microsoft.com/office/drawing/2014/main" id="{CF93A721-127A-444A-B685-31F79DD0C6AD}"/>
              </a:ext>
            </a:extLst>
          </p:cNvPr>
          <p:cNvCxnSpPr>
            <a:cxnSpLocks/>
          </p:cNvCxnSpPr>
          <p:nvPr/>
        </p:nvCxnSpPr>
        <p:spPr>
          <a:xfrm rot="16200000" flipV="1">
            <a:off x="1169766" y="2215552"/>
            <a:ext cx="0" cy="457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35" name="Table 34">
            <a:extLst>
              <a:ext uri="{FF2B5EF4-FFF2-40B4-BE49-F238E27FC236}">
                <a16:creationId xmlns:a16="http://schemas.microsoft.com/office/drawing/2014/main" id="{64BC6082-52F7-462C-BAFA-984D4545D0E2}"/>
              </a:ext>
            </a:extLst>
          </p:cNvPr>
          <p:cNvGraphicFramePr>
            <a:graphicFrameLocks noGrp="1"/>
          </p:cNvGraphicFramePr>
          <p:nvPr/>
        </p:nvGraphicFramePr>
        <p:xfrm>
          <a:off x="921600" y="2579856"/>
          <a:ext cx="3018186" cy="1524000"/>
        </p:xfrm>
        <a:graphic>
          <a:graphicData uri="http://schemas.openxmlformats.org/drawingml/2006/table">
            <a:tbl>
              <a:tblPr/>
              <a:tblGrid>
                <a:gridCol w="1851648">
                  <a:extLst>
                    <a:ext uri="{9D8B030D-6E8A-4147-A177-3AD203B41FA5}">
                      <a16:colId xmlns:a16="http://schemas.microsoft.com/office/drawing/2014/main" val="3143642128"/>
                    </a:ext>
                  </a:extLst>
                </a:gridCol>
                <a:gridCol w="1166538">
                  <a:extLst>
                    <a:ext uri="{9D8B030D-6E8A-4147-A177-3AD203B41FA5}">
                      <a16:colId xmlns:a16="http://schemas.microsoft.com/office/drawing/2014/main" val="805522981"/>
                    </a:ext>
                  </a:extLst>
                </a:gridCol>
              </a:tblGrid>
              <a:tr h="284240">
                <a:tc>
                  <a:txBody>
                    <a:bodyPr/>
                    <a:lstStyle/>
                    <a:p>
                      <a:pPr algn="l" fontAlgn="b"/>
                      <a:r>
                        <a:rPr lang="en-US" sz="700" b="0" i="0" u="none" strike="noStrike">
                          <a:solidFill>
                            <a:srgbClr val="000000"/>
                          </a:solidFill>
                          <a:effectLst/>
                          <a:latin typeface="Montserrat SemiBold" panose="00000700000000000000" pitchFamily="2" charset="0"/>
                        </a:rPr>
                        <a:t>Not Notified, De-Energized</a:t>
                      </a:r>
                      <a:br>
                        <a:rPr lang="en-US" sz="700" b="0" i="0" u="none" strike="noStrike">
                          <a:solidFill>
                            <a:srgbClr val="000000"/>
                          </a:solidFill>
                          <a:effectLst/>
                          <a:latin typeface="Montserrat SemiBold" panose="00000700000000000000" pitchFamily="2" charset="0"/>
                        </a:rPr>
                      </a:br>
                      <a:r>
                        <a:rPr lang="en-US" sz="700" b="0" i="0" u="none" strike="noStrike">
                          <a:solidFill>
                            <a:srgbClr val="000000"/>
                          </a:solidFill>
                          <a:effectLst/>
                          <a:latin typeface="Montserrat Light" panose="00000400000000000000" pitchFamily="2" charset="0"/>
                        </a:rPr>
                        <a:t>(A)</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700" b="0" i="0" u="none" strike="noStrike">
                        <a:solidFill>
                          <a:srgbClr val="000000"/>
                        </a:solidFill>
                        <a:effectLst/>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4224432"/>
                  </a:ext>
                </a:extLst>
              </a:tr>
              <a:tr h="2842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Notified, De-Energized </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(B)</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7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2405165"/>
                  </a:ext>
                </a:extLst>
              </a:tr>
              <a:tr h="284240">
                <a:tc>
                  <a:txBody>
                    <a:bodyPr/>
                    <a:lstStyle/>
                    <a:p>
                      <a:pPr algn="l" fontAlgn="b"/>
                      <a:r>
                        <a:rPr lang="en-US" sz="700" b="0" i="0" u="none" strike="noStrike">
                          <a:solidFill>
                            <a:srgbClr val="000000"/>
                          </a:solidFill>
                          <a:effectLst/>
                          <a:latin typeface="Montserrat SemiBold" panose="00000700000000000000" pitchFamily="2" charset="0"/>
                        </a:rPr>
                        <a:t>Notified, Not De-Energized</a:t>
                      </a:r>
                    </a:p>
                    <a:p>
                      <a:pPr marL="0" algn="l"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(C)</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7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6744555"/>
                  </a:ext>
                </a:extLst>
              </a:tr>
              <a:tr h="294496">
                <a:tc>
                  <a:txBody>
                    <a:bodyPr/>
                    <a:lstStyle/>
                    <a:p>
                      <a:pPr algn="l" fontAlgn="b"/>
                      <a:r>
                        <a:rPr lang="en-US" sz="700" b="0" i="0" u="none" strike="noStrike">
                          <a:solidFill>
                            <a:srgbClr val="000000"/>
                          </a:solidFill>
                          <a:effectLst/>
                          <a:latin typeface="Montserrat SemiBold" panose="00000700000000000000" pitchFamily="2" charset="0"/>
                        </a:rPr>
                        <a:t>Not Notified, Not De-Energized</a:t>
                      </a:r>
                    </a:p>
                    <a:p>
                      <a:pPr marL="0" algn="l"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(D)</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7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2072115"/>
                  </a:ext>
                </a:extLst>
              </a:tr>
              <a:tr h="18475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700" b="0" i="0" u="none" strike="noStrike">
                          <a:solidFill>
                            <a:srgbClr val="000000"/>
                          </a:solidFill>
                          <a:effectLst/>
                          <a:latin typeface="Montserrat SemiBold" panose="00000700000000000000" pitchFamily="2" charset="0"/>
                        </a:rPr>
                        <a:t>Not in High-Risk Area </a:t>
                      </a:r>
                    </a:p>
                    <a:p>
                      <a:pPr marL="0" marR="0" lvl="0" indent="0" algn="l" defTabSz="914400" rtl="0" eaLnBrk="1" fontAlgn="b" latinLnBrk="0" hangingPunct="1">
                        <a:lnSpc>
                          <a:spcPct val="100000"/>
                        </a:lnSpc>
                        <a:spcBef>
                          <a:spcPts val="0"/>
                        </a:spcBef>
                        <a:spcAft>
                          <a:spcPts val="0"/>
                        </a:spcAft>
                        <a:buClrTx/>
                        <a:buSzTx/>
                        <a:buFontTx/>
                        <a:buNone/>
                        <a:tabLst/>
                        <a:defRPr/>
                      </a:pPr>
                      <a:r>
                        <a:rPr lang="en-US" sz="700" b="0" i="0" u="none" strike="noStrike" kern="1200">
                          <a:solidFill>
                            <a:srgbClr val="000000"/>
                          </a:solidFill>
                          <a:effectLst/>
                          <a:latin typeface="Montserrat Light" panose="00000400000000000000" pitchFamily="2" charset="0"/>
                          <a:ea typeface="+mn-ea"/>
                          <a:cs typeface="+mn-cs"/>
                        </a:rPr>
                        <a:t>(E)</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7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6694992"/>
                  </a:ext>
                </a:extLst>
              </a:tr>
            </a:tbl>
          </a:graphicData>
        </a:graphic>
      </p:graphicFrame>
      <p:sp>
        <p:nvSpPr>
          <p:cNvPr id="37" name="Text Placeholder 6">
            <a:extLst>
              <a:ext uri="{FF2B5EF4-FFF2-40B4-BE49-F238E27FC236}">
                <a16:creationId xmlns:a16="http://schemas.microsoft.com/office/drawing/2014/main" id="{DE954799-4217-4C51-A87B-95DFD4D7C06D}"/>
              </a:ext>
            </a:extLst>
          </p:cNvPr>
          <p:cNvSpPr txBox="1">
            <a:spLocks/>
          </p:cNvSpPr>
          <p:nvPr/>
        </p:nvSpPr>
        <p:spPr>
          <a:xfrm>
            <a:off x="866735" y="4284447"/>
            <a:ext cx="3440089" cy="27699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LEVEL OF WILDFIRE PREPAREDNESS</a:t>
            </a:r>
          </a:p>
        </p:txBody>
      </p:sp>
      <p:cxnSp>
        <p:nvCxnSpPr>
          <p:cNvPr id="38" name="Straight Connector 37">
            <a:extLst>
              <a:ext uri="{FF2B5EF4-FFF2-40B4-BE49-F238E27FC236}">
                <a16:creationId xmlns:a16="http://schemas.microsoft.com/office/drawing/2014/main" id="{999B53CA-6759-45DD-A980-974F29E91ABE}"/>
              </a:ext>
            </a:extLst>
          </p:cNvPr>
          <p:cNvCxnSpPr>
            <a:cxnSpLocks/>
          </p:cNvCxnSpPr>
          <p:nvPr/>
        </p:nvCxnSpPr>
        <p:spPr>
          <a:xfrm rot="16200000" flipV="1">
            <a:off x="1169766" y="4382490"/>
            <a:ext cx="0" cy="457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39" name="Chart 38">
            <a:extLst>
              <a:ext uri="{FF2B5EF4-FFF2-40B4-BE49-F238E27FC236}">
                <a16:creationId xmlns:a16="http://schemas.microsoft.com/office/drawing/2014/main" id="{D94A9C1B-9CC4-42B4-ADDE-41E3818AFAF0}"/>
              </a:ext>
            </a:extLst>
          </p:cNvPr>
          <p:cNvGraphicFramePr>
            <a:graphicFrameLocks/>
          </p:cNvGraphicFramePr>
          <p:nvPr>
            <p:extLst>
              <p:ext uri="{D42A27DB-BD31-4B8C-83A1-F6EECF244321}">
                <p14:modId xmlns:p14="http://schemas.microsoft.com/office/powerpoint/2010/main" val="3534029092"/>
              </p:ext>
            </p:extLst>
          </p:nvPr>
        </p:nvGraphicFramePr>
        <p:xfrm>
          <a:off x="2253130" y="2444548"/>
          <a:ext cx="1946834" cy="1781557"/>
        </p:xfrm>
        <a:graphic>
          <a:graphicData uri="http://schemas.openxmlformats.org/drawingml/2006/chart">
            <c:chart xmlns:c="http://schemas.openxmlformats.org/drawingml/2006/chart" xmlns:r="http://schemas.openxmlformats.org/officeDocument/2006/relationships" r:id="rId4"/>
          </a:graphicData>
        </a:graphic>
      </p:graphicFrame>
      <p:sp>
        <p:nvSpPr>
          <p:cNvPr id="41" name="Rectangle 40">
            <a:extLst>
              <a:ext uri="{FF2B5EF4-FFF2-40B4-BE49-F238E27FC236}">
                <a16:creationId xmlns:a16="http://schemas.microsoft.com/office/drawing/2014/main" id="{744FB192-1820-44B2-809F-F22D45595AAA}"/>
              </a:ext>
            </a:extLst>
          </p:cNvPr>
          <p:cNvSpPr/>
          <p:nvPr/>
        </p:nvSpPr>
        <p:spPr>
          <a:xfrm>
            <a:off x="1570158" y="2333342"/>
            <a:ext cx="2462534" cy="230832"/>
          </a:xfrm>
          <a:prstGeom prst="rect">
            <a:avLst/>
          </a:prstGeom>
        </p:spPr>
        <p:txBody>
          <a:bodyPr wrap="none">
            <a:spAutoFit/>
          </a:bodyPr>
          <a:lstStyle/>
          <a:p>
            <a:r>
              <a:rPr lang="en-US" sz="900">
                <a:latin typeface="Montserrat Light" panose="00000400000000000000" pitchFamily="2" charset="0"/>
                <a:sym typeface="HuluStyle Regular"/>
              </a:rPr>
              <a:t>(Net: Top 2 Box – Extremely/Very Serious)</a:t>
            </a:r>
            <a:endParaRPr lang="en-US" sz="900"/>
          </a:p>
        </p:txBody>
      </p:sp>
      <p:sp>
        <p:nvSpPr>
          <p:cNvPr id="42" name="Rectangle 41">
            <a:extLst>
              <a:ext uri="{FF2B5EF4-FFF2-40B4-BE49-F238E27FC236}">
                <a16:creationId xmlns:a16="http://schemas.microsoft.com/office/drawing/2014/main" id="{34925DA3-06A1-4360-9B62-E5D8F0E822C4}"/>
              </a:ext>
            </a:extLst>
          </p:cNvPr>
          <p:cNvSpPr/>
          <p:nvPr/>
        </p:nvSpPr>
        <p:spPr>
          <a:xfrm>
            <a:off x="1570158" y="4506090"/>
            <a:ext cx="2024913" cy="230832"/>
          </a:xfrm>
          <a:prstGeom prst="rect">
            <a:avLst/>
          </a:prstGeom>
        </p:spPr>
        <p:txBody>
          <a:bodyPr wrap="none">
            <a:spAutoFit/>
          </a:bodyPr>
          <a:lstStyle/>
          <a:p>
            <a:r>
              <a:rPr lang="en-US" sz="900">
                <a:latin typeface="Montserrat Light" panose="00000400000000000000" pitchFamily="2" charset="0"/>
                <a:sym typeface="HuluStyle Regular"/>
              </a:rPr>
              <a:t>(Net: Top 2 Box – Extremely/Very)</a:t>
            </a:r>
            <a:endParaRPr lang="en-US" sz="900"/>
          </a:p>
        </p:txBody>
      </p:sp>
      <p:sp>
        <p:nvSpPr>
          <p:cNvPr id="27" name="TextBox 26">
            <a:extLst>
              <a:ext uri="{FF2B5EF4-FFF2-40B4-BE49-F238E27FC236}">
                <a16:creationId xmlns:a16="http://schemas.microsoft.com/office/drawing/2014/main" id="{BA435449-50D0-4266-8E20-01D4FFF26ABB}"/>
              </a:ext>
            </a:extLst>
          </p:cNvPr>
          <p:cNvSpPr txBox="1"/>
          <p:nvPr/>
        </p:nvSpPr>
        <p:spPr>
          <a:xfrm>
            <a:off x="4105888" y="3527869"/>
            <a:ext cx="37840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48" name="TextBox 47">
            <a:extLst>
              <a:ext uri="{FF2B5EF4-FFF2-40B4-BE49-F238E27FC236}">
                <a16:creationId xmlns:a16="http://schemas.microsoft.com/office/drawing/2014/main" id="{3C519A0D-3E8D-44F9-BF6B-004973651264}"/>
              </a:ext>
            </a:extLst>
          </p:cNvPr>
          <p:cNvSpPr txBox="1"/>
          <p:nvPr/>
        </p:nvSpPr>
        <p:spPr>
          <a:xfrm>
            <a:off x="4112674" y="299302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49" name="Isosceles Triangle 48">
            <a:extLst>
              <a:ext uri="{FF2B5EF4-FFF2-40B4-BE49-F238E27FC236}">
                <a16:creationId xmlns:a16="http://schemas.microsoft.com/office/drawing/2014/main" id="{02648885-61CA-4163-80B6-2AA133CB9A76}"/>
              </a:ext>
            </a:extLst>
          </p:cNvPr>
          <p:cNvSpPr/>
          <p:nvPr/>
        </p:nvSpPr>
        <p:spPr>
          <a:xfrm flipV="1">
            <a:off x="4112674" y="301445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5368EC7D-61AF-4AAF-9DBE-B2F3092E93DE}"/>
              </a:ext>
            </a:extLst>
          </p:cNvPr>
          <p:cNvSpPr txBox="1"/>
          <p:nvPr/>
        </p:nvSpPr>
        <p:spPr>
          <a:xfrm>
            <a:off x="4186009" y="332449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(-4)</a:t>
            </a:r>
          </a:p>
        </p:txBody>
      </p:sp>
      <p:sp>
        <p:nvSpPr>
          <p:cNvPr id="51" name="Isosceles Triangle 50">
            <a:extLst>
              <a:ext uri="{FF2B5EF4-FFF2-40B4-BE49-F238E27FC236}">
                <a16:creationId xmlns:a16="http://schemas.microsoft.com/office/drawing/2014/main" id="{A971C9E8-F58B-4FE0-BD41-91A6F9E5EF1E}"/>
              </a:ext>
            </a:extLst>
          </p:cNvPr>
          <p:cNvSpPr/>
          <p:nvPr/>
        </p:nvSpPr>
        <p:spPr>
          <a:xfrm flipV="1">
            <a:off x="4186009" y="334592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2" name="Table 51">
            <a:extLst>
              <a:ext uri="{FF2B5EF4-FFF2-40B4-BE49-F238E27FC236}">
                <a16:creationId xmlns:a16="http://schemas.microsoft.com/office/drawing/2014/main" id="{1EFCCDEB-FB40-411B-8191-5052855CA556}"/>
              </a:ext>
            </a:extLst>
          </p:cNvPr>
          <p:cNvGraphicFramePr>
            <a:graphicFrameLocks noGrp="1"/>
          </p:cNvGraphicFramePr>
          <p:nvPr/>
        </p:nvGraphicFramePr>
        <p:xfrm>
          <a:off x="921600" y="4726004"/>
          <a:ext cx="3018186" cy="1524000"/>
        </p:xfrm>
        <a:graphic>
          <a:graphicData uri="http://schemas.openxmlformats.org/drawingml/2006/table">
            <a:tbl>
              <a:tblPr/>
              <a:tblGrid>
                <a:gridCol w="1851648">
                  <a:extLst>
                    <a:ext uri="{9D8B030D-6E8A-4147-A177-3AD203B41FA5}">
                      <a16:colId xmlns:a16="http://schemas.microsoft.com/office/drawing/2014/main" val="3143642128"/>
                    </a:ext>
                  </a:extLst>
                </a:gridCol>
                <a:gridCol w="1166538">
                  <a:extLst>
                    <a:ext uri="{9D8B030D-6E8A-4147-A177-3AD203B41FA5}">
                      <a16:colId xmlns:a16="http://schemas.microsoft.com/office/drawing/2014/main" val="805522981"/>
                    </a:ext>
                  </a:extLst>
                </a:gridCol>
              </a:tblGrid>
              <a:tr h="284240">
                <a:tc>
                  <a:txBody>
                    <a:bodyPr/>
                    <a:lstStyle/>
                    <a:p>
                      <a:pPr algn="l" fontAlgn="b"/>
                      <a:r>
                        <a:rPr lang="en-US" sz="700" b="0" i="0" u="none" strike="noStrike">
                          <a:solidFill>
                            <a:srgbClr val="000000"/>
                          </a:solidFill>
                          <a:effectLst/>
                          <a:latin typeface="Montserrat SemiBold" panose="00000700000000000000" pitchFamily="2" charset="0"/>
                        </a:rPr>
                        <a:t>Not Notified, De-Energized</a:t>
                      </a:r>
                      <a:br>
                        <a:rPr lang="en-US" sz="700" b="0" i="0" u="none" strike="noStrike">
                          <a:solidFill>
                            <a:srgbClr val="000000"/>
                          </a:solidFill>
                          <a:effectLst/>
                          <a:latin typeface="Montserrat SemiBold" panose="00000700000000000000" pitchFamily="2" charset="0"/>
                        </a:rPr>
                      </a:br>
                      <a:r>
                        <a:rPr lang="en-US" sz="700" b="0" i="0" u="none" strike="noStrike">
                          <a:solidFill>
                            <a:srgbClr val="000000"/>
                          </a:solidFill>
                          <a:effectLst/>
                          <a:latin typeface="Montserrat Light" panose="00000400000000000000" pitchFamily="2" charset="0"/>
                        </a:rPr>
                        <a:t>(A)</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700" b="0" i="0" u="none" strike="noStrike">
                        <a:solidFill>
                          <a:srgbClr val="000000"/>
                        </a:solidFill>
                        <a:effectLst/>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4224432"/>
                  </a:ext>
                </a:extLst>
              </a:tr>
              <a:tr h="2842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Notified, De-Energized </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(B)</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7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2405165"/>
                  </a:ext>
                </a:extLst>
              </a:tr>
              <a:tr h="284240">
                <a:tc>
                  <a:txBody>
                    <a:bodyPr/>
                    <a:lstStyle/>
                    <a:p>
                      <a:pPr algn="l" fontAlgn="b"/>
                      <a:r>
                        <a:rPr lang="en-US" sz="700" b="0" i="0" u="none" strike="noStrike">
                          <a:solidFill>
                            <a:srgbClr val="000000"/>
                          </a:solidFill>
                          <a:effectLst/>
                          <a:latin typeface="Montserrat SemiBold" panose="00000700000000000000" pitchFamily="2" charset="0"/>
                        </a:rPr>
                        <a:t>Notified, Not De-Energized</a:t>
                      </a:r>
                    </a:p>
                    <a:p>
                      <a:pPr marL="0" algn="l"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(C)</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7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6744555"/>
                  </a:ext>
                </a:extLst>
              </a:tr>
              <a:tr h="294496">
                <a:tc>
                  <a:txBody>
                    <a:bodyPr/>
                    <a:lstStyle/>
                    <a:p>
                      <a:pPr algn="l" fontAlgn="b"/>
                      <a:r>
                        <a:rPr lang="en-US" sz="700" b="0" i="0" u="none" strike="noStrike">
                          <a:solidFill>
                            <a:srgbClr val="000000"/>
                          </a:solidFill>
                          <a:effectLst/>
                          <a:latin typeface="Montserrat SemiBold" panose="00000700000000000000" pitchFamily="2" charset="0"/>
                        </a:rPr>
                        <a:t>Not Notified, Not De-Energized</a:t>
                      </a:r>
                    </a:p>
                    <a:p>
                      <a:pPr marL="0" algn="l"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(D)</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7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2072115"/>
                  </a:ext>
                </a:extLst>
              </a:tr>
              <a:tr h="184756">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700" b="0" i="0" u="none" strike="noStrike">
                          <a:solidFill>
                            <a:srgbClr val="000000"/>
                          </a:solidFill>
                          <a:effectLst/>
                          <a:latin typeface="Montserrat SemiBold" panose="00000700000000000000" pitchFamily="2" charset="0"/>
                        </a:rPr>
                        <a:t>Not in High-Risk Area </a:t>
                      </a:r>
                    </a:p>
                    <a:p>
                      <a:pPr marL="0" marR="0" lvl="0" indent="0" algn="l" defTabSz="914400" rtl="0" eaLnBrk="1" fontAlgn="b" latinLnBrk="0" hangingPunct="1">
                        <a:lnSpc>
                          <a:spcPct val="100000"/>
                        </a:lnSpc>
                        <a:spcBef>
                          <a:spcPts val="0"/>
                        </a:spcBef>
                        <a:spcAft>
                          <a:spcPts val="0"/>
                        </a:spcAft>
                        <a:buClrTx/>
                        <a:buSzTx/>
                        <a:buFontTx/>
                        <a:buNone/>
                        <a:tabLst/>
                        <a:defRPr/>
                      </a:pPr>
                      <a:r>
                        <a:rPr lang="en-US" sz="700" b="0" i="0" u="none" strike="noStrike" kern="1200">
                          <a:solidFill>
                            <a:srgbClr val="000000"/>
                          </a:solidFill>
                          <a:effectLst/>
                          <a:latin typeface="Montserrat Light" panose="00000400000000000000" pitchFamily="2" charset="0"/>
                          <a:ea typeface="+mn-ea"/>
                          <a:cs typeface="+mn-cs"/>
                        </a:rPr>
                        <a:t>(E)</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7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6694992"/>
                  </a:ext>
                </a:extLst>
              </a:tr>
            </a:tbl>
          </a:graphicData>
        </a:graphic>
      </p:graphicFrame>
      <p:graphicFrame>
        <p:nvGraphicFramePr>
          <p:cNvPr id="53" name="Chart 52">
            <a:extLst>
              <a:ext uri="{FF2B5EF4-FFF2-40B4-BE49-F238E27FC236}">
                <a16:creationId xmlns:a16="http://schemas.microsoft.com/office/drawing/2014/main" id="{2B8521AA-8135-4012-BD42-191600F12FC4}"/>
              </a:ext>
            </a:extLst>
          </p:cNvPr>
          <p:cNvGraphicFramePr>
            <a:graphicFrameLocks/>
          </p:cNvGraphicFramePr>
          <p:nvPr>
            <p:extLst>
              <p:ext uri="{D42A27DB-BD31-4B8C-83A1-F6EECF244321}">
                <p14:modId xmlns:p14="http://schemas.microsoft.com/office/powerpoint/2010/main" val="82221270"/>
              </p:ext>
            </p:extLst>
          </p:nvPr>
        </p:nvGraphicFramePr>
        <p:xfrm>
          <a:off x="2253130" y="4590696"/>
          <a:ext cx="1946834" cy="1781557"/>
        </p:xfrm>
        <a:graphic>
          <a:graphicData uri="http://schemas.openxmlformats.org/drawingml/2006/chart">
            <c:chart xmlns:c="http://schemas.openxmlformats.org/drawingml/2006/chart" xmlns:r="http://schemas.openxmlformats.org/officeDocument/2006/relationships" r:id="rId5"/>
          </a:graphicData>
        </a:graphic>
      </p:graphicFrame>
      <p:sp>
        <p:nvSpPr>
          <p:cNvPr id="54" name="TextBox 53">
            <a:extLst>
              <a:ext uri="{FF2B5EF4-FFF2-40B4-BE49-F238E27FC236}">
                <a16:creationId xmlns:a16="http://schemas.microsoft.com/office/drawing/2014/main" id="{91863E75-BAF8-4332-8F3F-B6B87575B64C}"/>
              </a:ext>
            </a:extLst>
          </p:cNvPr>
          <p:cNvSpPr txBox="1"/>
          <p:nvPr/>
        </p:nvSpPr>
        <p:spPr>
          <a:xfrm>
            <a:off x="3335180" y="4774767"/>
            <a:ext cx="37840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E</a:t>
            </a:r>
          </a:p>
        </p:txBody>
      </p:sp>
      <p:sp>
        <p:nvSpPr>
          <p:cNvPr id="55" name="TextBox 54">
            <a:extLst>
              <a:ext uri="{FF2B5EF4-FFF2-40B4-BE49-F238E27FC236}">
                <a16:creationId xmlns:a16="http://schemas.microsoft.com/office/drawing/2014/main" id="{8CECEFD2-1C1D-4591-B669-8C8D19511B80}"/>
              </a:ext>
            </a:extLst>
          </p:cNvPr>
          <p:cNvSpPr txBox="1"/>
          <p:nvPr/>
        </p:nvSpPr>
        <p:spPr>
          <a:xfrm>
            <a:off x="3467161" y="5074234"/>
            <a:ext cx="37840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DE</a:t>
            </a:r>
          </a:p>
        </p:txBody>
      </p:sp>
      <p:sp>
        <p:nvSpPr>
          <p:cNvPr id="56" name="TextBox 55">
            <a:extLst>
              <a:ext uri="{FF2B5EF4-FFF2-40B4-BE49-F238E27FC236}">
                <a16:creationId xmlns:a16="http://schemas.microsoft.com/office/drawing/2014/main" id="{32EC7C6D-6A12-49E2-AC50-FEBB6CF84706}"/>
              </a:ext>
            </a:extLst>
          </p:cNvPr>
          <p:cNvSpPr txBox="1"/>
          <p:nvPr/>
        </p:nvSpPr>
        <p:spPr>
          <a:xfrm>
            <a:off x="3370770" y="5379858"/>
            <a:ext cx="37840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DE</a:t>
            </a:r>
          </a:p>
        </p:txBody>
      </p:sp>
      <p:sp>
        <p:nvSpPr>
          <p:cNvPr id="57" name="TextBox 56">
            <a:extLst>
              <a:ext uri="{FF2B5EF4-FFF2-40B4-BE49-F238E27FC236}">
                <a16:creationId xmlns:a16="http://schemas.microsoft.com/office/drawing/2014/main" id="{4C326ADD-9B27-4D74-B988-FB4DCA39F18A}"/>
              </a:ext>
            </a:extLst>
          </p:cNvPr>
          <p:cNvSpPr txBox="1"/>
          <p:nvPr/>
        </p:nvSpPr>
        <p:spPr>
          <a:xfrm>
            <a:off x="3277957" y="5657713"/>
            <a:ext cx="37840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E</a:t>
            </a:r>
          </a:p>
        </p:txBody>
      </p:sp>
      <p:sp>
        <p:nvSpPr>
          <p:cNvPr id="58" name="TextBox 57">
            <a:extLst>
              <a:ext uri="{FF2B5EF4-FFF2-40B4-BE49-F238E27FC236}">
                <a16:creationId xmlns:a16="http://schemas.microsoft.com/office/drawing/2014/main" id="{EC358AF9-2604-4DEF-9369-6C7187610367}"/>
              </a:ext>
            </a:extLst>
          </p:cNvPr>
          <p:cNvSpPr txBox="1"/>
          <p:nvPr/>
        </p:nvSpPr>
        <p:spPr>
          <a:xfrm>
            <a:off x="9890812" y="292212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(-9)</a:t>
            </a:r>
          </a:p>
        </p:txBody>
      </p:sp>
      <p:sp>
        <p:nvSpPr>
          <p:cNvPr id="59" name="Isosceles Triangle 58">
            <a:extLst>
              <a:ext uri="{FF2B5EF4-FFF2-40B4-BE49-F238E27FC236}">
                <a16:creationId xmlns:a16="http://schemas.microsoft.com/office/drawing/2014/main" id="{DB20B21A-FB81-41DE-B10A-F40452985B11}"/>
              </a:ext>
            </a:extLst>
          </p:cNvPr>
          <p:cNvSpPr/>
          <p:nvPr/>
        </p:nvSpPr>
        <p:spPr>
          <a:xfrm flipV="1">
            <a:off x="9890812" y="294355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55D14489-DCB2-42F3-B738-5BDF5510E270}"/>
              </a:ext>
            </a:extLst>
          </p:cNvPr>
          <p:cNvSpPr txBox="1"/>
          <p:nvPr/>
        </p:nvSpPr>
        <p:spPr>
          <a:xfrm>
            <a:off x="9883358" y="314076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61" name="Isosceles Triangle 60">
            <a:extLst>
              <a:ext uri="{FF2B5EF4-FFF2-40B4-BE49-F238E27FC236}">
                <a16:creationId xmlns:a16="http://schemas.microsoft.com/office/drawing/2014/main" id="{43DC402E-631A-44CE-A7F4-D1F9579BF4EF}"/>
              </a:ext>
            </a:extLst>
          </p:cNvPr>
          <p:cNvSpPr/>
          <p:nvPr/>
        </p:nvSpPr>
        <p:spPr>
          <a:xfrm flipV="1">
            <a:off x="9883358" y="316219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509F3E52-EF3B-4C02-8F3D-C3729BD741A3}"/>
              </a:ext>
            </a:extLst>
          </p:cNvPr>
          <p:cNvSpPr txBox="1"/>
          <p:nvPr/>
        </p:nvSpPr>
        <p:spPr>
          <a:xfrm>
            <a:off x="9896417" y="355442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65" name="Isosceles Triangle 64">
            <a:extLst>
              <a:ext uri="{FF2B5EF4-FFF2-40B4-BE49-F238E27FC236}">
                <a16:creationId xmlns:a16="http://schemas.microsoft.com/office/drawing/2014/main" id="{FFB0693E-5E93-4E39-8868-9757CEEAEAFD}"/>
              </a:ext>
            </a:extLst>
          </p:cNvPr>
          <p:cNvSpPr/>
          <p:nvPr/>
        </p:nvSpPr>
        <p:spPr>
          <a:xfrm flipV="1">
            <a:off x="9896417" y="357585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756055A5-CFFA-49B8-9E9B-59EDE2338CD0}"/>
              </a:ext>
            </a:extLst>
          </p:cNvPr>
          <p:cNvSpPr txBox="1"/>
          <p:nvPr/>
        </p:nvSpPr>
        <p:spPr>
          <a:xfrm>
            <a:off x="9154937" y="398759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67" name="Isosceles Triangle 66">
            <a:extLst>
              <a:ext uri="{FF2B5EF4-FFF2-40B4-BE49-F238E27FC236}">
                <a16:creationId xmlns:a16="http://schemas.microsoft.com/office/drawing/2014/main" id="{F1570122-BC08-443C-A9EB-51ED884DD905}"/>
              </a:ext>
            </a:extLst>
          </p:cNvPr>
          <p:cNvSpPr/>
          <p:nvPr/>
        </p:nvSpPr>
        <p:spPr>
          <a:xfrm flipV="1">
            <a:off x="9154937" y="400902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61E00138-AC4C-413F-80F4-875391A9A34B}"/>
              </a:ext>
            </a:extLst>
          </p:cNvPr>
          <p:cNvSpPr txBox="1"/>
          <p:nvPr/>
        </p:nvSpPr>
        <p:spPr>
          <a:xfrm>
            <a:off x="11340598" y="4394344"/>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(-7)</a:t>
            </a:r>
          </a:p>
        </p:txBody>
      </p:sp>
      <p:sp>
        <p:nvSpPr>
          <p:cNvPr id="73" name="Isosceles Triangle 72">
            <a:extLst>
              <a:ext uri="{FF2B5EF4-FFF2-40B4-BE49-F238E27FC236}">
                <a16:creationId xmlns:a16="http://schemas.microsoft.com/office/drawing/2014/main" id="{8E296F1F-89A1-4DC6-9D17-2006FE290F21}"/>
              </a:ext>
            </a:extLst>
          </p:cNvPr>
          <p:cNvSpPr/>
          <p:nvPr/>
        </p:nvSpPr>
        <p:spPr>
          <a:xfrm flipV="1">
            <a:off x="11340598" y="441577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B14A410B-4C5E-476E-BF27-C0D182DEDADF}"/>
              </a:ext>
            </a:extLst>
          </p:cNvPr>
          <p:cNvSpPr txBox="1"/>
          <p:nvPr/>
        </p:nvSpPr>
        <p:spPr>
          <a:xfrm>
            <a:off x="11326192" y="4809305"/>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(-5)</a:t>
            </a:r>
          </a:p>
        </p:txBody>
      </p:sp>
      <p:sp>
        <p:nvSpPr>
          <p:cNvPr id="75" name="Isosceles Triangle 74">
            <a:extLst>
              <a:ext uri="{FF2B5EF4-FFF2-40B4-BE49-F238E27FC236}">
                <a16:creationId xmlns:a16="http://schemas.microsoft.com/office/drawing/2014/main" id="{268BA010-7200-42DB-B3E5-664817099E82}"/>
              </a:ext>
            </a:extLst>
          </p:cNvPr>
          <p:cNvSpPr/>
          <p:nvPr/>
        </p:nvSpPr>
        <p:spPr>
          <a:xfrm flipV="1">
            <a:off x="11326192" y="483073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FB4CC958-5399-4089-A1DD-9993A33F7256}"/>
              </a:ext>
            </a:extLst>
          </p:cNvPr>
          <p:cNvSpPr txBox="1"/>
          <p:nvPr/>
        </p:nvSpPr>
        <p:spPr>
          <a:xfrm>
            <a:off x="10602026" y="482165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77" name="Isosceles Triangle 76">
            <a:extLst>
              <a:ext uri="{FF2B5EF4-FFF2-40B4-BE49-F238E27FC236}">
                <a16:creationId xmlns:a16="http://schemas.microsoft.com/office/drawing/2014/main" id="{C737B99E-F794-4CB4-9462-BA507236F23B}"/>
              </a:ext>
            </a:extLst>
          </p:cNvPr>
          <p:cNvSpPr/>
          <p:nvPr/>
        </p:nvSpPr>
        <p:spPr>
          <a:xfrm flipV="1">
            <a:off x="10602026" y="484308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520E67AE-38F3-4D0B-BF5E-CC81C5E11BE5}"/>
              </a:ext>
            </a:extLst>
          </p:cNvPr>
          <p:cNvSpPr txBox="1"/>
          <p:nvPr/>
        </p:nvSpPr>
        <p:spPr>
          <a:xfrm>
            <a:off x="9154937" y="482678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(-10)</a:t>
            </a:r>
          </a:p>
        </p:txBody>
      </p:sp>
      <p:sp>
        <p:nvSpPr>
          <p:cNvPr id="79" name="Isosceles Triangle 78">
            <a:extLst>
              <a:ext uri="{FF2B5EF4-FFF2-40B4-BE49-F238E27FC236}">
                <a16:creationId xmlns:a16="http://schemas.microsoft.com/office/drawing/2014/main" id="{DD73E912-A2CD-4439-B3F2-F8CEEAD25353}"/>
              </a:ext>
            </a:extLst>
          </p:cNvPr>
          <p:cNvSpPr/>
          <p:nvPr/>
        </p:nvSpPr>
        <p:spPr>
          <a:xfrm flipV="1">
            <a:off x="9154937" y="484821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6956289C-AD60-49F2-8048-43903B2084F4}"/>
              </a:ext>
            </a:extLst>
          </p:cNvPr>
          <p:cNvSpPr txBox="1"/>
          <p:nvPr/>
        </p:nvSpPr>
        <p:spPr>
          <a:xfrm>
            <a:off x="10602026" y="504227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(-10)</a:t>
            </a:r>
          </a:p>
        </p:txBody>
      </p:sp>
      <p:sp>
        <p:nvSpPr>
          <p:cNvPr id="81" name="Isosceles Triangle 80">
            <a:extLst>
              <a:ext uri="{FF2B5EF4-FFF2-40B4-BE49-F238E27FC236}">
                <a16:creationId xmlns:a16="http://schemas.microsoft.com/office/drawing/2014/main" id="{1CB98AFD-8416-46B7-81DB-F59C6E638EEB}"/>
              </a:ext>
            </a:extLst>
          </p:cNvPr>
          <p:cNvSpPr/>
          <p:nvPr/>
        </p:nvSpPr>
        <p:spPr>
          <a:xfrm flipV="1">
            <a:off x="10602026" y="506370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A91999A5-E131-456B-9BAF-CC56C288BCA4}"/>
              </a:ext>
            </a:extLst>
          </p:cNvPr>
          <p:cNvSpPr txBox="1"/>
          <p:nvPr/>
        </p:nvSpPr>
        <p:spPr>
          <a:xfrm>
            <a:off x="9154937" y="504740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(-9)</a:t>
            </a:r>
          </a:p>
        </p:txBody>
      </p:sp>
      <p:sp>
        <p:nvSpPr>
          <p:cNvPr id="83" name="Isosceles Triangle 82">
            <a:extLst>
              <a:ext uri="{FF2B5EF4-FFF2-40B4-BE49-F238E27FC236}">
                <a16:creationId xmlns:a16="http://schemas.microsoft.com/office/drawing/2014/main" id="{B1B14259-B8A5-4929-AB17-333CA197FC82}"/>
              </a:ext>
            </a:extLst>
          </p:cNvPr>
          <p:cNvSpPr/>
          <p:nvPr/>
        </p:nvSpPr>
        <p:spPr>
          <a:xfrm flipV="1">
            <a:off x="9154937" y="506883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27246584-9158-462A-A909-1C0819A37A25}"/>
              </a:ext>
            </a:extLst>
          </p:cNvPr>
          <p:cNvSpPr txBox="1"/>
          <p:nvPr/>
        </p:nvSpPr>
        <p:spPr>
          <a:xfrm>
            <a:off x="9154937" y="525349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85" name="Isosceles Triangle 84">
            <a:extLst>
              <a:ext uri="{FF2B5EF4-FFF2-40B4-BE49-F238E27FC236}">
                <a16:creationId xmlns:a16="http://schemas.microsoft.com/office/drawing/2014/main" id="{1392F732-8A1D-4FD7-B731-15290A5225C1}"/>
              </a:ext>
            </a:extLst>
          </p:cNvPr>
          <p:cNvSpPr/>
          <p:nvPr/>
        </p:nvSpPr>
        <p:spPr>
          <a:xfrm flipV="1">
            <a:off x="9154937" y="527492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523AB7A4-0A89-4A50-AB9B-BB6F9F64F9DB}"/>
              </a:ext>
            </a:extLst>
          </p:cNvPr>
          <p:cNvSpPr txBox="1"/>
          <p:nvPr/>
        </p:nvSpPr>
        <p:spPr>
          <a:xfrm>
            <a:off x="9883358" y="525349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87" name="Isosceles Triangle 86">
            <a:extLst>
              <a:ext uri="{FF2B5EF4-FFF2-40B4-BE49-F238E27FC236}">
                <a16:creationId xmlns:a16="http://schemas.microsoft.com/office/drawing/2014/main" id="{112DDA2D-1544-434B-918A-7962B83066A1}"/>
              </a:ext>
            </a:extLst>
          </p:cNvPr>
          <p:cNvSpPr/>
          <p:nvPr/>
        </p:nvSpPr>
        <p:spPr>
          <a:xfrm flipV="1">
            <a:off x="9883358" y="527492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0979B79E-D4BF-40FA-8F43-D900F2A1C2D0}"/>
              </a:ext>
            </a:extLst>
          </p:cNvPr>
          <p:cNvSpPr txBox="1"/>
          <p:nvPr/>
        </p:nvSpPr>
        <p:spPr>
          <a:xfrm>
            <a:off x="9162391" y="545959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89" name="Isosceles Triangle 88">
            <a:extLst>
              <a:ext uri="{FF2B5EF4-FFF2-40B4-BE49-F238E27FC236}">
                <a16:creationId xmlns:a16="http://schemas.microsoft.com/office/drawing/2014/main" id="{4EFD2E5B-BB1E-4C9C-9ADB-B0864328D859}"/>
              </a:ext>
            </a:extLst>
          </p:cNvPr>
          <p:cNvSpPr/>
          <p:nvPr/>
        </p:nvSpPr>
        <p:spPr>
          <a:xfrm flipV="1">
            <a:off x="9162391" y="548102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EC14D562-0095-4BC9-A8DE-8554FBAFCF31}"/>
              </a:ext>
            </a:extLst>
          </p:cNvPr>
          <p:cNvSpPr txBox="1"/>
          <p:nvPr/>
        </p:nvSpPr>
        <p:spPr>
          <a:xfrm>
            <a:off x="9890812" y="545959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91" name="Isosceles Triangle 90">
            <a:extLst>
              <a:ext uri="{FF2B5EF4-FFF2-40B4-BE49-F238E27FC236}">
                <a16:creationId xmlns:a16="http://schemas.microsoft.com/office/drawing/2014/main" id="{C27524F2-B796-4B66-865D-813D65EAC174}"/>
              </a:ext>
            </a:extLst>
          </p:cNvPr>
          <p:cNvSpPr/>
          <p:nvPr/>
        </p:nvSpPr>
        <p:spPr>
          <a:xfrm flipV="1">
            <a:off x="9890812" y="548102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6024BF0F-362D-4270-A1A6-F05FF1D91D36}"/>
              </a:ext>
            </a:extLst>
          </p:cNvPr>
          <p:cNvSpPr txBox="1"/>
          <p:nvPr/>
        </p:nvSpPr>
        <p:spPr>
          <a:xfrm>
            <a:off x="11326192" y="5448674"/>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(-5)</a:t>
            </a:r>
          </a:p>
        </p:txBody>
      </p:sp>
      <p:sp>
        <p:nvSpPr>
          <p:cNvPr id="93" name="Isosceles Triangle 92">
            <a:extLst>
              <a:ext uri="{FF2B5EF4-FFF2-40B4-BE49-F238E27FC236}">
                <a16:creationId xmlns:a16="http://schemas.microsoft.com/office/drawing/2014/main" id="{33D78795-1888-46BE-AABA-30C2A3AF434F}"/>
              </a:ext>
            </a:extLst>
          </p:cNvPr>
          <p:cNvSpPr/>
          <p:nvPr/>
        </p:nvSpPr>
        <p:spPr>
          <a:xfrm flipV="1">
            <a:off x="11326192" y="547010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144B0646-DB7A-4D79-ADD3-8E3196F67C1B}"/>
              </a:ext>
            </a:extLst>
          </p:cNvPr>
          <p:cNvSpPr txBox="1"/>
          <p:nvPr/>
        </p:nvSpPr>
        <p:spPr>
          <a:xfrm>
            <a:off x="10602026" y="566797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(-3)</a:t>
            </a:r>
          </a:p>
        </p:txBody>
      </p:sp>
      <p:sp>
        <p:nvSpPr>
          <p:cNvPr id="95" name="Isosceles Triangle 94">
            <a:extLst>
              <a:ext uri="{FF2B5EF4-FFF2-40B4-BE49-F238E27FC236}">
                <a16:creationId xmlns:a16="http://schemas.microsoft.com/office/drawing/2014/main" id="{BA671661-27F0-4CA8-B104-2AB273B07E85}"/>
              </a:ext>
            </a:extLst>
          </p:cNvPr>
          <p:cNvSpPr/>
          <p:nvPr/>
        </p:nvSpPr>
        <p:spPr>
          <a:xfrm flipV="1">
            <a:off x="10602026" y="568940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6C73DCA8-C38D-4575-8AA9-4F46BE903C3B}"/>
              </a:ext>
            </a:extLst>
          </p:cNvPr>
          <p:cNvSpPr txBox="1"/>
          <p:nvPr/>
        </p:nvSpPr>
        <p:spPr>
          <a:xfrm>
            <a:off x="10602026" y="587406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(-3)</a:t>
            </a:r>
          </a:p>
        </p:txBody>
      </p:sp>
      <p:sp>
        <p:nvSpPr>
          <p:cNvPr id="97" name="Isosceles Triangle 96">
            <a:extLst>
              <a:ext uri="{FF2B5EF4-FFF2-40B4-BE49-F238E27FC236}">
                <a16:creationId xmlns:a16="http://schemas.microsoft.com/office/drawing/2014/main" id="{3AFE3E78-9EA4-4360-8665-C53F7A80780C}"/>
              </a:ext>
            </a:extLst>
          </p:cNvPr>
          <p:cNvSpPr/>
          <p:nvPr/>
        </p:nvSpPr>
        <p:spPr>
          <a:xfrm flipV="1">
            <a:off x="10602026" y="589549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78A9E6F5-4866-4237-A37C-25B4C0B08FDC}"/>
              </a:ext>
            </a:extLst>
          </p:cNvPr>
          <p:cNvSpPr txBox="1"/>
          <p:nvPr/>
        </p:nvSpPr>
        <p:spPr>
          <a:xfrm>
            <a:off x="9883358" y="587406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(-3)</a:t>
            </a:r>
          </a:p>
        </p:txBody>
      </p:sp>
      <p:sp>
        <p:nvSpPr>
          <p:cNvPr id="99" name="Isosceles Triangle 98">
            <a:extLst>
              <a:ext uri="{FF2B5EF4-FFF2-40B4-BE49-F238E27FC236}">
                <a16:creationId xmlns:a16="http://schemas.microsoft.com/office/drawing/2014/main" id="{F638154D-BFBA-47CF-9265-656B8512BF05}"/>
              </a:ext>
            </a:extLst>
          </p:cNvPr>
          <p:cNvSpPr/>
          <p:nvPr/>
        </p:nvSpPr>
        <p:spPr>
          <a:xfrm flipV="1">
            <a:off x="9883358" y="589549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a:extLst>
              <a:ext uri="{FF2B5EF4-FFF2-40B4-BE49-F238E27FC236}">
                <a16:creationId xmlns:a16="http://schemas.microsoft.com/office/drawing/2014/main" id="{E3BA391C-C340-4EA6-850B-8C30A0656624}"/>
              </a:ext>
            </a:extLst>
          </p:cNvPr>
          <p:cNvSpPr txBox="1"/>
          <p:nvPr/>
        </p:nvSpPr>
        <p:spPr>
          <a:xfrm>
            <a:off x="866735" y="585291"/>
            <a:ext cx="10575847"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Perceptions of wildfire threats and as a result, measures for preparedness, are down this year among those who live in high-fire risk areas.</a:t>
            </a:r>
          </a:p>
        </p:txBody>
      </p:sp>
      <p:sp>
        <p:nvSpPr>
          <p:cNvPr id="102" name="TextBox 101">
            <a:extLst>
              <a:ext uri="{FF2B5EF4-FFF2-40B4-BE49-F238E27FC236}">
                <a16:creationId xmlns:a16="http://schemas.microsoft.com/office/drawing/2014/main" id="{3D62F2D0-B54C-4C4F-A7E6-F8316EFF6AAA}"/>
              </a:ext>
            </a:extLst>
          </p:cNvPr>
          <p:cNvSpPr txBox="1"/>
          <p:nvPr/>
        </p:nvSpPr>
        <p:spPr>
          <a:xfrm>
            <a:off x="866736" y="1234728"/>
            <a:ext cx="10287000" cy="2616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100">
                <a:latin typeface="Montserrat Light" panose="00000400000000000000" pitchFamily="2" charset="0"/>
              </a:rPr>
              <a:t>Those living outside of high-fire risk areas remain the least-prepared for wildfires.</a:t>
            </a:r>
          </a:p>
        </p:txBody>
      </p:sp>
      <p:pic>
        <p:nvPicPr>
          <p:cNvPr id="71" name="Picture 70">
            <a:extLst>
              <a:ext uri="{FF2B5EF4-FFF2-40B4-BE49-F238E27FC236}">
                <a16:creationId xmlns:a16="http://schemas.microsoft.com/office/drawing/2014/main" id="{D9163806-3B90-4857-BB5F-2A570A819681}"/>
              </a:ext>
            </a:extLst>
          </p:cNvPr>
          <p:cNvPicPr>
            <a:picLocks noChangeAspect="1"/>
          </p:cNvPicPr>
          <p:nvPr/>
        </p:nvPicPr>
        <p:blipFill rotWithShape="1">
          <a:blip r:embed="rId6">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Tree>
    <p:extLst>
      <p:ext uri="{BB962C8B-B14F-4D97-AF65-F5344CB8AC3E}">
        <p14:creationId xmlns:p14="http://schemas.microsoft.com/office/powerpoint/2010/main" val="3271477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4F75702-62C9-41EA-A1B5-84CFF1EAA3F1}"/>
              </a:ext>
            </a:extLst>
          </p:cNvPr>
          <p:cNvGraphicFramePr>
            <a:graphicFrameLocks noGrp="1"/>
          </p:cNvGraphicFramePr>
          <p:nvPr>
            <p:extLst>
              <p:ext uri="{D42A27DB-BD31-4B8C-83A1-F6EECF244321}">
                <p14:modId xmlns:p14="http://schemas.microsoft.com/office/powerpoint/2010/main" val="3798570151"/>
              </p:ext>
            </p:extLst>
          </p:nvPr>
        </p:nvGraphicFramePr>
        <p:xfrm>
          <a:off x="941166" y="3354435"/>
          <a:ext cx="10501593" cy="2855864"/>
        </p:xfrm>
        <a:graphic>
          <a:graphicData uri="http://schemas.openxmlformats.org/drawingml/2006/table">
            <a:tbl>
              <a:tblPr/>
              <a:tblGrid>
                <a:gridCol w="2546313">
                  <a:extLst>
                    <a:ext uri="{9D8B030D-6E8A-4147-A177-3AD203B41FA5}">
                      <a16:colId xmlns:a16="http://schemas.microsoft.com/office/drawing/2014/main" val="2162578061"/>
                    </a:ext>
                  </a:extLst>
                </a:gridCol>
                <a:gridCol w="7955280">
                  <a:extLst>
                    <a:ext uri="{9D8B030D-6E8A-4147-A177-3AD203B41FA5}">
                      <a16:colId xmlns:a16="http://schemas.microsoft.com/office/drawing/2014/main" val="690613935"/>
                    </a:ext>
                  </a:extLst>
                </a:gridCol>
              </a:tblGrid>
              <a:tr h="356983">
                <a:tc>
                  <a:txBody>
                    <a:bodyPr/>
                    <a:lstStyle/>
                    <a:p>
                      <a:pPr marL="0" algn="l" defTabSz="914400" rtl="0" eaLnBrk="1" fontAlgn="t" latinLnBrk="0" hangingPunct="1"/>
                      <a:r>
                        <a:rPr kumimoji="0" lang="en-US" sz="1000" b="1" i="0" u="none" strike="noStrike" kern="1200" cap="none" spc="0" normalizeH="0" baseline="0">
                          <a:ln>
                            <a:noFill/>
                          </a:ln>
                          <a:solidFill>
                            <a:schemeClr val="tx1"/>
                          </a:solidFill>
                          <a:effectLst/>
                          <a:uLnTx/>
                          <a:uFillTx/>
                          <a:latin typeface="Montserrat" panose="00000500000000000000" pitchFamily="2" charset="0"/>
                          <a:ea typeface="+mn-ea"/>
                          <a:cs typeface="Times New Roman" panose="02020603050405020304" pitchFamily="18" charset="0"/>
                        </a:rPr>
                        <a:t>TV reports</a:t>
                      </a:r>
                    </a:p>
                  </a:txBody>
                  <a:tcPr marL="45720" marR="45720" anchor="ctr">
                    <a:lnL w="12700" cap="flat" cmpd="sng" algn="ctr">
                      <a:solidFill>
                        <a:srgbClr val="FF0000"/>
                      </a:solidFill>
                      <a:prstDash val="sysDot"/>
                      <a:round/>
                      <a:headEnd type="none" w="med" len="med"/>
                      <a:tailEnd type="none" w="med" len="med"/>
                    </a:lnL>
                    <a:lnR w="12700" cmpd="sng">
                      <a:noFill/>
                      <a:prstDash val="solid"/>
                    </a:lnR>
                    <a:lnT w="12700" cap="flat" cmpd="sng" algn="ctr">
                      <a:solidFill>
                        <a:srgbClr val="FF0000"/>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356983">
                <a:tc>
                  <a:txBody>
                    <a:bodyPr/>
                    <a:lstStyle/>
                    <a:p>
                      <a:pPr marL="0" algn="l" defTabSz="914400" rtl="0" eaLnBrk="1" fontAlgn="t" latinLnBrk="0" hangingPunct="1"/>
                      <a:r>
                        <a:rPr kumimoji="0" lang="en-US" sz="1000" b="1" i="0" u="none" strike="noStrike" kern="1200" cap="none" spc="0" normalizeH="0" baseline="0">
                          <a:ln>
                            <a:noFill/>
                          </a:ln>
                          <a:solidFill>
                            <a:schemeClr val="tx1"/>
                          </a:solidFill>
                          <a:effectLst/>
                          <a:uLnTx/>
                          <a:uFillTx/>
                          <a:latin typeface="Montserrat" panose="00000500000000000000" pitchFamily="2" charset="0"/>
                          <a:ea typeface="+mn-ea"/>
                          <a:cs typeface="Times New Roman" panose="02020603050405020304" pitchFamily="18" charset="0"/>
                        </a:rPr>
                        <a:t>Local fire department</a:t>
                      </a:r>
                    </a:p>
                  </a:txBody>
                  <a:tcPr marL="45720" marR="45720" anchor="ctr">
                    <a:lnL w="12700" cap="flat" cmpd="sng" algn="ctr">
                      <a:solidFill>
                        <a:srgbClr val="FF0000"/>
                      </a:solidFill>
                      <a:prstDash val="sysDot"/>
                      <a:round/>
                      <a:headEnd type="none" w="med" len="med"/>
                      <a:tailEnd type="none" w="med" len="med"/>
                    </a:lnL>
                    <a:lnR w="12700" cmpd="sng">
                      <a:noFill/>
                      <a:prstDash val="solid"/>
                    </a:lnR>
                    <a:lnT w="12700" cap="flat" cmpd="sng" algn="ctr">
                      <a:solidFill>
                        <a:schemeClr val="bg2"/>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ap="flat" cmpd="sng" algn="ctr">
                      <a:solidFill>
                        <a:srgbClr val="FF0000"/>
                      </a:solidFill>
                      <a:prstDash val="sysDot"/>
                      <a:round/>
                      <a:headEnd type="none" w="med" len="med"/>
                      <a:tailEnd type="none" w="med" len="med"/>
                    </a:lnR>
                    <a:lnT w="12700" cap="flat" cmpd="sng" algn="ctr">
                      <a:solidFill>
                        <a:schemeClr val="bg2"/>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r h="356983">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Department of Forestry/CAL-FIRE</a:t>
                      </a:r>
                    </a:p>
                  </a:txBody>
                  <a:tcPr marL="45720" marR="45720" anchor="ctr">
                    <a:lnL w="12700" cmpd="sng">
                      <a:noFill/>
                      <a:prstDash val="solid"/>
                    </a:lnL>
                    <a:lnR w="12700" cmpd="sng">
                      <a:noFill/>
                      <a:prstDash val="solid"/>
                    </a:lnR>
                    <a:lnT w="12700" cap="flat" cmpd="sng" algn="ctr">
                      <a:solidFill>
                        <a:srgbClr val="FF0000"/>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rgbClr val="FF0000"/>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356983">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rPr>
                        <a:t>Electric utility company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356983">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0000400000000000000" pitchFamily="2" charset="0"/>
                          <a:ea typeface="+mn-ea"/>
                          <a:cs typeface="Times New Roman" panose="02020603050405020304" pitchFamily="18" charset="0"/>
                        </a:rPr>
                        <a:t>Radio</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356983">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Online blogs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356983">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Disaster relief agencies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0287667"/>
                  </a:ext>
                </a:extLst>
              </a:tr>
              <a:tr h="356983">
                <a:tc>
                  <a:txBody>
                    <a:bodyPr/>
                    <a:lstStyle/>
                    <a:p>
                      <a:pPr algn="l" fontAlgn="t"/>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Elected officials/government</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bl>
          </a:graphicData>
        </a:graphic>
      </p:graphicFrame>
      <p:graphicFrame>
        <p:nvGraphicFramePr>
          <p:cNvPr id="42" name="Chart 41">
            <a:extLst>
              <a:ext uri="{FF2B5EF4-FFF2-40B4-BE49-F238E27FC236}">
                <a16:creationId xmlns:a16="http://schemas.microsoft.com/office/drawing/2014/main" id="{E7D7F229-01B4-4DC4-803A-9ACFCCE62ED5}"/>
              </a:ext>
            </a:extLst>
          </p:cNvPr>
          <p:cNvGraphicFramePr>
            <a:graphicFrameLocks/>
          </p:cNvGraphicFramePr>
          <p:nvPr>
            <p:extLst>
              <p:ext uri="{D42A27DB-BD31-4B8C-83A1-F6EECF244321}">
                <p14:modId xmlns:p14="http://schemas.microsoft.com/office/powerpoint/2010/main" val="1360831445"/>
              </p:ext>
            </p:extLst>
          </p:nvPr>
        </p:nvGraphicFramePr>
        <p:xfrm>
          <a:off x="9576880" y="3215936"/>
          <a:ext cx="2082114" cy="31500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Chart 29">
            <a:extLst>
              <a:ext uri="{FF2B5EF4-FFF2-40B4-BE49-F238E27FC236}">
                <a16:creationId xmlns:a16="http://schemas.microsoft.com/office/drawing/2014/main" id="{32F3801B-0133-4F32-AF4E-1621B9B5089B}"/>
              </a:ext>
            </a:extLst>
          </p:cNvPr>
          <p:cNvGraphicFramePr>
            <a:graphicFrameLocks/>
          </p:cNvGraphicFramePr>
          <p:nvPr>
            <p:extLst>
              <p:ext uri="{D42A27DB-BD31-4B8C-83A1-F6EECF244321}">
                <p14:modId xmlns:p14="http://schemas.microsoft.com/office/powerpoint/2010/main" val="3088126187"/>
              </p:ext>
            </p:extLst>
          </p:nvPr>
        </p:nvGraphicFramePr>
        <p:xfrm>
          <a:off x="3076329" y="3202243"/>
          <a:ext cx="2082114" cy="3150053"/>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id="{BE10D157-298E-4143-B8CE-5CABC58956F1}"/>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0ECBE5D-C813-4526-B50A-312384B029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6EC68C94-61FB-459D-853E-1A27ED176CFE}"/>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5" name="Rectangle 4">
            <a:extLst>
              <a:ext uri="{FF2B5EF4-FFF2-40B4-BE49-F238E27FC236}">
                <a16:creationId xmlns:a16="http://schemas.microsoft.com/office/drawing/2014/main" id="{0161C41B-FFF0-423A-A430-1FEFC8FB359C}"/>
              </a:ext>
            </a:extLst>
          </p:cNvPr>
          <p:cNvSpPr/>
          <p:nvPr/>
        </p:nvSpPr>
        <p:spPr>
          <a:xfrm>
            <a:off x="866736" y="6452629"/>
            <a:ext cx="7679491" cy="338554"/>
          </a:xfrm>
          <a:prstGeom prst="rect">
            <a:avLst/>
          </a:prstGeom>
        </p:spPr>
        <p:txBody>
          <a:bodyPr wrap="square">
            <a:spAutoFit/>
          </a:bodyPr>
          <a:lstStyle/>
          <a:p>
            <a:r>
              <a:rPr lang="en-US" sz="800" i="1">
                <a:latin typeface="Montserrat Light" panose="00000400000000000000" pitchFamily="2" charset="0"/>
              </a:rPr>
              <a:t>Base: Total Respondents (Not Notified, De-Energized n=500; Notified, De-Energized n=500; Notified, Not De-Energized n=500; Not Notified, Not De-Energized n=502; Not in High-Risk Area n=500); Q7</a:t>
            </a:r>
          </a:p>
        </p:txBody>
      </p:sp>
      <p:sp>
        <p:nvSpPr>
          <p:cNvPr id="6" name="Text Placeholder 6">
            <a:extLst>
              <a:ext uri="{FF2B5EF4-FFF2-40B4-BE49-F238E27FC236}">
                <a16:creationId xmlns:a16="http://schemas.microsoft.com/office/drawing/2014/main" id="{6256E2C9-042A-4640-BEC2-CD5F7E2C425C}"/>
              </a:ext>
            </a:extLst>
          </p:cNvPr>
          <p:cNvSpPr txBox="1">
            <a:spLocks/>
          </p:cNvSpPr>
          <p:nvPr/>
        </p:nvSpPr>
        <p:spPr>
          <a:xfrm>
            <a:off x="866736" y="2522892"/>
            <a:ext cx="8094384"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USEFUL SOURCES OF WILDFIRE SAFETY INFORMATION</a:t>
            </a:r>
          </a:p>
        </p:txBody>
      </p:sp>
      <p:cxnSp>
        <p:nvCxnSpPr>
          <p:cNvPr id="8" name="Straight Connector 7">
            <a:extLst>
              <a:ext uri="{FF2B5EF4-FFF2-40B4-BE49-F238E27FC236}">
                <a16:creationId xmlns:a16="http://schemas.microsoft.com/office/drawing/2014/main" id="{1F1CDF65-B0F1-471D-BBF6-CE9A9B48CDE1}"/>
              </a:ext>
            </a:extLst>
          </p:cNvPr>
          <p:cNvCxnSpPr>
            <a:cxnSpLocks/>
          </p:cNvCxnSpPr>
          <p:nvPr/>
        </p:nvCxnSpPr>
        <p:spPr>
          <a:xfrm rot="16200000" flipV="1">
            <a:off x="1169767" y="2620937"/>
            <a:ext cx="0" cy="457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13" name="Chart 12">
            <a:extLst>
              <a:ext uri="{FF2B5EF4-FFF2-40B4-BE49-F238E27FC236}">
                <a16:creationId xmlns:a16="http://schemas.microsoft.com/office/drawing/2014/main" id="{DDD33246-B233-47FC-A4A5-F4DDC6878DFA}"/>
              </a:ext>
            </a:extLst>
          </p:cNvPr>
          <p:cNvGraphicFramePr>
            <a:graphicFrameLocks/>
          </p:cNvGraphicFramePr>
          <p:nvPr>
            <p:extLst>
              <p:ext uri="{D42A27DB-BD31-4B8C-83A1-F6EECF244321}">
                <p14:modId xmlns:p14="http://schemas.microsoft.com/office/powerpoint/2010/main" val="4110803035"/>
              </p:ext>
            </p:extLst>
          </p:nvPr>
        </p:nvGraphicFramePr>
        <p:xfrm>
          <a:off x="4548358" y="3215937"/>
          <a:ext cx="2082114" cy="31500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Chart 15">
            <a:extLst>
              <a:ext uri="{FF2B5EF4-FFF2-40B4-BE49-F238E27FC236}">
                <a16:creationId xmlns:a16="http://schemas.microsoft.com/office/drawing/2014/main" id="{F2AC2403-89C4-4CE7-A957-152EE8F02989}"/>
              </a:ext>
            </a:extLst>
          </p:cNvPr>
          <p:cNvGraphicFramePr>
            <a:graphicFrameLocks/>
          </p:cNvGraphicFramePr>
          <p:nvPr>
            <p:extLst>
              <p:ext uri="{D42A27DB-BD31-4B8C-83A1-F6EECF244321}">
                <p14:modId xmlns:p14="http://schemas.microsoft.com/office/powerpoint/2010/main" val="2321119432"/>
              </p:ext>
            </p:extLst>
          </p:nvPr>
        </p:nvGraphicFramePr>
        <p:xfrm>
          <a:off x="6190236" y="3222253"/>
          <a:ext cx="2082114" cy="315005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Chart 16">
            <a:extLst>
              <a:ext uri="{FF2B5EF4-FFF2-40B4-BE49-F238E27FC236}">
                <a16:creationId xmlns:a16="http://schemas.microsoft.com/office/drawing/2014/main" id="{F2B3098C-282B-4E4C-B6EA-EAAF270507C8}"/>
              </a:ext>
            </a:extLst>
          </p:cNvPr>
          <p:cNvGraphicFramePr>
            <a:graphicFrameLocks/>
          </p:cNvGraphicFramePr>
          <p:nvPr>
            <p:extLst>
              <p:ext uri="{D42A27DB-BD31-4B8C-83A1-F6EECF244321}">
                <p14:modId xmlns:p14="http://schemas.microsoft.com/office/powerpoint/2010/main" val="222771646"/>
              </p:ext>
            </p:extLst>
          </p:nvPr>
        </p:nvGraphicFramePr>
        <p:xfrm>
          <a:off x="7879217" y="3228569"/>
          <a:ext cx="2082114" cy="3150053"/>
        </p:xfrm>
        <a:graphic>
          <a:graphicData uri="http://schemas.openxmlformats.org/drawingml/2006/chart">
            <c:chart xmlns:c="http://schemas.openxmlformats.org/drawingml/2006/chart" xmlns:r="http://schemas.openxmlformats.org/officeDocument/2006/relationships" r:id="rId8"/>
          </a:graphicData>
        </a:graphic>
      </p:graphicFrame>
      <p:sp>
        <p:nvSpPr>
          <p:cNvPr id="20" name="TextBox 19">
            <a:extLst>
              <a:ext uri="{FF2B5EF4-FFF2-40B4-BE49-F238E27FC236}">
                <a16:creationId xmlns:a16="http://schemas.microsoft.com/office/drawing/2014/main" id="{BF000EAB-DF8D-46E2-B94C-BC717B7138EB}"/>
              </a:ext>
            </a:extLst>
          </p:cNvPr>
          <p:cNvSpPr txBox="1"/>
          <p:nvPr/>
        </p:nvSpPr>
        <p:spPr>
          <a:xfrm>
            <a:off x="8806800" y="4840569"/>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23" name="TextBox 22">
            <a:extLst>
              <a:ext uri="{FF2B5EF4-FFF2-40B4-BE49-F238E27FC236}">
                <a16:creationId xmlns:a16="http://schemas.microsoft.com/office/drawing/2014/main" id="{1087E8D4-9508-4D7F-B5C2-2C99D61DC5A4}"/>
              </a:ext>
            </a:extLst>
          </p:cNvPr>
          <p:cNvSpPr txBox="1"/>
          <p:nvPr/>
        </p:nvSpPr>
        <p:spPr>
          <a:xfrm>
            <a:off x="6913756" y="5578587"/>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B</a:t>
            </a:r>
          </a:p>
        </p:txBody>
      </p:sp>
      <p:sp>
        <p:nvSpPr>
          <p:cNvPr id="25" name="TextBox 24">
            <a:extLst>
              <a:ext uri="{FF2B5EF4-FFF2-40B4-BE49-F238E27FC236}">
                <a16:creationId xmlns:a16="http://schemas.microsoft.com/office/drawing/2014/main" id="{B497B586-0F31-4B23-A778-4C5DFE29EEF1}"/>
              </a:ext>
            </a:extLst>
          </p:cNvPr>
          <p:cNvSpPr txBox="1"/>
          <p:nvPr/>
        </p:nvSpPr>
        <p:spPr>
          <a:xfrm>
            <a:off x="10373276" y="5586600"/>
            <a:ext cx="48851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ABD</a:t>
            </a:r>
          </a:p>
        </p:txBody>
      </p:sp>
      <p:sp>
        <p:nvSpPr>
          <p:cNvPr id="27" name="TextBox 26">
            <a:extLst>
              <a:ext uri="{FF2B5EF4-FFF2-40B4-BE49-F238E27FC236}">
                <a16:creationId xmlns:a16="http://schemas.microsoft.com/office/drawing/2014/main" id="{E09173AD-9F20-4E1E-8164-68BB225E55B4}"/>
              </a:ext>
            </a:extLst>
          </p:cNvPr>
          <p:cNvSpPr txBox="1"/>
          <p:nvPr/>
        </p:nvSpPr>
        <p:spPr>
          <a:xfrm>
            <a:off x="11052546" y="3427363"/>
            <a:ext cx="577702"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err="1"/>
              <a:t>ABCD</a:t>
            </a:r>
            <a:endParaRPr lang="en-US" b="1" baseline="30000"/>
          </a:p>
        </p:txBody>
      </p:sp>
      <p:sp>
        <p:nvSpPr>
          <p:cNvPr id="28" name="TextBox 27">
            <a:extLst>
              <a:ext uri="{FF2B5EF4-FFF2-40B4-BE49-F238E27FC236}">
                <a16:creationId xmlns:a16="http://schemas.microsoft.com/office/drawing/2014/main" id="{A2BA4C2A-C220-4942-8BE3-FC74DA4CC4A0}"/>
              </a:ext>
            </a:extLst>
          </p:cNvPr>
          <p:cNvSpPr txBox="1"/>
          <p:nvPr/>
        </p:nvSpPr>
        <p:spPr>
          <a:xfrm>
            <a:off x="5789628" y="3777659"/>
            <a:ext cx="37840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E</a:t>
            </a:r>
          </a:p>
        </p:txBody>
      </p:sp>
      <p:sp>
        <p:nvSpPr>
          <p:cNvPr id="29" name="TextBox 28">
            <a:extLst>
              <a:ext uri="{FF2B5EF4-FFF2-40B4-BE49-F238E27FC236}">
                <a16:creationId xmlns:a16="http://schemas.microsoft.com/office/drawing/2014/main" id="{862D30E4-6E86-43F1-8C7D-66977D153C4D}"/>
              </a:ext>
            </a:extLst>
          </p:cNvPr>
          <p:cNvSpPr txBox="1"/>
          <p:nvPr/>
        </p:nvSpPr>
        <p:spPr>
          <a:xfrm>
            <a:off x="5698203" y="4140235"/>
            <a:ext cx="318183"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E</a:t>
            </a:r>
          </a:p>
        </p:txBody>
      </p:sp>
      <p:sp>
        <p:nvSpPr>
          <p:cNvPr id="32" name="TextBox 31">
            <a:extLst>
              <a:ext uri="{FF2B5EF4-FFF2-40B4-BE49-F238E27FC236}">
                <a16:creationId xmlns:a16="http://schemas.microsoft.com/office/drawing/2014/main" id="{AA0E8B40-8F39-423B-9DFB-1BB2A8EFEDBD}"/>
              </a:ext>
            </a:extLst>
          </p:cNvPr>
          <p:cNvSpPr txBox="1"/>
          <p:nvPr/>
        </p:nvSpPr>
        <p:spPr>
          <a:xfrm>
            <a:off x="10558970" y="4840840"/>
            <a:ext cx="37128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ABC</a:t>
            </a:r>
          </a:p>
        </p:txBody>
      </p:sp>
      <p:sp>
        <p:nvSpPr>
          <p:cNvPr id="33" name="TextBox 32">
            <a:extLst>
              <a:ext uri="{FF2B5EF4-FFF2-40B4-BE49-F238E27FC236}">
                <a16:creationId xmlns:a16="http://schemas.microsoft.com/office/drawing/2014/main" id="{F13EA5CB-3373-4BE4-9B04-6D6E57A46D84}"/>
              </a:ext>
            </a:extLst>
          </p:cNvPr>
          <p:cNvSpPr txBox="1"/>
          <p:nvPr/>
        </p:nvSpPr>
        <p:spPr>
          <a:xfrm>
            <a:off x="5724624" y="4485714"/>
            <a:ext cx="37840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ADE</a:t>
            </a:r>
          </a:p>
        </p:txBody>
      </p:sp>
      <p:sp>
        <p:nvSpPr>
          <p:cNvPr id="34" name="TextBox 33">
            <a:extLst>
              <a:ext uri="{FF2B5EF4-FFF2-40B4-BE49-F238E27FC236}">
                <a16:creationId xmlns:a16="http://schemas.microsoft.com/office/drawing/2014/main" id="{A9AA457B-2E53-4D4C-A513-DE176C917FBB}"/>
              </a:ext>
            </a:extLst>
          </p:cNvPr>
          <p:cNvSpPr txBox="1"/>
          <p:nvPr/>
        </p:nvSpPr>
        <p:spPr>
          <a:xfrm>
            <a:off x="7420091" y="3786895"/>
            <a:ext cx="37840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E</a:t>
            </a:r>
          </a:p>
        </p:txBody>
      </p:sp>
      <p:sp>
        <p:nvSpPr>
          <p:cNvPr id="36" name="Rectangle 35">
            <a:extLst>
              <a:ext uri="{FF2B5EF4-FFF2-40B4-BE49-F238E27FC236}">
                <a16:creationId xmlns:a16="http://schemas.microsoft.com/office/drawing/2014/main" id="{D378D857-91EA-4FA4-9021-A4E455D77595}"/>
              </a:ext>
            </a:extLst>
          </p:cNvPr>
          <p:cNvSpPr/>
          <p:nvPr/>
        </p:nvSpPr>
        <p:spPr>
          <a:xfrm>
            <a:off x="3127619" y="2870957"/>
            <a:ext cx="1273127"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(A)</a:t>
            </a:r>
            <a:endParaRPr lang="en-US" sz="800">
              <a:latin typeface="Montserrat Light" panose="00000400000000000000" pitchFamily="2" charset="0"/>
            </a:endParaRPr>
          </a:p>
        </p:txBody>
      </p:sp>
      <p:sp>
        <p:nvSpPr>
          <p:cNvPr id="38" name="Rectangle 37">
            <a:extLst>
              <a:ext uri="{FF2B5EF4-FFF2-40B4-BE49-F238E27FC236}">
                <a16:creationId xmlns:a16="http://schemas.microsoft.com/office/drawing/2014/main" id="{65D6FF00-D380-489B-AFF7-0930D553D420}"/>
              </a:ext>
            </a:extLst>
          </p:cNvPr>
          <p:cNvSpPr/>
          <p:nvPr/>
        </p:nvSpPr>
        <p:spPr>
          <a:xfrm>
            <a:off x="4606412" y="2849537"/>
            <a:ext cx="1190472"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(B)</a:t>
            </a:r>
            <a:endParaRPr lang="en-US" sz="800">
              <a:latin typeface="Montserrat Light" panose="00000400000000000000" pitchFamily="2" charset="0"/>
            </a:endParaRPr>
          </a:p>
        </p:txBody>
      </p:sp>
      <p:sp>
        <p:nvSpPr>
          <p:cNvPr id="39" name="Rectangle 38">
            <a:extLst>
              <a:ext uri="{FF2B5EF4-FFF2-40B4-BE49-F238E27FC236}">
                <a16:creationId xmlns:a16="http://schemas.microsoft.com/office/drawing/2014/main" id="{C6518B03-77A1-4941-BDDD-3B77D180AEEB}"/>
              </a:ext>
            </a:extLst>
          </p:cNvPr>
          <p:cNvSpPr/>
          <p:nvPr/>
        </p:nvSpPr>
        <p:spPr>
          <a:xfrm>
            <a:off x="6239644" y="2849537"/>
            <a:ext cx="1344349"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(C)</a:t>
            </a:r>
            <a:endParaRPr lang="en-US" sz="800">
              <a:latin typeface="Montserrat Light" panose="00000400000000000000" pitchFamily="2" charset="0"/>
            </a:endParaRPr>
          </a:p>
        </p:txBody>
      </p:sp>
      <p:sp>
        <p:nvSpPr>
          <p:cNvPr id="40" name="Rectangle 39">
            <a:extLst>
              <a:ext uri="{FF2B5EF4-FFF2-40B4-BE49-F238E27FC236}">
                <a16:creationId xmlns:a16="http://schemas.microsoft.com/office/drawing/2014/main" id="{2CCF6D06-7174-46B0-A812-B890442B2AB2}"/>
              </a:ext>
            </a:extLst>
          </p:cNvPr>
          <p:cNvSpPr/>
          <p:nvPr/>
        </p:nvSpPr>
        <p:spPr>
          <a:xfrm>
            <a:off x="9642816" y="2849537"/>
            <a:ext cx="1088121"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in High-Risk Area</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(E)</a:t>
            </a:r>
            <a:endParaRPr lang="en-US" sz="800">
              <a:latin typeface="Montserrat Light" panose="00000400000000000000" pitchFamily="2" charset="0"/>
            </a:endParaRPr>
          </a:p>
        </p:txBody>
      </p:sp>
      <p:sp>
        <p:nvSpPr>
          <p:cNvPr id="41" name="Rectangle 40">
            <a:extLst>
              <a:ext uri="{FF2B5EF4-FFF2-40B4-BE49-F238E27FC236}">
                <a16:creationId xmlns:a16="http://schemas.microsoft.com/office/drawing/2014/main" id="{59C8ECAA-985A-4A7B-9B9A-FFFC399265C9}"/>
              </a:ext>
            </a:extLst>
          </p:cNvPr>
          <p:cNvSpPr/>
          <p:nvPr/>
        </p:nvSpPr>
        <p:spPr>
          <a:xfrm>
            <a:off x="7937734" y="2849537"/>
            <a:ext cx="1379295" cy="523220"/>
          </a:xfrm>
          <a:prstGeom prst="rect">
            <a:avLst/>
          </a:prstGeom>
        </p:spPr>
        <p:txBody>
          <a:bodyPr wrap="square">
            <a:spAutoFit/>
          </a:bodyPr>
          <a:lstStyle/>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Notified, </a:t>
            </a:r>
          </a:p>
          <a:p>
            <a:r>
              <a:rPr lang="en-US" sz="1000" b="1">
                <a:latin typeface="Montserrat SemiBold" panose="00000700000000000000" pitchFamily="2" charset="0"/>
                <a:ea typeface="Lato" panose="020F0502020204030203" pitchFamily="34" charset="0"/>
                <a:cs typeface="Lato" panose="020F0502020204030203" pitchFamily="34" charset="0"/>
                <a:sym typeface="Helvetica Neue Light"/>
              </a:rPr>
              <a:t>Not De-Energized </a:t>
            </a:r>
          </a:p>
          <a:p>
            <a:r>
              <a:rPr lang="en-US" sz="800">
                <a:latin typeface="Montserrat Light" panose="00000400000000000000" pitchFamily="2" charset="0"/>
                <a:ea typeface="Lato" panose="020F0502020204030203" pitchFamily="34" charset="0"/>
                <a:cs typeface="Lato" panose="020F0502020204030203" pitchFamily="34" charset="0"/>
                <a:sym typeface="Helvetica Neue Light"/>
              </a:rPr>
              <a:t>(D)</a:t>
            </a:r>
            <a:endParaRPr lang="en-US" sz="800">
              <a:latin typeface="Montserrat Light" panose="00000400000000000000" pitchFamily="2" charset="0"/>
            </a:endParaRPr>
          </a:p>
        </p:txBody>
      </p:sp>
      <p:sp>
        <p:nvSpPr>
          <p:cNvPr id="47" name="TextBox 46">
            <a:extLst>
              <a:ext uri="{FF2B5EF4-FFF2-40B4-BE49-F238E27FC236}">
                <a16:creationId xmlns:a16="http://schemas.microsoft.com/office/drawing/2014/main" id="{CCD74B5A-D255-45A1-A812-37F1DDECA3FC}"/>
              </a:ext>
            </a:extLst>
          </p:cNvPr>
          <p:cNvSpPr txBox="1"/>
          <p:nvPr/>
        </p:nvSpPr>
        <p:spPr>
          <a:xfrm>
            <a:off x="8601796" y="602563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48" name="Isosceles Triangle 47">
            <a:extLst>
              <a:ext uri="{FF2B5EF4-FFF2-40B4-BE49-F238E27FC236}">
                <a16:creationId xmlns:a16="http://schemas.microsoft.com/office/drawing/2014/main" id="{FD0CD69C-6656-412C-8C8A-A7DD8A395AE4}"/>
              </a:ext>
            </a:extLst>
          </p:cNvPr>
          <p:cNvSpPr/>
          <p:nvPr/>
        </p:nvSpPr>
        <p:spPr>
          <a:xfrm flipV="1">
            <a:off x="8601796" y="604706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D2556870-ECD7-436E-B673-7C96CC622963}"/>
              </a:ext>
            </a:extLst>
          </p:cNvPr>
          <p:cNvSpPr txBox="1"/>
          <p:nvPr/>
        </p:nvSpPr>
        <p:spPr>
          <a:xfrm>
            <a:off x="5825630" y="348639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(-14)</a:t>
            </a:r>
          </a:p>
        </p:txBody>
      </p:sp>
      <p:sp>
        <p:nvSpPr>
          <p:cNvPr id="50" name="Isosceles Triangle 49">
            <a:extLst>
              <a:ext uri="{FF2B5EF4-FFF2-40B4-BE49-F238E27FC236}">
                <a16:creationId xmlns:a16="http://schemas.microsoft.com/office/drawing/2014/main" id="{F27BAC54-23BE-4CEF-B53C-94DA68F29CCD}"/>
              </a:ext>
            </a:extLst>
          </p:cNvPr>
          <p:cNvSpPr/>
          <p:nvPr/>
        </p:nvSpPr>
        <p:spPr>
          <a:xfrm flipV="1">
            <a:off x="5825630" y="350782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1878E649-22EE-4EBB-AC3F-889BD3C49F03}"/>
              </a:ext>
            </a:extLst>
          </p:cNvPr>
          <p:cNvSpPr txBox="1"/>
          <p:nvPr/>
        </p:nvSpPr>
        <p:spPr>
          <a:xfrm>
            <a:off x="7548722" y="349522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52" name="Isosceles Triangle 51">
            <a:extLst>
              <a:ext uri="{FF2B5EF4-FFF2-40B4-BE49-F238E27FC236}">
                <a16:creationId xmlns:a16="http://schemas.microsoft.com/office/drawing/2014/main" id="{37BFB1A7-94DB-4A85-8E82-A01242222EAB}"/>
              </a:ext>
            </a:extLst>
          </p:cNvPr>
          <p:cNvSpPr/>
          <p:nvPr/>
        </p:nvSpPr>
        <p:spPr>
          <a:xfrm flipV="1">
            <a:off x="7548722" y="351665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9C989840-6872-49B2-BABF-9CDFB490BE44}"/>
              </a:ext>
            </a:extLst>
          </p:cNvPr>
          <p:cNvSpPr txBox="1"/>
          <p:nvPr/>
        </p:nvSpPr>
        <p:spPr>
          <a:xfrm>
            <a:off x="9252519" y="350782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54" name="Isosceles Triangle 53">
            <a:extLst>
              <a:ext uri="{FF2B5EF4-FFF2-40B4-BE49-F238E27FC236}">
                <a16:creationId xmlns:a16="http://schemas.microsoft.com/office/drawing/2014/main" id="{6A51CF7E-B542-4117-8828-20CC73BD65D9}"/>
              </a:ext>
            </a:extLst>
          </p:cNvPr>
          <p:cNvSpPr/>
          <p:nvPr/>
        </p:nvSpPr>
        <p:spPr>
          <a:xfrm flipV="1">
            <a:off x="9252519" y="352925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6E1FC7AE-9CCA-4CC2-8602-C740B0ADABF4}"/>
              </a:ext>
            </a:extLst>
          </p:cNvPr>
          <p:cNvSpPr txBox="1"/>
          <p:nvPr/>
        </p:nvSpPr>
        <p:spPr>
          <a:xfrm>
            <a:off x="5859724" y="387269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56" name="Isosceles Triangle 55">
            <a:extLst>
              <a:ext uri="{FF2B5EF4-FFF2-40B4-BE49-F238E27FC236}">
                <a16:creationId xmlns:a16="http://schemas.microsoft.com/office/drawing/2014/main" id="{08C3E811-9E07-4EE5-A164-69701B3AE430}"/>
              </a:ext>
            </a:extLst>
          </p:cNvPr>
          <p:cNvSpPr/>
          <p:nvPr/>
        </p:nvSpPr>
        <p:spPr>
          <a:xfrm flipV="1">
            <a:off x="5859724" y="389412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C94F132-F4F5-4124-A211-9AC944B9C1AC}"/>
              </a:ext>
            </a:extLst>
          </p:cNvPr>
          <p:cNvSpPr txBox="1"/>
          <p:nvPr/>
        </p:nvSpPr>
        <p:spPr>
          <a:xfrm>
            <a:off x="7495796" y="388272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58" name="Isosceles Triangle 57">
            <a:extLst>
              <a:ext uri="{FF2B5EF4-FFF2-40B4-BE49-F238E27FC236}">
                <a16:creationId xmlns:a16="http://schemas.microsoft.com/office/drawing/2014/main" id="{E8C6F523-812C-42D1-A70D-5FD829BE938F}"/>
              </a:ext>
            </a:extLst>
          </p:cNvPr>
          <p:cNvSpPr/>
          <p:nvPr/>
        </p:nvSpPr>
        <p:spPr>
          <a:xfrm flipV="1">
            <a:off x="7495796" y="390415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47F3100E-8A6B-4303-B791-CE15B33CEF2A}"/>
              </a:ext>
            </a:extLst>
          </p:cNvPr>
          <p:cNvSpPr txBox="1"/>
          <p:nvPr/>
        </p:nvSpPr>
        <p:spPr>
          <a:xfrm>
            <a:off x="9111015" y="387782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(-9)</a:t>
            </a:r>
          </a:p>
        </p:txBody>
      </p:sp>
      <p:sp>
        <p:nvSpPr>
          <p:cNvPr id="60" name="Isosceles Triangle 59">
            <a:extLst>
              <a:ext uri="{FF2B5EF4-FFF2-40B4-BE49-F238E27FC236}">
                <a16:creationId xmlns:a16="http://schemas.microsoft.com/office/drawing/2014/main" id="{10C24BC4-88C9-4FFD-8E3F-740D0968D58F}"/>
              </a:ext>
            </a:extLst>
          </p:cNvPr>
          <p:cNvSpPr/>
          <p:nvPr/>
        </p:nvSpPr>
        <p:spPr>
          <a:xfrm flipV="1">
            <a:off x="9111015" y="389925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C3AB8D7D-8F97-4889-BCC2-5F39BF2A46EB}"/>
              </a:ext>
            </a:extLst>
          </p:cNvPr>
          <p:cNvSpPr txBox="1"/>
          <p:nvPr/>
        </p:nvSpPr>
        <p:spPr>
          <a:xfrm>
            <a:off x="7323319" y="4145600"/>
            <a:ext cx="318183"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E</a:t>
            </a:r>
          </a:p>
        </p:txBody>
      </p:sp>
      <p:sp>
        <p:nvSpPr>
          <p:cNvPr id="62" name="TextBox 61">
            <a:extLst>
              <a:ext uri="{FF2B5EF4-FFF2-40B4-BE49-F238E27FC236}">
                <a16:creationId xmlns:a16="http://schemas.microsoft.com/office/drawing/2014/main" id="{5D030F05-143E-48D3-BB2E-79863B1A0BF2}"/>
              </a:ext>
            </a:extLst>
          </p:cNvPr>
          <p:cNvSpPr txBox="1"/>
          <p:nvPr/>
        </p:nvSpPr>
        <p:spPr>
          <a:xfrm>
            <a:off x="7405764" y="423116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63" name="Isosceles Triangle 62">
            <a:extLst>
              <a:ext uri="{FF2B5EF4-FFF2-40B4-BE49-F238E27FC236}">
                <a16:creationId xmlns:a16="http://schemas.microsoft.com/office/drawing/2014/main" id="{768C7950-4931-4230-9141-5A2BA742420D}"/>
              </a:ext>
            </a:extLst>
          </p:cNvPr>
          <p:cNvSpPr/>
          <p:nvPr/>
        </p:nvSpPr>
        <p:spPr>
          <a:xfrm flipV="1">
            <a:off x="7405764" y="425259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2B1BE187-134A-47A6-B777-852A8878F726}"/>
              </a:ext>
            </a:extLst>
          </p:cNvPr>
          <p:cNvSpPr txBox="1"/>
          <p:nvPr/>
        </p:nvSpPr>
        <p:spPr>
          <a:xfrm>
            <a:off x="7325608" y="4482149"/>
            <a:ext cx="37840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aseline="30000"/>
              <a:t>ADE</a:t>
            </a:r>
          </a:p>
        </p:txBody>
      </p:sp>
      <p:sp>
        <p:nvSpPr>
          <p:cNvPr id="65" name="TextBox 64">
            <a:extLst>
              <a:ext uri="{FF2B5EF4-FFF2-40B4-BE49-F238E27FC236}">
                <a16:creationId xmlns:a16="http://schemas.microsoft.com/office/drawing/2014/main" id="{6523085F-1370-4682-A2F9-0606320188AE}"/>
              </a:ext>
            </a:extLst>
          </p:cNvPr>
          <p:cNvSpPr txBox="1"/>
          <p:nvPr/>
        </p:nvSpPr>
        <p:spPr>
          <a:xfrm>
            <a:off x="5459667" y="493902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(-17)</a:t>
            </a:r>
          </a:p>
        </p:txBody>
      </p:sp>
      <p:sp>
        <p:nvSpPr>
          <p:cNvPr id="66" name="Isosceles Triangle 65">
            <a:extLst>
              <a:ext uri="{FF2B5EF4-FFF2-40B4-BE49-F238E27FC236}">
                <a16:creationId xmlns:a16="http://schemas.microsoft.com/office/drawing/2014/main" id="{83307465-8E9C-4F67-B23B-142646CDFEA5}"/>
              </a:ext>
            </a:extLst>
          </p:cNvPr>
          <p:cNvSpPr/>
          <p:nvPr/>
        </p:nvSpPr>
        <p:spPr>
          <a:xfrm flipV="1">
            <a:off x="5459667" y="496045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EFA9BB0B-94B1-4B1D-894E-F01A14A19A5C}"/>
              </a:ext>
            </a:extLst>
          </p:cNvPr>
          <p:cNvSpPr txBox="1"/>
          <p:nvPr/>
        </p:nvSpPr>
        <p:spPr>
          <a:xfrm>
            <a:off x="7078321" y="494904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(-9)</a:t>
            </a:r>
          </a:p>
        </p:txBody>
      </p:sp>
      <p:sp>
        <p:nvSpPr>
          <p:cNvPr id="68" name="Isosceles Triangle 67">
            <a:extLst>
              <a:ext uri="{FF2B5EF4-FFF2-40B4-BE49-F238E27FC236}">
                <a16:creationId xmlns:a16="http://schemas.microsoft.com/office/drawing/2014/main" id="{E1FF426A-05E6-4CAE-A8D5-1A793EBE0191}"/>
              </a:ext>
            </a:extLst>
          </p:cNvPr>
          <p:cNvSpPr/>
          <p:nvPr/>
        </p:nvSpPr>
        <p:spPr>
          <a:xfrm flipV="1">
            <a:off x="7078321" y="497047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6F79F036-9DBC-4555-955E-F8C8B46DE35C}"/>
              </a:ext>
            </a:extLst>
          </p:cNvPr>
          <p:cNvSpPr txBox="1"/>
          <p:nvPr/>
        </p:nvSpPr>
        <p:spPr>
          <a:xfrm>
            <a:off x="8885135" y="494415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70" name="Isosceles Triangle 69">
            <a:extLst>
              <a:ext uri="{FF2B5EF4-FFF2-40B4-BE49-F238E27FC236}">
                <a16:creationId xmlns:a16="http://schemas.microsoft.com/office/drawing/2014/main" id="{FE66EEF3-DC8A-48D7-886C-A969DAE8E6F5}"/>
              </a:ext>
            </a:extLst>
          </p:cNvPr>
          <p:cNvSpPr/>
          <p:nvPr/>
        </p:nvSpPr>
        <p:spPr>
          <a:xfrm flipV="1">
            <a:off x="8885135" y="496558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E33A5372-572A-4CF6-B7C2-44E0917307F8}"/>
              </a:ext>
            </a:extLst>
          </p:cNvPr>
          <p:cNvSpPr txBox="1"/>
          <p:nvPr/>
        </p:nvSpPr>
        <p:spPr>
          <a:xfrm>
            <a:off x="10648436" y="4938167"/>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72" name="Isosceles Triangle 71">
            <a:extLst>
              <a:ext uri="{FF2B5EF4-FFF2-40B4-BE49-F238E27FC236}">
                <a16:creationId xmlns:a16="http://schemas.microsoft.com/office/drawing/2014/main" id="{2DC49EF7-B144-4979-9D44-2129928156D7}"/>
              </a:ext>
            </a:extLst>
          </p:cNvPr>
          <p:cNvSpPr/>
          <p:nvPr/>
        </p:nvSpPr>
        <p:spPr>
          <a:xfrm flipV="1">
            <a:off x="10648436" y="495959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5A1C1AD7-0222-446D-AC28-1768A6642B65}"/>
              </a:ext>
            </a:extLst>
          </p:cNvPr>
          <p:cNvSpPr txBox="1"/>
          <p:nvPr/>
        </p:nvSpPr>
        <p:spPr>
          <a:xfrm>
            <a:off x="5334511" y="528390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74" name="Isosceles Triangle 73">
            <a:extLst>
              <a:ext uri="{FF2B5EF4-FFF2-40B4-BE49-F238E27FC236}">
                <a16:creationId xmlns:a16="http://schemas.microsoft.com/office/drawing/2014/main" id="{5CDDB303-0C91-4C1A-A9AF-1415FAABFB1C}"/>
              </a:ext>
            </a:extLst>
          </p:cNvPr>
          <p:cNvSpPr/>
          <p:nvPr/>
        </p:nvSpPr>
        <p:spPr>
          <a:xfrm flipV="1">
            <a:off x="5334511" y="530533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F2110693-4377-4372-AF0C-207038256389}"/>
              </a:ext>
            </a:extLst>
          </p:cNvPr>
          <p:cNvSpPr txBox="1"/>
          <p:nvPr/>
        </p:nvSpPr>
        <p:spPr>
          <a:xfrm>
            <a:off x="6953165" y="529393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(-5)</a:t>
            </a:r>
          </a:p>
        </p:txBody>
      </p:sp>
      <p:sp>
        <p:nvSpPr>
          <p:cNvPr id="76" name="Isosceles Triangle 75">
            <a:extLst>
              <a:ext uri="{FF2B5EF4-FFF2-40B4-BE49-F238E27FC236}">
                <a16:creationId xmlns:a16="http://schemas.microsoft.com/office/drawing/2014/main" id="{4356C438-7D82-471D-A4CA-350364F5E13F}"/>
              </a:ext>
            </a:extLst>
          </p:cNvPr>
          <p:cNvSpPr/>
          <p:nvPr/>
        </p:nvSpPr>
        <p:spPr>
          <a:xfrm flipV="1">
            <a:off x="6953165" y="531536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2533CAB3-0BC4-45E0-B914-DE75A4D1EB23}"/>
              </a:ext>
            </a:extLst>
          </p:cNvPr>
          <p:cNvSpPr txBox="1"/>
          <p:nvPr/>
        </p:nvSpPr>
        <p:spPr>
          <a:xfrm>
            <a:off x="8646762" y="528903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78" name="Isosceles Triangle 77">
            <a:extLst>
              <a:ext uri="{FF2B5EF4-FFF2-40B4-BE49-F238E27FC236}">
                <a16:creationId xmlns:a16="http://schemas.microsoft.com/office/drawing/2014/main" id="{7A00AB73-8F6E-4A9E-9D1F-BC68A5CD834B}"/>
              </a:ext>
            </a:extLst>
          </p:cNvPr>
          <p:cNvSpPr/>
          <p:nvPr/>
        </p:nvSpPr>
        <p:spPr>
          <a:xfrm flipV="1">
            <a:off x="8646762" y="531046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11E1D9C4-1368-4A08-AEE6-1D85B627F64A}"/>
              </a:ext>
            </a:extLst>
          </p:cNvPr>
          <p:cNvSpPr txBox="1"/>
          <p:nvPr/>
        </p:nvSpPr>
        <p:spPr>
          <a:xfrm>
            <a:off x="10349102" y="528305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80" name="Isosceles Triangle 79">
            <a:extLst>
              <a:ext uri="{FF2B5EF4-FFF2-40B4-BE49-F238E27FC236}">
                <a16:creationId xmlns:a16="http://schemas.microsoft.com/office/drawing/2014/main" id="{0BBA38C7-6C38-4161-A89B-0C214F1A561E}"/>
              </a:ext>
            </a:extLst>
          </p:cNvPr>
          <p:cNvSpPr/>
          <p:nvPr/>
        </p:nvSpPr>
        <p:spPr>
          <a:xfrm flipV="1">
            <a:off x="10349102" y="530448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698BBC36-75C4-4900-8D8D-2599D73F197E}"/>
              </a:ext>
            </a:extLst>
          </p:cNvPr>
          <p:cNvSpPr txBox="1"/>
          <p:nvPr/>
        </p:nvSpPr>
        <p:spPr>
          <a:xfrm>
            <a:off x="5270228" y="565464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82" name="Isosceles Triangle 81">
            <a:extLst>
              <a:ext uri="{FF2B5EF4-FFF2-40B4-BE49-F238E27FC236}">
                <a16:creationId xmlns:a16="http://schemas.microsoft.com/office/drawing/2014/main" id="{8F046323-2763-4A59-90DF-992630F38184}"/>
              </a:ext>
            </a:extLst>
          </p:cNvPr>
          <p:cNvSpPr/>
          <p:nvPr/>
        </p:nvSpPr>
        <p:spPr>
          <a:xfrm flipV="1">
            <a:off x="5270228" y="567607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DBAB1054-0839-4267-8FA2-A3C41B893581}"/>
              </a:ext>
            </a:extLst>
          </p:cNvPr>
          <p:cNvSpPr txBox="1"/>
          <p:nvPr/>
        </p:nvSpPr>
        <p:spPr>
          <a:xfrm>
            <a:off x="6993252" y="566664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84" name="Isosceles Triangle 83">
            <a:extLst>
              <a:ext uri="{FF2B5EF4-FFF2-40B4-BE49-F238E27FC236}">
                <a16:creationId xmlns:a16="http://schemas.microsoft.com/office/drawing/2014/main" id="{33D80C43-168D-41B5-90D8-BEB3644E8A7D}"/>
              </a:ext>
            </a:extLst>
          </p:cNvPr>
          <p:cNvSpPr/>
          <p:nvPr/>
        </p:nvSpPr>
        <p:spPr>
          <a:xfrm flipV="1">
            <a:off x="6993252" y="568807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F9A8FB4A-5CF3-421E-8445-A7950A1222AB}"/>
              </a:ext>
            </a:extLst>
          </p:cNvPr>
          <p:cNvSpPr txBox="1"/>
          <p:nvPr/>
        </p:nvSpPr>
        <p:spPr>
          <a:xfrm>
            <a:off x="8704405" y="565977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86" name="Isosceles Triangle 85">
            <a:extLst>
              <a:ext uri="{FF2B5EF4-FFF2-40B4-BE49-F238E27FC236}">
                <a16:creationId xmlns:a16="http://schemas.microsoft.com/office/drawing/2014/main" id="{F3639881-D428-4D43-9C8B-3A4B32163301}"/>
              </a:ext>
            </a:extLst>
          </p:cNvPr>
          <p:cNvSpPr/>
          <p:nvPr/>
        </p:nvSpPr>
        <p:spPr>
          <a:xfrm flipV="1">
            <a:off x="8704405" y="568120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AAA51FDA-3E1C-4347-93A5-C951D7DC4C95}"/>
              </a:ext>
            </a:extLst>
          </p:cNvPr>
          <p:cNvSpPr txBox="1"/>
          <p:nvPr/>
        </p:nvSpPr>
        <p:spPr>
          <a:xfrm>
            <a:off x="866735" y="585291"/>
            <a:ext cx="10575847" cy="92333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TV reports and the local fire department remain the most useful sources of wildfire safety information, although overall opinion of usefulness is down among those living in high-fire risk areas.</a:t>
            </a:r>
          </a:p>
        </p:txBody>
      </p:sp>
      <p:pic>
        <p:nvPicPr>
          <p:cNvPr id="88" name="Picture 87">
            <a:extLst>
              <a:ext uri="{FF2B5EF4-FFF2-40B4-BE49-F238E27FC236}">
                <a16:creationId xmlns:a16="http://schemas.microsoft.com/office/drawing/2014/main" id="{70D6FF57-C53B-45FD-9832-F579DBF41677}"/>
              </a:ext>
            </a:extLst>
          </p:cNvPr>
          <p:cNvPicPr>
            <a:picLocks noChangeAspect="1"/>
          </p:cNvPicPr>
          <p:nvPr/>
        </p:nvPicPr>
        <p:blipFill rotWithShape="1">
          <a:blip r:embed="rId9">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Tree>
    <p:extLst>
      <p:ext uri="{BB962C8B-B14F-4D97-AF65-F5344CB8AC3E}">
        <p14:creationId xmlns:p14="http://schemas.microsoft.com/office/powerpoint/2010/main" val="292850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4F75702-62C9-41EA-A1B5-84CFF1EAA3F1}"/>
              </a:ext>
            </a:extLst>
          </p:cNvPr>
          <p:cNvGraphicFramePr>
            <a:graphicFrameLocks noGrp="1"/>
          </p:cNvGraphicFramePr>
          <p:nvPr>
            <p:extLst>
              <p:ext uri="{D42A27DB-BD31-4B8C-83A1-F6EECF244321}">
                <p14:modId xmlns:p14="http://schemas.microsoft.com/office/powerpoint/2010/main" val="625838421"/>
              </p:ext>
            </p:extLst>
          </p:nvPr>
        </p:nvGraphicFramePr>
        <p:xfrm>
          <a:off x="971971" y="3183959"/>
          <a:ext cx="10113271" cy="3100197"/>
        </p:xfrm>
        <a:graphic>
          <a:graphicData uri="http://schemas.openxmlformats.org/drawingml/2006/table">
            <a:tbl>
              <a:tblPr/>
              <a:tblGrid>
                <a:gridCol w="1915391">
                  <a:extLst>
                    <a:ext uri="{9D8B030D-6E8A-4147-A177-3AD203B41FA5}">
                      <a16:colId xmlns:a16="http://schemas.microsoft.com/office/drawing/2014/main" val="2162578061"/>
                    </a:ext>
                  </a:extLst>
                </a:gridCol>
                <a:gridCol w="819788">
                  <a:extLst>
                    <a:ext uri="{9D8B030D-6E8A-4147-A177-3AD203B41FA5}">
                      <a16:colId xmlns:a16="http://schemas.microsoft.com/office/drawing/2014/main" val="690613935"/>
                    </a:ext>
                  </a:extLst>
                </a:gridCol>
                <a:gridCol w="819788">
                  <a:extLst>
                    <a:ext uri="{9D8B030D-6E8A-4147-A177-3AD203B41FA5}">
                      <a16:colId xmlns:a16="http://schemas.microsoft.com/office/drawing/2014/main" val="680155914"/>
                    </a:ext>
                  </a:extLst>
                </a:gridCol>
                <a:gridCol w="819788">
                  <a:extLst>
                    <a:ext uri="{9D8B030D-6E8A-4147-A177-3AD203B41FA5}">
                      <a16:colId xmlns:a16="http://schemas.microsoft.com/office/drawing/2014/main" val="3729631118"/>
                    </a:ext>
                  </a:extLst>
                </a:gridCol>
                <a:gridCol w="819788">
                  <a:extLst>
                    <a:ext uri="{9D8B030D-6E8A-4147-A177-3AD203B41FA5}">
                      <a16:colId xmlns:a16="http://schemas.microsoft.com/office/drawing/2014/main" val="1913676802"/>
                    </a:ext>
                  </a:extLst>
                </a:gridCol>
                <a:gridCol w="819788">
                  <a:extLst>
                    <a:ext uri="{9D8B030D-6E8A-4147-A177-3AD203B41FA5}">
                      <a16:colId xmlns:a16="http://schemas.microsoft.com/office/drawing/2014/main" val="3899994949"/>
                    </a:ext>
                  </a:extLst>
                </a:gridCol>
                <a:gridCol w="819788">
                  <a:extLst>
                    <a:ext uri="{9D8B030D-6E8A-4147-A177-3AD203B41FA5}">
                      <a16:colId xmlns:a16="http://schemas.microsoft.com/office/drawing/2014/main" val="111825939"/>
                    </a:ext>
                  </a:extLst>
                </a:gridCol>
                <a:gridCol w="819788">
                  <a:extLst>
                    <a:ext uri="{9D8B030D-6E8A-4147-A177-3AD203B41FA5}">
                      <a16:colId xmlns:a16="http://schemas.microsoft.com/office/drawing/2014/main" val="4287852569"/>
                    </a:ext>
                  </a:extLst>
                </a:gridCol>
                <a:gridCol w="819788">
                  <a:extLst>
                    <a:ext uri="{9D8B030D-6E8A-4147-A177-3AD203B41FA5}">
                      <a16:colId xmlns:a16="http://schemas.microsoft.com/office/drawing/2014/main" val="130414009"/>
                    </a:ext>
                  </a:extLst>
                </a:gridCol>
                <a:gridCol w="819788">
                  <a:extLst>
                    <a:ext uri="{9D8B030D-6E8A-4147-A177-3AD203B41FA5}">
                      <a16:colId xmlns:a16="http://schemas.microsoft.com/office/drawing/2014/main" val="3542063194"/>
                    </a:ext>
                  </a:extLst>
                </a:gridCol>
                <a:gridCol w="819788">
                  <a:extLst>
                    <a:ext uri="{9D8B030D-6E8A-4147-A177-3AD203B41FA5}">
                      <a16:colId xmlns:a16="http://schemas.microsoft.com/office/drawing/2014/main" val="4002309355"/>
                    </a:ext>
                  </a:extLst>
                </a:gridCol>
              </a:tblGrid>
              <a:tr h="356983">
                <a:tc>
                  <a:txBody>
                    <a:bodyPr/>
                    <a:lstStyle/>
                    <a:p>
                      <a:pPr marL="0" algn="ctr"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5720" marR="4572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 Notified, De-Energized</a:t>
                      </a:r>
                      <a:br>
                        <a:rPr lang="en-US" sz="800" b="0" i="0" u="none" strike="noStrike">
                          <a:solidFill>
                            <a:srgbClr val="000000"/>
                          </a:solidFill>
                          <a:effectLst/>
                          <a:latin typeface="Montserrat SemiBold" panose="00000700000000000000" pitchFamily="2" charset="0"/>
                        </a:rPr>
                      </a:br>
                      <a:r>
                        <a:rPr lang="en-US" sz="600" b="0" i="0" u="none" strike="noStrike">
                          <a:solidFill>
                            <a:srgbClr val="000000"/>
                          </a:solidFill>
                          <a:effectLst/>
                          <a:latin typeface="Montserrat Light" panose="00000400000000000000" pitchFamily="2" charset="0"/>
                        </a:rPr>
                        <a:t>(A)</a:t>
                      </a:r>
                      <a:endParaRPr lang="en-US" sz="8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De-Energized</a:t>
                      </a:r>
                    </a:p>
                    <a:p>
                      <a:pPr algn="ctr" fontAlgn="b"/>
                      <a:r>
                        <a:rPr lang="en-US" sz="600" b="0" i="0" u="none" strike="noStrike" kern="1200">
                          <a:solidFill>
                            <a:srgbClr val="000000"/>
                          </a:solidFill>
                          <a:effectLst/>
                          <a:latin typeface="Montserrat Light" panose="00000400000000000000" pitchFamily="2" charset="0"/>
                          <a:ea typeface="+mn-ea"/>
                          <a:cs typeface="+mn-cs"/>
                        </a:rPr>
                        <a:t>(B)</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Not De-Energized</a:t>
                      </a:r>
                    </a:p>
                    <a:p>
                      <a:pPr marL="0" algn="ctr" defTabSz="914400" rtl="0" eaLnBrk="1" fontAlgn="b" latinLnBrk="0" hangingPunct="1"/>
                      <a:r>
                        <a:rPr lang="en-US" sz="6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 Notified, Not De-Energized</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(D)</a:t>
                      </a:r>
                      <a:endParaRPr lang="en-US" sz="6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 in High-Risk Area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(E)</a:t>
                      </a:r>
                      <a:endParaRPr lang="en-US" sz="5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 Notified, De-Energized</a:t>
                      </a:r>
                      <a:br>
                        <a:rPr lang="en-US" sz="800" b="0" i="0" u="none" strike="noStrike">
                          <a:solidFill>
                            <a:srgbClr val="000000"/>
                          </a:solidFill>
                          <a:effectLst/>
                          <a:latin typeface="Montserrat SemiBold" panose="00000700000000000000" pitchFamily="2" charset="0"/>
                        </a:rPr>
                      </a:br>
                      <a:r>
                        <a:rPr lang="en-US" sz="600" b="0" i="0" u="none" strike="noStrike">
                          <a:solidFill>
                            <a:srgbClr val="000000"/>
                          </a:solidFill>
                          <a:effectLst/>
                          <a:latin typeface="Montserrat Light" panose="00000400000000000000" pitchFamily="2" charset="0"/>
                        </a:rPr>
                        <a:t>(A)</a:t>
                      </a:r>
                      <a:endParaRPr lang="en-US" sz="800" b="0" i="0" u="none" strike="noStrike">
                        <a:solidFill>
                          <a:srgbClr val="000000"/>
                        </a:solidFill>
                        <a:effectLst/>
                        <a:latin typeface="Montserrat Light" panose="00000400000000000000" pitchFamily="2" charset="0"/>
                      </a:endParaRPr>
                    </a:p>
                  </a:txBody>
                  <a:tcPr marL="9525" marR="9525" marT="9525" marB="0"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De-Energized</a:t>
                      </a:r>
                    </a:p>
                    <a:p>
                      <a:pPr algn="ctr" fontAlgn="b"/>
                      <a:r>
                        <a:rPr lang="en-US" sz="600" b="0" i="0" u="none" strike="noStrike" kern="1200">
                          <a:solidFill>
                            <a:srgbClr val="000000"/>
                          </a:solidFill>
                          <a:effectLst/>
                          <a:latin typeface="Montserrat Light" panose="00000400000000000000" pitchFamily="2" charset="0"/>
                          <a:ea typeface="+mn-ea"/>
                          <a:cs typeface="+mn-cs"/>
                        </a:rPr>
                        <a:t>(B)</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Not De-Energized</a:t>
                      </a:r>
                    </a:p>
                    <a:p>
                      <a:pPr marL="0" algn="ctr" defTabSz="914400" rtl="0" eaLnBrk="1" fontAlgn="b" latinLnBrk="0" hangingPunct="1"/>
                      <a:r>
                        <a:rPr lang="en-US" sz="6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 Notified, Not De-Energized</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(D)</a:t>
                      </a:r>
                      <a:endParaRPr lang="en-US" sz="6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 in High-Risk Area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(E)</a:t>
                      </a:r>
                      <a:endParaRPr lang="en-US" sz="5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1349032"/>
                  </a:ext>
                </a:extLst>
              </a:tr>
              <a:tr h="329184">
                <a:tc>
                  <a:txBody>
                    <a:bodyPr/>
                    <a:lstStyle/>
                    <a:p>
                      <a:pPr algn="l" fontAlgn="t"/>
                      <a:r>
                        <a:rPr kumimoji="0" lang="en-US" sz="1000" b="1" i="0" u="none" strike="noStrike" kern="1200" cap="none" spc="0" normalizeH="0" baseline="0">
                          <a:ln>
                            <a:noFill/>
                          </a:ln>
                          <a:solidFill>
                            <a:schemeClr val="bg1"/>
                          </a:solidFill>
                          <a:effectLst/>
                          <a:uLnTx/>
                          <a:uFillTx/>
                          <a:latin typeface="Montserrat" panose="020B0604020202020204" charset="0"/>
                          <a:ea typeface="+mn-ea"/>
                          <a:cs typeface="Times New Roman" panose="02020603050405020304" pitchFamily="18" charset="0"/>
                        </a:rPr>
                        <a:t>Local fire department</a:t>
                      </a:r>
                    </a:p>
                  </a:txBody>
                  <a:tcPr marL="9525" marR="9525" marT="9525" marB="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t" latinLnBrk="0" hangingPunct="1"/>
                      <a:r>
                        <a:rPr lang="en-US" sz="1000" b="1" i="0" u="none" strike="noStrike" kern="1200">
                          <a:solidFill>
                            <a:schemeClr val="bg1"/>
                          </a:solidFill>
                          <a:effectLst/>
                          <a:latin typeface="Montserrat" panose="00000500000000000000" pitchFamily="2" charset="0"/>
                          <a:ea typeface="+mn-ea"/>
                          <a:cs typeface="+mn-cs"/>
                        </a:rPr>
                        <a:t>51%</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algn="ctr" defTabSz="914400" rtl="0" eaLnBrk="1" fontAlgn="t" latinLnBrk="0" hangingPunct="1"/>
                      <a:r>
                        <a:rPr lang="en-US" sz="1000" b="1" i="0" u="none" strike="noStrike" kern="1200">
                          <a:solidFill>
                            <a:schemeClr val="bg1"/>
                          </a:solidFill>
                          <a:effectLst/>
                          <a:latin typeface="Montserrat" panose="00000500000000000000" pitchFamily="2" charset="0"/>
                          <a:ea typeface="+mn-ea"/>
                          <a:cs typeface="+mn-cs"/>
                        </a:rPr>
                        <a:t>52%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algn="ctr" defTabSz="914400" rtl="0" eaLnBrk="1" fontAlgn="t" latinLnBrk="0" hangingPunct="1"/>
                      <a:r>
                        <a:rPr lang="en-US" sz="1000" b="1" i="0" u="none" strike="noStrike" kern="1200">
                          <a:solidFill>
                            <a:schemeClr val="bg1"/>
                          </a:solidFill>
                          <a:effectLst/>
                          <a:latin typeface="Montserrat" panose="00000500000000000000" pitchFamily="2" charset="0"/>
                          <a:ea typeface="+mn-ea"/>
                          <a:cs typeface="+mn-cs"/>
                        </a:rPr>
                        <a:t>55%</a:t>
                      </a:r>
                      <a:r>
                        <a:rPr lang="en-US" sz="1000" b="1" i="0" u="none" strike="noStrike" baseline="30000">
                          <a:solidFill>
                            <a:schemeClr val="bg1"/>
                          </a:solidFill>
                          <a:effectLst/>
                          <a:latin typeface="Montserrat" panose="00000500000000000000" pitchFamily="2" charset="0"/>
                        </a:rPr>
                        <a:t>D</a:t>
                      </a:r>
                      <a:endParaRPr lang="en-US" sz="1000" b="1" i="0" u="none" strike="noStrike" kern="1200">
                        <a:solidFill>
                          <a:schemeClr val="bg1"/>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marL="0" algn="ctr" defTabSz="914400" rtl="0" eaLnBrk="1" fontAlgn="t" latinLnBrk="0" hangingPunct="1"/>
                      <a:r>
                        <a:rPr lang="en-US" sz="1000" b="1" i="0" u="none" strike="noStrike" kern="1200">
                          <a:solidFill>
                            <a:schemeClr val="bg1"/>
                          </a:solidFill>
                          <a:effectLst/>
                          <a:latin typeface="Montserrat" panose="00000500000000000000" pitchFamily="2" charset="0"/>
                          <a:ea typeface="+mn-ea"/>
                          <a:cs typeface="+mn-cs"/>
                        </a:rPr>
                        <a:t>48%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algn="ctr" defTabSz="914400" rtl="0" eaLnBrk="1" fontAlgn="t" latinLnBrk="0" hangingPunct="1"/>
                      <a:r>
                        <a:rPr lang="en-US" sz="1000" b="1" i="0" u="none" strike="noStrike" kern="1200">
                          <a:solidFill>
                            <a:schemeClr val="bg1"/>
                          </a:solidFill>
                          <a:effectLst/>
                          <a:latin typeface="Montserrat" panose="00000500000000000000" pitchFamily="2" charset="0"/>
                          <a:ea typeface="+mn-ea"/>
                          <a:cs typeface="+mn-cs"/>
                        </a:rPr>
                        <a:t>50%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t" latinLnBrk="0" hangingPunct="1"/>
                      <a:r>
                        <a:rPr lang="en-US" sz="1000" b="1" i="0" u="none" strike="noStrike" kern="1200">
                          <a:solidFill>
                            <a:schemeClr val="bg1"/>
                          </a:solidFill>
                          <a:effectLst/>
                          <a:latin typeface="Montserrat" panose="00000500000000000000" pitchFamily="2" charset="0"/>
                          <a:ea typeface="+mn-ea"/>
                          <a:cs typeface="+mn-cs"/>
                        </a:rPr>
                        <a:t>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algn="ctr" defTabSz="914400" rtl="0" eaLnBrk="1" fontAlgn="t" latinLnBrk="0" hangingPunct="1"/>
                      <a:r>
                        <a:rPr lang="en-US" sz="1000" b="1" i="0" u="none" strike="noStrike" kern="1200">
                          <a:solidFill>
                            <a:schemeClr val="bg1"/>
                          </a:solidFill>
                          <a:effectLst/>
                          <a:latin typeface="Montserrat" panose="00000500000000000000" pitchFamily="2" charset="0"/>
                          <a:ea typeface="+mn-ea"/>
                          <a:cs typeface="+mn-cs"/>
                        </a:rPr>
                        <a:t>53%</a:t>
                      </a:r>
                      <a:r>
                        <a:rPr lang="en-US" sz="1000" b="1" i="0" u="none" strike="noStrike" kern="1200" baseline="30000">
                          <a:solidFill>
                            <a:schemeClr val="bg1"/>
                          </a:solidFill>
                          <a:effectLst/>
                          <a:latin typeface="Montserrat" panose="00000500000000000000" pitchFamily="2" charset="0"/>
                          <a:ea typeface="+mn-ea"/>
                          <a:cs typeface="+mn-cs"/>
                        </a:rPr>
                        <a:t>E</a:t>
                      </a:r>
                      <a:endParaRPr lang="en-US" sz="1000" b="1" i="0" u="none" strike="noStrike" kern="1200">
                        <a:solidFill>
                          <a:schemeClr val="bg1"/>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algn="ctr" defTabSz="914400" rtl="0" eaLnBrk="1" fontAlgn="t" latinLnBrk="0" hangingPunct="1"/>
                      <a:r>
                        <a:rPr lang="en-US" sz="1000" b="1" i="0" u="none" strike="noStrike" kern="1200">
                          <a:solidFill>
                            <a:schemeClr val="bg1"/>
                          </a:solidFill>
                          <a:effectLst/>
                          <a:latin typeface="Montserrat" panose="00000500000000000000" pitchFamily="2" charset="0"/>
                          <a:ea typeface="+mn-ea"/>
                          <a:cs typeface="+mn-cs"/>
                        </a:rPr>
                        <a:t>53%</a:t>
                      </a:r>
                      <a:r>
                        <a:rPr lang="en-US" sz="1000" b="1" i="0" u="none" strike="noStrike" kern="1200" baseline="30000">
                          <a:solidFill>
                            <a:schemeClr val="bg1"/>
                          </a:solidFill>
                          <a:effectLst/>
                          <a:latin typeface="Montserrat" panose="00000500000000000000" pitchFamily="2" charset="0"/>
                          <a:ea typeface="+mn-ea"/>
                          <a:cs typeface="+mn-cs"/>
                        </a:rPr>
                        <a:t>E</a:t>
                      </a:r>
                      <a:endParaRPr lang="en-US" sz="1000" b="1" i="0" u="none" strike="noStrike" kern="1200">
                        <a:solidFill>
                          <a:schemeClr val="bg1"/>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4472C4"/>
                    </a:solidFill>
                  </a:tcPr>
                </a:tc>
                <a:tc>
                  <a:txBody>
                    <a:bodyPr/>
                    <a:lstStyle/>
                    <a:p>
                      <a:pPr marL="0" algn="ctr" defTabSz="914400" rtl="0" eaLnBrk="1" fontAlgn="t" latinLnBrk="0" hangingPunct="1"/>
                      <a:r>
                        <a:rPr lang="en-US" sz="1000" b="1" i="0" u="none" strike="noStrike" kern="1200">
                          <a:solidFill>
                            <a:schemeClr val="bg1"/>
                          </a:solidFill>
                          <a:effectLst/>
                          <a:latin typeface="Montserrat" panose="00000500000000000000" pitchFamily="2" charset="0"/>
                          <a:ea typeface="+mn-ea"/>
                          <a:cs typeface="+mn-cs"/>
                        </a:rPr>
                        <a:t>52%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ctr" defTabSz="914400" rtl="0" eaLnBrk="1" fontAlgn="t" latinLnBrk="0" hangingPunct="1"/>
                      <a:r>
                        <a:rPr lang="en-US" sz="1000" b="1" i="0" u="none" strike="noStrike" kern="1200">
                          <a:solidFill>
                            <a:schemeClr val="bg1"/>
                          </a:solidFill>
                          <a:effectLst/>
                          <a:latin typeface="Montserrat" panose="00000500000000000000" pitchFamily="2" charset="0"/>
                          <a:ea typeface="+mn-ea"/>
                          <a:cs typeface="+mn-cs"/>
                        </a:rPr>
                        <a:t>46%</a:t>
                      </a:r>
                    </a:p>
                  </a:txBody>
                  <a:tcPr marL="9525" marR="9525" marT="9525"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70929370"/>
                  </a:ext>
                </a:extLst>
              </a:tr>
              <a:tr h="329184">
                <a:tc>
                  <a:txBody>
                    <a:bodyPr/>
                    <a:lstStyle/>
                    <a:p>
                      <a:pPr algn="l" fontAlgn="t"/>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State government</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51%</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58%</a:t>
                      </a:r>
                      <a:r>
                        <a:rPr lang="en-US" sz="1000" b="0" i="0" u="none" strike="noStrike" baseline="30000">
                          <a:solidFill>
                            <a:srgbClr val="000000"/>
                          </a:solidFill>
                          <a:effectLst/>
                          <a:latin typeface="Montserrat" panose="00000500000000000000" pitchFamily="2" charset="0"/>
                        </a:rPr>
                        <a:t>A</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59%</a:t>
                      </a:r>
                      <a:r>
                        <a:rPr lang="en-US" sz="1000" b="0" i="0" u="none" strike="noStrike" baseline="30000">
                          <a:solidFill>
                            <a:srgbClr val="000000"/>
                          </a:solidFill>
                          <a:effectLst/>
                          <a:latin typeface="Montserrat" panose="00000500000000000000" pitchFamily="2" charset="0"/>
                        </a:rPr>
                        <a:t>A</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60%</a:t>
                      </a:r>
                      <a:r>
                        <a:rPr lang="en-US" sz="1000" b="0" i="0" u="none" strike="noStrike" baseline="30000">
                          <a:solidFill>
                            <a:srgbClr val="000000"/>
                          </a:solidFill>
                          <a:effectLst/>
                          <a:latin typeface="Montserrat" panose="00000500000000000000" pitchFamily="2" charset="0"/>
                        </a:rPr>
                        <a:t>A</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56%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30%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26%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29%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30%</a:t>
                      </a:r>
                      <a:r>
                        <a:rPr lang="en-US" sz="1000" b="0" i="0" u="none" strike="noStrike" baseline="30000">
                          <a:solidFill>
                            <a:schemeClr val="bg1"/>
                          </a:solidFill>
                          <a:effectLst/>
                          <a:latin typeface="Montserrat" panose="00000500000000000000" pitchFamily="2" charset="0"/>
                        </a:rPr>
                        <a:t>A</a:t>
                      </a:r>
                      <a:endParaRPr lang="en-US" sz="1000" b="0" i="0" u="none" strike="noStrike" kern="1200">
                        <a:solidFill>
                          <a:schemeClr val="bg1"/>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3986610589"/>
                  </a:ext>
                </a:extLst>
              </a:tr>
              <a:tr h="329184">
                <a:tc>
                  <a:txBody>
                    <a:bodyPr/>
                    <a:lstStyle/>
                    <a:p>
                      <a:pPr algn="l" fontAlgn="t"/>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Private citizens/homeowners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50%</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59%</a:t>
                      </a:r>
                      <a:r>
                        <a:rPr lang="en-US" sz="1000" b="0" i="0" u="none" strike="noStrike" baseline="30000">
                          <a:solidFill>
                            <a:srgbClr val="000000"/>
                          </a:solidFill>
                          <a:effectLst/>
                          <a:latin typeface="Montserrat" panose="00000500000000000000" pitchFamily="2" charset="0"/>
                        </a:rPr>
                        <a:t>A</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56%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56%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53%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30%</a:t>
                      </a:r>
                      <a:r>
                        <a:rPr lang="en-US" sz="1000" b="0" i="0" u="none" strike="noStrike" kern="1200" baseline="30000">
                          <a:solidFill>
                            <a:srgbClr val="000000"/>
                          </a:solidFill>
                          <a:effectLst/>
                          <a:latin typeface="Montserrat" panose="00000500000000000000" pitchFamily="2" charset="0"/>
                          <a:ea typeface="+mn-ea"/>
                          <a:cs typeface="+mn-cs"/>
                        </a:rPr>
                        <a:t>E</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35%</a:t>
                      </a:r>
                      <a:r>
                        <a:rPr lang="en-US" sz="1000" b="0" i="0" u="none" strike="noStrike" kern="1200" baseline="30000">
                          <a:solidFill>
                            <a:srgbClr val="000000"/>
                          </a:solidFill>
                          <a:effectLst/>
                          <a:latin typeface="Montserrat" panose="00000500000000000000" pitchFamily="2" charset="0"/>
                          <a:ea typeface="+mn-ea"/>
                          <a:cs typeface="+mn-cs"/>
                        </a:rPr>
                        <a:t>CDE</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28%</a:t>
                      </a:r>
                      <a:r>
                        <a:rPr lang="en-US" sz="1000" b="0" i="0" u="none" strike="noStrike" kern="1200" baseline="30000">
                          <a:solidFill>
                            <a:srgbClr val="000000"/>
                          </a:solidFill>
                          <a:effectLst/>
                          <a:latin typeface="Montserrat" panose="00000500000000000000" pitchFamily="2" charset="0"/>
                          <a:ea typeface="+mn-ea"/>
                          <a:cs typeface="+mn-cs"/>
                        </a:rPr>
                        <a:t>E</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25%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23%</a:t>
                      </a:r>
                    </a:p>
                  </a:txBody>
                  <a:tcPr marL="9525" marR="9525" marT="9525"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769205616"/>
                  </a:ext>
                </a:extLst>
              </a:tr>
              <a:tr h="329184">
                <a:tc>
                  <a:txBody>
                    <a:bodyPr/>
                    <a:lstStyle/>
                    <a:p>
                      <a:pPr algn="l" fontAlgn="t"/>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Department of Forestry/CAL-FIRE</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49%</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54%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55%</a:t>
                      </a:r>
                      <a:r>
                        <a:rPr lang="en-US" sz="1000" b="0" i="0" u="none" strike="noStrike" baseline="30000">
                          <a:solidFill>
                            <a:srgbClr val="000000"/>
                          </a:solidFill>
                          <a:effectLst/>
                          <a:latin typeface="Montserrat" panose="00000500000000000000" pitchFamily="2" charset="0"/>
                        </a:rPr>
                        <a:t>E</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52%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48%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48%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47%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47%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43%</a:t>
                      </a:r>
                    </a:p>
                  </a:txBody>
                  <a:tcPr marL="9525" marR="9525" marT="9525"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42280247"/>
                  </a:ext>
                </a:extLst>
              </a:tr>
              <a:tr h="329184">
                <a:tc>
                  <a:txBody>
                    <a:bodyPr/>
                    <a:lstStyle/>
                    <a:p>
                      <a:pPr algn="l" fontAlgn="t"/>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Local government</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48%</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52%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52%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53%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50%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29%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28%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31%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25%</a:t>
                      </a:r>
                    </a:p>
                  </a:txBody>
                  <a:tcPr marL="9525" marR="9525" marT="9525"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665661476"/>
                  </a:ext>
                </a:extLst>
              </a:tr>
              <a:tr h="329184">
                <a:tc>
                  <a:txBody>
                    <a:bodyPr/>
                    <a:lstStyle/>
                    <a:p>
                      <a:pPr algn="l" fontAlgn="t"/>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Electric utility company</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44%</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52%</a:t>
                      </a:r>
                      <a:r>
                        <a:rPr lang="en-US" sz="1000" b="0" i="0" u="none" strike="noStrike" baseline="30000">
                          <a:solidFill>
                            <a:srgbClr val="000000"/>
                          </a:solidFill>
                          <a:effectLst/>
                          <a:latin typeface="Montserrat" panose="00000500000000000000" pitchFamily="2" charset="0"/>
                        </a:rPr>
                        <a:t>AE</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50%</a:t>
                      </a:r>
                      <a:r>
                        <a:rPr lang="en-US" sz="1000" b="0" i="0" u="none" strike="noStrike" kern="1200" baseline="30000">
                          <a:solidFill>
                            <a:schemeClr val="tx1">
                              <a:lumMod val="75000"/>
                              <a:lumOff val="25000"/>
                            </a:schemeClr>
                          </a:solidFill>
                          <a:effectLst/>
                          <a:latin typeface="Montserrat" panose="00000500000000000000" pitchFamily="2" charset="0"/>
                          <a:ea typeface="+mn-ea"/>
                          <a:cs typeface="+mn-cs"/>
                        </a:rPr>
                        <a:t>E</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47%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43%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42%</a:t>
                      </a:r>
                      <a:r>
                        <a:rPr lang="en-US" sz="1000" b="0" i="0" u="none" strike="noStrike" kern="1200" baseline="30000">
                          <a:solidFill>
                            <a:srgbClr val="000000"/>
                          </a:solidFill>
                          <a:effectLst/>
                          <a:latin typeface="Montserrat" panose="00000500000000000000" pitchFamily="2" charset="0"/>
                          <a:ea typeface="+mn-ea"/>
                          <a:cs typeface="+mn-cs"/>
                        </a:rPr>
                        <a:t>E</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48%</a:t>
                      </a:r>
                      <a:r>
                        <a:rPr lang="en-US" sz="1000" b="0" i="0" u="none" strike="noStrike" kern="1200" baseline="30000">
                          <a:solidFill>
                            <a:srgbClr val="000000"/>
                          </a:solidFill>
                          <a:effectLst/>
                          <a:latin typeface="Montserrat" panose="00000500000000000000" pitchFamily="2" charset="0"/>
                          <a:ea typeface="+mn-ea"/>
                          <a:cs typeface="+mn-cs"/>
                        </a:rPr>
                        <a:t>ADE</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43%</a:t>
                      </a:r>
                      <a:r>
                        <a:rPr lang="en-US" sz="1000" b="0" i="0" u="none" strike="noStrike" kern="1200" baseline="30000">
                          <a:solidFill>
                            <a:srgbClr val="000000"/>
                          </a:solidFill>
                          <a:effectLst/>
                          <a:latin typeface="Montserrat" panose="00000500000000000000" pitchFamily="2" charset="0"/>
                          <a:ea typeface="+mn-ea"/>
                          <a:cs typeface="+mn-cs"/>
                        </a:rPr>
                        <a:t>E</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40%</a:t>
                      </a:r>
                      <a:r>
                        <a:rPr lang="en-US" sz="1000" b="0" i="0" u="none" strike="noStrike" kern="1200" baseline="30000">
                          <a:solidFill>
                            <a:srgbClr val="000000"/>
                          </a:solidFill>
                          <a:effectLst/>
                          <a:latin typeface="Montserrat" panose="00000500000000000000" pitchFamily="2" charset="0"/>
                          <a:ea typeface="+mn-ea"/>
                          <a:cs typeface="+mn-cs"/>
                        </a:rPr>
                        <a:t>E</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32%</a:t>
                      </a:r>
                    </a:p>
                  </a:txBody>
                  <a:tcPr marL="9525" marR="9525" marT="9525"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388999147"/>
                  </a:ext>
                </a:extLst>
              </a:tr>
              <a:tr h="329184">
                <a:tc>
                  <a:txBody>
                    <a:bodyPr/>
                    <a:lstStyle/>
                    <a:p>
                      <a:pPr algn="l" fontAlgn="t"/>
                      <a:r>
                        <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National government</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29%</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32%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32%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33%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32%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12%</a:t>
                      </a:r>
                      <a:r>
                        <a:rPr lang="en-US" sz="1000" b="0" i="0" u="none" strike="noStrike" baseline="30000">
                          <a:solidFill>
                            <a:srgbClr val="000000"/>
                          </a:solidFill>
                          <a:effectLst/>
                          <a:latin typeface="Montserrat" panose="00000500000000000000" pitchFamily="2" charset="0"/>
                        </a:rPr>
                        <a:t>AC</a:t>
                      </a:r>
                      <a:endParaRPr lang="en-US" sz="1000" b="0" i="0" u="none" strike="noStrike" kern="12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0" i="0" u="none" strike="noStrike" kern="1200">
                          <a:solidFill>
                            <a:schemeClr val="tx1">
                              <a:lumMod val="75000"/>
                              <a:lumOff val="25000"/>
                            </a:schemeClr>
                          </a:solidFill>
                          <a:effectLst/>
                          <a:latin typeface="Montserrat" panose="00000500000000000000" pitchFamily="2" charset="0"/>
                          <a:ea typeface="+mn-ea"/>
                          <a:cs typeface="+mn-cs"/>
                        </a:rPr>
                        <a:t>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0" i="0" u="none" strike="noStrike" kern="1200">
                          <a:solidFill>
                            <a:schemeClr val="bg1"/>
                          </a:solidFill>
                          <a:effectLst/>
                          <a:latin typeface="Montserrat" panose="00000500000000000000" pitchFamily="2" charset="0"/>
                          <a:ea typeface="+mn-ea"/>
                          <a:cs typeface="+mn-cs"/>
                        </a:rPr>
                        <a:t>11%</a:t>
                      </a:r>
                      <a:r>
                        <a:rPr lang="en-US" sz="1000" b="0" i="0" u="none" strike="noStrike" baseline="30000">
                          <a:solidFill>
                            <a:schemeClr val="bg1"/>
                          </a:solidFill>
                          <a:effectLst/>
                          <a:latin typeface="Montserrat" panose="00000500000000000000" pitchFamily="2" charset="0"/>
                        </a:rPr>
                        <a:t>AC</a:t>
                      </a:r>
                      <a:endParaRPr lang="en-US" sz="1000" b="0" i="0" u="none" strike="noStrike" kern="1200">
                        <a:solidFill>
                          <a:schemeClr val="bg1"/>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320287667"/>
                  </a:ext>
                </a:extLst>
              </a:tr>
              <a:tr h="329184">
                <a:tc>
                  <a:txBody>
                    <a:bodyPr/>
                    <a:lstStyle/>
                    <a:p>
                      <a:pPr algn="l" fontAlgn="t"/>
                      <a:r>
                        <a:rPr kumimoji="0" lang="en-US" sz="1000" b="1" i="0" u="none" strike="noStrike" kern="1200" cap="none" spc="0" normalizeH="0" baseline="0">
                          <a:ln>
                            <a:noFill/>
                          </a:ln>
                          <a:solidFill>
                            <a:schemeClr val="tx1"/>
                          </a:solidFill>
                          <a:effectLst/>
                          <a:uLnTx/>
                          <a:uFillTx/>
                          <a:latin typeface="Montserrat SemiBold" panose="00000700000000000000" pitchFamily="2" charset="0"/>
                          <a:ea typeface="+mn-ea"/>
                          <a:cs typeface="Times New Roman" panose="02020603050405020304" pitchFamily="18" charset="0"/>
                        </a:rPr>
                        <a:t>Average # of responses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000" b="1" i="0" u="none" strike="noStrike" kern="1200">
                          <a:solidFill>
                            <a:schemeClr val="tx1">
                              <a:lumMod val="75000"/>
                              <a:lumOff val="25000"/>
                            </a:schemeClr>
                          </a:solidFill>
                          <a:effectLst/>
                          <a:latin typeface="Montserrat" panose="00000500000000000000" pitchFamily="2" charset="0"/>
                          <a:ea typeface="+mn-ea"/>
                          <a:cs typeface="+mn-cs"/>
                        </a:rPr>
                        <a:t>3.3</a:t>
                      </a:r>
                    </a:p>
                  </a:txBody>
                  <a:tcPr marL="9525" marR="9525" marT="9525"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1" i="0" u="none" strike="noStrike" kern="1200">
                          <a:solidFill>
                            <a:schemeClr val="tx1">
                              <a:lumMod val="75000"/>
                              <a:lumOff val="25000"/>
                            </a:schemeClr>
                          </a:solidFill>
                          <a:effectLst/>
                          <a:latin typeface="Montserrat" panose="00000500000000000000" pitchFamily="2" charset="0"/>
                          <a:ea typeface="+mn-ea"/>
                          <a:cs typeface="+mn-cs"/>
                        </a:rPr>
                        <a:t>3.6</a:t>
                      </a:r>
                      <a:r>
                        <a:rPr lang="en-US" sz="1000" b="1" i="0" u="none" strike="noStrike" baseline="30000">
                          <a:solidFill>
                            <a:srgbClr val="000000"/>
                          </a:solidFill>
                          <a:effectLst/>
                          <a:latin typeface="Montserrat" panose="00000500000000000000" pitchFamily="2" charset="0"/>
                        </a:rPr>
                        <a:t>A</a:t>
                      </a:r>
                      <a:endParaRPr lang="en-US" sz="1000" b="1" i="0" u="none" strike="noStrike" kern="12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1" i="0" u="none" strike="noStrike" kern="1200">
                          <a:solidFill>
                            <a:schemeClr val="tx1">
                              <a:lumMod val="75000"/>
                              <a:lumOff val="25000"/>
                            </a:schemeClr>
                          </a:solidFill>
                          <a:effectLst/>
                          <a:latin typeface="Montserrat" panose="00000500000000000000" pitchFamily="2" charset="0"/>
                          <a:ea typeface="+mn-ea"/>
                          <a:cs typeface="+mn-cs"/>
                        </a:rPr>
                        <a:t>3.6</a:t>
                      </a:r>
                      <a:r>
                        <a:rPr lang="en-US" sz="1000" b="1" i="0" u="none" strike="noStrike" baseline="30000">
                          <a:solidFill>
                            <a:srgbClr val="000000"/>
                          </a:solidFill>
                          <a:effectLst/>
                          <a:latin typeface="Montserrat" panose="00000500000000000000" pitchFamily="2" charset="0"/>
                        </a:rPr>
                        <a:t>A</a:t>
                      </a:r>
                      <a:endParaRPr lang="en-US" sz="1000" b="1" i="0" u="none" strike="noStrike" kern="12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1" i="0" u="none" strike="noStrike" kern="1200">
                          <a:solidFill>
                            <a:schemeClr val="tx1">
                              <a:lumMod val="75000"/>
                              <a:lumOff val="25000"/>
                            </a:schemeClr>
                          </a:solidFill>
                          <a:effectLst/>
                          <a:latin typeface="Montserrat" panose="00000500000000000000" pitchFamily="2" charset="0"/>
                          <a:ea typeface="+mn-ea"/>
                          <a:cs typeface="+mn-cs"/>
                        </a:rPr>
                        <a:t>3.5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1" i="0" u="none" strike="noStrike" kern="1200">
                          <a:solidFill>
                            <a:schemeClr val="bg1"/>
                          </a:solidFill>
                          <a:effectLst/>
                          <a:latin typeface="Montserrat" panose="00000500000000000000" pitchFamily="2" charset="0"/>
                          <a:ea typeface="+mn-ea"/>
                          <a:cs typeface="+mn-cs"/>
                        </a:rPr>
                        <a:t>3.4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marL="0" algn="ctr" defTabSz="914400" rtl="0" eaLnBrk="1" fontAlgn="t" latinLnBrk="0" hangingPunct="1"/>
                      <a:r>
                        <a:rPr lang="en-US" sz="1000" b="1" i="0" u="none" strike="noStrike" kern="1200">
                          <a:solidFill>
                            <a:schemeClr val="tx1">
                              <a:lumMod val="75000"/>
                              <a:lumOff val="25000"/>
                            </a:schemeClr>
                          </a:solidFill>
                          <a:effectLst/>
                          <a:latin typeface="Montserrat" panose="00000500000000000000" pitchFamily="2" charset="0"/>
                          <a:ea typeface="+mn-ea"/>
                          <a:cs typeface="+mn-cs"/>
                        </a:rPr>
                        <a:t>2.3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t" latinLnBrk="0" hangingPunct="1"/>
                      <a:r>
                        <a:rPr lang="en-US" sz="1000" b="1" i="0" u="none" strike="noStrike" kern="1200">
                          <a:solidFill>
                            <a:schemeClr val="tx1">
                              <a:lumMod val="75000"/>
                              <a:lumOff val="25000"/>
                            </a:schemeClr>
                          </a:solidFill>
                          <a:effectLst/>
                          <a:latin typeface="Montserrat" panose="00000500000000000000" pitchFamily="2" charset="0"/>
                          <a:ea typeface="+mn-ea"/>
                          <a:cs typeface="+mn-cs"/>
                        </a:rPr>
                        <a:t>2.6</a:t>
                      </a:r>
                      <a:r>
                        <a:rPr lang="en-US" sz="1000" b="1" i="0" u="none" strike="noStrike" baseline="30000">
                          <a:solidFill>
                            <a:srgbClr val="000000"/>
                          </a:solidFill>
                          <a:effectLst/>
                          <a:latin typeface="Montserrat" panose="00000500000000000000" pitchFamily="2" charset="0"/>
                        </a:rPr>
                        <a:t>AE</a:t>
                      </a:r>
                      <a:endParaRPr lang="en-US" sz="1000" b="1" i="0" u="none" strike="noStrike" kern="1200">
                        <a:solidFill>
                          <a:schemeClr val="tx1">
                            <a:lumMod val="75000"/>
                            <a:lumOff val="25000"/>
                          </a:schemeClr>
                        </a:solidFill>
                        <a:effectLst/>
                        <a:latin typeface="Montserrat" panose="00000500000000000000" pitchFamily="2" charset="0"/>
                        <a:ea typeface="+mn-ea"/>
                        <a:cs typeface="+mn-cs"/>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algn="ctr" defTabSz="914400" rtl="0" eaLnBrk="1" fontAlgn="t" latinLnBrk="0" hangingPunct="1"/>
                      <a:r>
                        <a:rPr lang="en-US" sz="1000" b="1" i="0" u="none" strike="noStrike" kern="1200">
                          <a:solidFill>
                            <a:schemeClr val="tx1">
                              <a:lumMod val="75000"/>
                              <a:lumOff val="25000"/>
                            </a:schemeClr>
                          </a:solidFill>
                          <a:effectLst/>
                          <a:latin typeface="Montserrat" panose="00000500000000000000" pitchFamily="2" charset="0"/>
                          <a:ea typeface="+mn-ea"/>
                          <a:cs typeface="+mn-cs"/>
                        </a:rPr>
                        <a:t>2.3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marL="0" algn="ctr" defTabSz="914400" rtl="0" eaLnBrk="1" fontAlgn="t" latinLnBrk="0" hangingPunct="1"/>
                      <a:r>
                        <a:rPr lang="en-US" sz="1000" b="1" i="0" u="none" strike="noStrike" kern="1200">
                          <a:solidFill>
                            <a:schemeClr val="tx1">
                              <a:lumMod val="75000"/>
                              <a:lumOff val="25000"/>
                            </a:schemeClr>
                          </a:solidFill>
                          <a:effectLst/>
                          <a:latin typeface="Montserrat" panose="00000500000000000000" pitchFamily="2" charset="0"/>
                          <a:ea typeface="+mn-ea"/>
                          <a:cs typeface="+mn-cs"/>
                        </a:rPr>
                        <a:t>2.3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00" rtl="0" eaLnBrk="1" fontAlgn="t" latinLnBrk="0" hangingPunct="1"/>
                      <a:r>
                        <a:rPr lang="en-US" sz="1000" b="1" i="0" u="none" strike="noStrike" kern="1200">
                          <a:solidFill>
                            <a:schemeClr val="bg1"/>
                          </a:solidFill>
                          <a:effectLst/>
                          <a:latin typeface="Montserrat" panose="00000500000000000000" pitchFamily="2" charset="0"/>
                          <a:ea typeface="+mn-ea"/>
                          <a:cs typeface="+mn-cs"/>
                        </a:rPr>
                        <a:t>2.1</a:t>
                      </a:r>
                    </a:p>
                  </a:txBody>
                  <a:tcPr marL="9525" marR="9525" marT="9525"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2117419072"/>
                  </a:ext>
                </a:extLst>
              </a:tr>
            </a:tbl>
          </a:graphicData>
        </a:graphic>
      </p:graphicFrame>
      <p:sp>
        <p:nvSpPr>
          <p:cNvPr id="7" name="Rectangle 6">
            <a:extLst>
              <a:ext uri="{FF2B5EF4-FFF2-40B4-BE49-F238E27FC236}">
                <a16:creationId xmlns:a16="http://schemas.microsoft.com/office/drawing/2014/main" id="{BE10D157-298E-4143-B8CE-5CABC58956F1}"/>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0ECBE5D-C813-4526-B50A-312384B029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6EC68C94-61FB-459D-853E-1A27ED176CFE}"/>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5" name="Rectangle 4">
            <a:extLst>
              <a:ext uri="{FF2B5EF4-FFF2-40B4-BE49-F238E27FC236}">
                <a16:creationId xmlns:a16="http://schemas.microsoft.com/office/drawing/2014/main" id="{0161C41B-FFF0-423A-A430-1FEFC8FB359C}"/>
              </a:ext>
            </a:extLst>
          </p:cNvPr>
          <p:cNvSpPr/>
          <p:nvPr/>
        </p:nvSpPr>
        <p:spPr>
          <a:xfrm>
            <a:off x="866736" y="6452629"/>
            <a:ext cx="7679491" cy="338554"/>
          </a:xfrm>
          <a:prstGeom prst="rect">
            <a:avLst/>
          </a:prstGeom>
        </p:spPr>
        <p:txBody>
          <a:bodyPr wrap="square">
            <a:spAutoFit/>
          </a:bodyPr>
          <a:lstStyle/>
          <a:p>
            <a:r>
              <a:rPr lang="en-US" sz="800" i="1">
                <a:latin typeface="Montserrat Light" panose="00000400000000000000" pitchFamily="2" charset="0"/>
              </a:rPr>
              <a:t>Base: Total Respondents (Not Notified, De-Energized n=500; Notified, De-Energized n=500; Notified, Not De-Energized n=500; Not Notified, Not De-Energized n=502; Not in High-Risk Area n=500); Q8, Q9</a:t>
            </a:r>
          </a:p>
        </p:txBody>
      </p:sp>
      <p:sp>
        <p:nvSpPr>
          <p:cNvPr id="6" name="Text Placeholder 6">
            <a:extLst>
              <a:ext uri="{FF2B5EF4-FFF2-40B4-BE49-F238E27FC236}">
                <a16:creationId xmlns:a16="http://schemas.microsoft.com/office/drawing/2014/main" id="{6256E2C9-042A-4640-BEC2-CD5F7E2C425C}"/>
              </a:ext>
            </a:extLst>
          </p:cNvPr>
          <p:cNvSpPr txBox="1">
            <a:spLocks/>
          </p:cNvSpPr>
          <p:nvPr/>
        </p:nvSpPr>
        <p:spPr>
          <a:xfrm>
            <a:off x="866736" y="2522892"/>
            <a:ext cx="8094384"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ORGANIZATIONS “______” FOR PROTECTING AGAINST WILDFIRES</a:t>
            </a:r>
          </a:p>
        </p:txBody>
      </p:sp>
      <p:cxnSp>
        <p:nvCxnSpPr>
          <p:cNvPr id="8" name="Straight Connector 7">
            <a:extLst>
              <a:ext uri="{FF2B5EF4-FFF2-40B4-BE49-F238E27FC236}">
                <a16:creationId xmlns:a16="http://schemas.microsoft.com/office/drawing/2014/main" id="{1F1CDF65-B0F1-471D-BBF6-CE9A9B48CDE1}"/>
              </a:ext>
            </a:extLst>
          </p:cNvPr>
          <p:cNvCxnSpPr>
            <a:cxnSpLocks/>
          </p:cNvCxnSpPr>
          <p:nvPr/>
        </p:nvCxnSpPr>
        <p:spPr>
          <a:xfrm rot="16200000" flipV="1">
            <a:off x="1169767" y="2620937"/>
            <a:ext cx="0" cy="45720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DAF72C6-CB4E-42E5-B446-F24147C5ED7B}"/>
              </a:ext>
            </a:extLst>
          </p:cNvPr>
          <p:cNvSpPr/>
          <p:nvPr/>
        </p:nvSpPr>
        <p:spPr>
          <a:xfrm>
            <a:off x="4416033" y="2911619"/>
            <a:ext cx="1257075" cy="253916"/>
          </a:xfrm>
          <a:prstGeom prst="rect">
            <a:avLst/>
          </a:prstGeom>
        </p:spPr>
        <p:txBody>
          <a:bodyPr wrap="none">
            <a:spAutoFit/>
          </a:bodyPr>
          <a:lstStyle/>
          <a:p>
            <a:r>
              <a:rPr lang="en-US" sz="1050" i="1">
                <a:solidFill>
                  <a:prstClr val="black"/>
                </a:solidFill>
                <a:latin typeface="Montserrat SemiBold" panose="00000700000000000000" pitchFamily="2" charset="0"/>
                <a:sym typeface="HuluStyle Regular"/>
              </a:rPr>
              <a:t>“RESPONSIBLE”</a:t>
            </a:r>
            <a:endParaRPr lang="en-US" sz="2000" i="1">
              <a:latin typeface="Montserrat SemiBold" panose="00000700000000000000" pitchFamily="2" charset="0"/>
            </a:endParaRPr>
          </a:p>
        </p:txBody>
      </p:sp>
      <p:sp>
        <p:nvSpPr>
          <p:cNvPr id="58" name="Rectangle 57">
            <a:extLst>
              <a:ext uri="{FF2B5EF4-FFF2-40B4-BE49-F238E27FC236}">
                <a16:creationId xmlns:a16="http://schemas.microsoft.com/office/drawing/2014/main" id="{0683BB17-CFD2-4301-9B6E-938C27031591}"/>
              </a:ext>
            </a:extLst>
          </p:cNvPr>
          <p:cNvSpPr/>
          <p:nvPr/>
        </p:nvSpPr>
        <p:spPr>
          <a:xfrm>
            <a:off x="8336496" y="2911619"/>
            <a:ext cx="1572866" cy="253916"/>
          </a:xfrm>
          <a:prstGeom prst="rect">
            <a:avLst/>
          </a:prstGeom>
        </p:spPr>
        <p:txBody>
          <a:bodyPr wrap="none">
            <a:spAutoFit/>
          </a:bodyPr>
          <a:lstStyle/>
          <a:p>
            <a:r>
              <a:rPr lang="en-US" sz="1050" i="1">
                <a:solidFill>
                  <a:prstClr val="black"/>
                </a:solidFill>
                <a:latin typeface="Montserrat SemiBold" panose="00000700000000000000" pitchFamily="2" charset="0"/>
                <a:sym typeface="HuluStyle Regular"/>
              </a:rPr>
              <a:t>“ACTUALLY ACTING”</a:t>
            </a:r>
            <a:endParaRPr lang="en-US" sz="2000" i="1">
              <a:latin typeface="Montserrat SemiBold" panose="00000700000000000000" pitchFamily="2" charset="0"/>
            </a:endParaRPr>
          </a:p>
        </p:txBody>
      </p:sp>
      <p:sp>
        <p:nvSpPr>
          <p:cNvPr id="18" name="TextBox 17">
            <a:extLst>
              <a:ext uri="{FF2B5EF4-FFF2-40B4-BE49-F238E27FC236}">
                <a16:creationId xmlns:a16="http://schemas.microsoft.com/office/drawing/2014/main" id="{3A4FDB82-658B-4793-99B1-27C0CCAB17BB}"/>
              </a:ext>
            </a:extLst>
          </p:cNvPr>
          <p:cNvSpPr txBox="1"/>
          <p:nvPr/>
        </p:nvSpPr>
        <p:spPr>
          <a:xfrm>
            <a:off x="4267460" y="3796000"/>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(-12)</a:t>
            </a:r>
          </a:p>
        </p:txBody>
      </p:sp>
      <p:sp>
        <p:nvSpPr>
          <p:cNvPr id="19" name="Isosceles Triangle 18">
            <a:extLst>
              <a:ext uri="{FF2B5EF4-FFF2-40B4-BE49-F238E27FC236}">
                <a16:creationId xmlns:a16="http://schemas.microsoft.com/office/drawing/2014/main" id="{69BCA3D2-DFBA-4DA5-B64A-EBDF541D1472}"/>
              </a:ext>
            </a:extLst>
          </p:cNvPr>
          <p:cNvSpPr/>
          <p:nvPr/>
        </p:nvSpPr>
        <p:spPr>
          <a:xfrm flipV="1">
            <a:off x="4267460" y="381743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0E32B145-6620-4298-A254-21F7E94BBB63}"/>
              </a:ext>
            </a:extLst>
          </p:cNvPr>
          <p:cNvSpPr txBox="1"/>
          <p:nvPr/>
        </p:nvSpPr>
        <p:spPr>
          <a:xfrm>
            <a:off x="5908773" y="3783766"/>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(-11)</a:t>
            </a:r>
          </a:p>
        </p:txBody>
      </p:sp>
      <p:sp>
        <p:nvSpPr>
          <p:cNvPr id="21" name="Isosceles Triangle 20">
            <a:extLst>
              <a:ext uri="{FF2B5EF4-FFF2-40B4-BE49-F238E27FC236}">
                <a16:creationId xmlns:a16="http://schemas.microsoft.com/office/drawing/2014/main" id="{3E11F3BB-CC98-4529-B5D8-C09A51D17724}"/>
              </a:ext>
            </a:extLst>
          </p:cNvPr>
          <p:cNvSpPr/>
          <p:nvPr/>
        </p:nvSpPr>
        <p:spPr>
          <a:xfrm flipV="1">
            <a:off x="5908773" y="380519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TextBox 21">
            <a:extLst>
              <a:ext uri="{FF2B5EF4-FFF2-40B4-BE49-F238E27FC236}">
                <a16:creationId xmlns:a16="http://schemas.microsoft.com/office/drawing/2014/main" id="{21E399AD-D36B-42F0-989F-835B8C7B7FA8}"/>
              </a:ext>
            </a:extLst>
          </p:cNvPr>
          <p:cNvSpPr txBox="1"/>
          <p:nvPr/>
        </p:nvSpPr>
        <p:spPr>
          <a:xfrm>
            <a:off x="4267460" y="445494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23" name="Isosceles Triangle 22">
            <a:extLst>
              <a:ext uri="{FF2B5EF4-FFF2-40B4-BE49-F238E27FC236}">
                <a16:creationId xmlns:a16="http://schemas.microsoft.com/office/drawing/2014/main" id="{3D1D32D0-09A8-49D0-8B53-0E0B309F9743}"/>
              </a:ext>
            </a:extLst>
          </p:cNvPr>
          <p:cNvSpPr/>
          <p:nvPr/>
        </p:nvSpPr>
        <p:spPr>
          <a:xfrm flipV="1">
            <a:off x="4267460" y="447637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8A4FB98A-29AF-423D-A184-876C2F8464B3}"/>
              </a:ext>
            </a:extLst>
          </p:cNvPr>
          <p:cNvSpPr txBox="1"/>
          <p:nvPr/>
        </p:nvSpPr>
        <p:spPr>
          <a:xfrm>
            <a:off x="5908773" y="444271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25" name="Isosceles Triangle 24">
            <a:extLst>
              <a:ext uri="{FF2B5EF4-FFF2-40B4-BE49-F238E27FC236}">
                <a16:creationId xmlns:a16="http://schemas.microsoft.com/office/drawing/2014/main" id="{4BD9FD78-2B80-4F99-95E1-F7BEEB3D11A3}"/>
              </a:ext>
            </a:extLst>
          </p:cNvPr>
          <p:cNvSpPr/>
          <p:nvPr/>
        </p:nvSpPr>
        <p:spPr>
          <a:xfrm flipV="1">
            <a:off x="5908773" y="446414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8928D17E-C86E-4A90-B02A-5A8C48A7C6A2}"/>
              </a:ext>
            </a:extLst>
          </p:cNvPr>
          <p:cNvSpPr txBox="1"/>
          <p:nvPr/>
        </p:nvSpPr>
        <p:spPr>
          <a:xfrm>
            <a:off x="5088116" y="445494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27" name="Isosceles Triangle 26">
            <a:extLst>
              <a:ext uri="{FF2B5EF4-FFF2-40B4-BE49-F238E27FC236}">
                <a16:creationId xmlns:a16="http://schemas.microsoft.com/office/drawing/2014/main" id="{CE80A713-A9D6-41A2-B663-67BC1BE8BDB6}"/>
              </a:ext>
            </a:extLst>
          </p:cNvPr>
          <p:cNvSpPr/>
          <p:nvPr/>
        </p:nvSpPr>
        <p:spPr>
          <a:xfrm flipV="1">
            <a:off x="5088116" y="447637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13B8B08F-8B14-4054-8FF0-3A1AF0E6C6C0}"/>
              </a:ext>
            </a:extLst>
          </p:cNvPr>
          <p:cNvSpPr txBox="1"/>
          <p:nvPr/>
        </p:nvSpPr>
        <p:spPr>
          <a:xfrm>
            <a:off x="5908773" y="476090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29" name="Isosceles Triangle 28">
            <a:extLst>
              <a:ext uri="{FF2B5EF4-FFF2-40B4-BE49-F238E27FC236}">
                <a16:creationId xmlns:a16="http://schemas.microsoft.com/office/drawing/2014/main" id="{55DDC434-6489-44A2-92D0-37B90E7D9594}"/>
              </a:ext>
            </a:extLst>
          </p:cNvPr>
          <p:cNvSpPr/>
          <p:nvPr/>
        </p:nvSpPr>
        <p:spPr>
          <a:xfrm flipV="1">
            <a:off x="5908773" y="478233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3C5BD4F1-1708-4C8C-B9F3-0E02E0533F8E}"/>
              </a:ext>
            </a:extLst>
          </p:cNvPr>
          <p:cNvSpPr txBox="1"/>
          <p:nvPr/>
        </p:nvSpPr>
        <p:spPr>
          <a:xfrm>
            <a:off x="5088116" y="477313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31" name="Isosceles Triangle 30">
            <a:extLst>
              <a:ext uri="{FF2B5EF4-FFF2-40B4-BE49-F238E27FC236}">
                <a16:creationId xmlns:a16="http://schemas.microsoft.com/office/drawing/2014/main" id="{FC174D06-AD00-4E48-94A7-0CB8431BCE33}"/>
              </a:ext>
            </a:extLst>
          </p:cNvPr>
          <p:cNvSpPr/>
          <p:nvPr/>
        </p:nvSpPr>
        <p:spPr>
          <a:xfrm flipV="1">
            <a:off x="5088116" y="479456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TextBox 31">
            <a:extLst>
              <a:ext uri="{FF2B5EF4-FFF2-40B4-BE49-F238E27FC236}">
                <a16:creationId xmlns:a16="http://schemas.microsoft.com/office/drawing/2014/main" id="{488A4972-388B-4C68-A367-905D18641EC6}"/>
              </a:ext>
            </a:extLst>
          </p:cNvPr>
          <p:cNvSpPr txBox="1"/>
          <p:nvPr/>
        </p:nvSpPr>
        <p:spPr>
          <a:xfrm>
            <a:off x="5908773" y="507989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33" name="Isosceles Triangle 32">
            <a:extLst>
              <a:ext uri="{FF2B5EF4-FFF2-40B4-BE49-F238E27FC236}">
                <a16:creationId xmlns:a16="http://schemas.microsoft.com/office/drawing/2014/main" id="{244CDA35-CD2F-455B-B04F-59E4FEEBC594}"/>
              </a:ext>
            </a:extLst>
          </p:cNvPr>
          <p:cNvSpPr/>
          <p:nvPr/>
        </p:nvSpPr>
        <p:spPr>
          <a:xfrm flipV="1">
            <a:off x="5908773" y="510132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01CBAF56-C1C7-4344-99EE-DAD82D94C735}"/>
              </a:ext>
            </a:extLst>
          </p:cNvPr>
          <p:cNvSpPr txBox="1"/>
          <p:nvPr/>
        </p:nvSpPr>
        <p:spPr>
          <a:xfrm>
            <a:off x="5088116" y="509213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35" name="Isosceles Triangle 34">
            <a:extLst>
              <a:ext uri="{FF2B5EF4-FFF2-40B4-BE49-F238E27FC236}">
                <a16:creationId xmlns:a16="http://schemas.microsoft.com/office/drawing/2014/main" id="{EE014A06-7507-4863-A340-7AA00F5D0C91}"/>
              </a:ext>
            </a:extLst>
          </p:cNvPr>
          <p:cNvSpPr/>
          <p:nvPr/>
        </p:nvSpPr>
        <p:spPr>
          <a:xfrm flipV="1">
            <a:off x="5088116" y="511356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8FED7C8F-180C-4475-A233-34A6A7FA5ADE}"/>
              </a:ext>
            </a:extLst>
          </p:cNvPr>
          <p:cNvSpPr txBox="1"/>
          <p:nvPr/>
        </p:nvSpPr>
        <p:spPr>
          <a:xfrm>
            <a:off x="4267460" y="543355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(-9)</a:t>
            </a:r>
          </a:p>
        </p:txBody>
      </p:sp>
      <p:sp>
        <p:nvSpPr>
          <p:cNvPr id="37" name="Isosceles Triangle 36">
            <a:extLst>
              <a:ext uri="{FF2B5EF4-FFF2-40B4-BE49-F238E27FC236}">
                <a16:creationId xmlns:a16="http://schemas.microsoft.com/office/drawing/2014/main" id="{1C3EB880-0A45-450E-8932-974BAAEEFA26}"/>
              </a:ext>
            </a:extLst>
          </p:cNvPr>
          <p:cNvSpPr/>
          <p:nvPr/>
        </p:nvSpPr>
        <p:spPr>
          <a:xfrm flipV="1">
            <a:off x="4267460" y="545498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TextBox 37">
            <a:extLst>
              <a:ext uri="{FF2B5EF4-FFF2-40B4-BE49-F238E27FC236}">
                <a16:creationId xmlns:a16="http://schemas.microsoft.com/office/drawing/2014/main" id="{300FB99C-A8A3-45CA-B175-E91C501BA9E1}"/>
              </a:ext>
            </a:extLst>
          </p:cNvPr>
          <p:cNvSpPr txBox="1"/>
          <p:nvPr/>
        </p:nvSpPr>
        <p:spPr>
          <a:xfrm>
            <a:off x="5908773" y="542132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(-9)</a:t>
            </a:r>
          </a:p>
        </p:txBody>
      </p:sp>
      <p:sp>
        <p:nvSpPr>
          <p:cNvPr id="39" name="Isosceles Triangle 38">
            <a:extLst>
              <a:ext uri="{FF2B5EF4-FFF2-40B4-BE49-F238E27FC236}">
                <a16:creationId xmlns:a16="http://schemas.microsoft.com/office/drawing/2014/main" id="{F876B790-5CB2-410A-80A9-021182327B56}"/>
              </a:ext>
            </a:extLst>
          </p:cNvPr>
          <p:cNvSpPr/>
          <p:nvPr/>
        </p:nvSpPr>
        <p:spPr>
          <a:xfrm flipV="1">
            <a:off x="5908773" y="544275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id="{FB532BB3-8A4E-44D2-85CC-F196BE7CAC3E}"/>
              </a:ext>
            </a:extLst>
          </p:cNvPr>
          <p:cNvSpPr txBox="1"/>
          <p:nvPr/>
        </p:nvSpPr>
        <p:spPr>
          <a:xfrm>
            <a:off x="5088116" y="543355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41" name="Isosceles Triangle 40">
            <a:extLst>
              <a:ext uri="{FF2B5EF4-FFF2-40B4-BE49-F238E27FC236}">
                <a16:creationId xmlns:a16="http://schemas.microsoft.com/office/drawing/2014/main" id="{31E3275B-1460-429B-93A0-2910DFD82AC3}"/>
              </a:ext>
            </a:extLst>
          </p:cNvPr>
          <p:cNvSpPr/>
          <p:nvPr/>
        </p:nvSpPr>
        <p:spPr>
          <a:xfrm flipV="1">
            <a:off x="5088116" y="545498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63F13992-DFA7-40B6-9775-5A78418EEDAF}"/>
              </a:ext>
            </a:extLst>
          </p:cNvPr>
          <p:cNvSpPr txBox="1"/>
          <p:nvPr/>
        </p:nvSpPr>
        <p:spPr>
          <a:xfrm>
            <a:off x="5088116" y="574070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43" name="Isosceles Triangle 42">
            <a:extLst>
              <a:ext uri="{FF2B5EF4-FFF2-40B4-BE49-F238E27FC236}">
                <a16:creationId xmlns:a16="http://schemas.microsoft.com/office/drawing/2014/main" id="{F5CB514A-C452-4D24-AEDE-69E1C58A72CC}"/>
              </a:ext>
            </a:extLst>
          </p:cNvPr>
          <p:cNvSpPr/>
          <p:nvPr/>
        </p:nvSpPr>
        <p:spPr>
          <a:xfrm flipV="1">
            <a:off x="5088116" y="576213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TextBox 43">
            <a:extLst>
              <a:ext uri="{FF2B5EF4-FFF2-40B4-BE49-F238E27FC236}">
                <a16:creationId xmlns:a16="http://schemas.microsoft.com/office/drawing/2014/main" id="{43732EFC-BEDA-4151-9AB4-9C9AF0DB38DB}"/>
              </a:ext>
            </a:extLst>
          </p:cNvPr>
          <p:cNvSpPr txBox="1"/>
          <p:nvPr/>
        </p:nvSpPr>
        <p:spPr>
          <a:xfrm>
            <a:off x="4223915" y="608297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(-0.4)</a:t>
            </a:r>
          </a:p>
        </p:txBody>
      </p:sp>
      <p:sp>
        <p:nvSpPr>
          <p:cNvPr id="45" name="Isosceles Triangle 44">
            <a:extLst>
              <a:ext uri="{FF2B5EF4-FFF2-40B4-BE49-F238E27FC236}">
                <a16:creationId xmlns:a16="http://schemas.microsoft.com/office/drawing/2014/main" id="{88F74C52-E754-41EE-BC8C-1B7F0190026B}"/>
              </a:ext>
            </a:extLst>
          </p:cNvPr>
          <p:cNvSpPr/>
          <p:nvPr/>
        </p:nvSpPr>
        <p:spPr>
          <a:xfrm flipV="1">
            <a:off x="4223915" y="610440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DBE9D1A4-2DDE-4309-984B-476D0E7BAA35}"/>
              </a:ext>
            </a:extLst>
          </p:cNvPr>
          <p:cNvSpPr txBox="1"/>
          <p:nvPr/>
        </p:nvSpPr>
        <p:spPr>
          <a:xfrm>
            <a:off x="5865228" y="607073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(-0.5)</a:t>
            </a:r>
          </a:p>
        </p:txBody>
      </p:sp>
      <p:sp>
        <p:nvSpPr>
          <p:cNvPr id="47" name="Isosceles Triangle 46">
            <a:extLst>
              <a:ext uri="{FF2B5EF4-FFF2-40B4-BE49-F238E27FC236}">
                <a16:creationId xmlns:a16="http://schemas.microsoft.com/office/drawing/2014/main" id="{96CB2136-C834-4CE8-9D30-941E83C9EF09}"/>
              </a:ext>
            </a:extLst>
          </p:cNvPr>
          <p:cNvSpPr/>
          <p:nvPr/>
        </p:nvSpPr>
        <p:spPr>
          <a:xfrm flipV="1">
            <a:off x="5865228" y="609216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DC35C9C4-BAB9-4C5D-B2B8-EBA186358A11}"/>
              </a:ext>
            </a:extLst>
          </p:cNvPr>
          <p:cNvSpPr txBox="1"/>
          <p:nvPr/>
        </p:nvSpPr>
        <p:spPr>
          <a:xfrm>
            <a:off x="5044571" y="608297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(-0.5)</a:t>
            </a:r>
          </a:p>
        </p:txBody>
      </p:sp>
      <p:sp>
        <p:nvSpPr>
          <p:cNvPr id="49" name="Isosceles Triangle 48">
            <a:extLst>
              <a:ext uri="{FF2B5EF4-FFF2-40B4-BE49-F238E27FC236}">
                <a16:creationId xmlns:a16="http://schemas.microsoft.com/office/drawing/2014/main" id="{62CA302E-59B0-4652-BD99-0ABC39565EF0}"/>
              </a:ext>
            </a:extLst>
          </p:cNvPr>
          <p:cNvSpPr/>
          <p:nvPr/>
        </p:nvSpPr>
        <p:spPr>
          <a:xfrm flipV="1">
            <a:off x="5044571" y="610440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TextBox 49">
            <a:extLst>
              <a:ext uri="{FF2B5EF4-FFF2-40B4-BE49-F238E27FC236}">
                <a16:creationId xmlns:a16="http://schemas.microsoft.com/office/drawing/2014/main" id="{13231A76-1885-4685-A448-65060F040BC5}"/>
              </a:ext>
            </a:extLst>
          </p:cNvPr>
          <p:cNvSpPr txBox="1"/>
          <p:nvPr/>
        </p:nvSpPr>
        <p:spPr>
          <a:xfrm>
            <a:off x="8365820" y="3794252"/>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(-10)</a:t>
            </a:r>
          </a:p>
        </p:txBody>
      </p:sp>
      <p:sp>
        <p:nvSpPr>
          <p:cNvPr id="51" name="Isosceles Triangle 50">
            <a:extLst>
              <a:ext uri="{FF2B5EF4-FFF2-40B4-BE49-F238E27FC236}">
                <a16:creationId xmlns:a16="http://schemas.microsoft.com/office/drawing/2014/main" id="{AEA24A62-A18B-454E-93DA-EED58B681088}"/>
              </a:ext>
            </a:extLst>
          </p:cNvPr>
          <p:cNvSpPr/>
          <p:nvPr/>
        </p:nvSpPr>
        <p:spPr>
          <a:xfrm flipV="1">
            <a:off x="8365820" y="381568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2" name="TextBox 51">
            <a:extLst>
              <a:ext uri="{FF2B5EF4-FFF2-40B4-BE49-F238E27FC236}">
                <a16:creationId xmlns:a16="http://schemas.microsoft.com/office/drawing/2014/main" id="{C47590FD-E450-4F5A-91D0-2A4B9E8FA6CB}"/>
              </a:ext>
            </a:extLst>
          </p:cNvPr>
          <p:cNvSpPr txBox="1"/>
          <p:nvPr/>
        </p:nvSpPr>
        <p:spPr>
          <a:xfrm>
            <a:off x="10007133" y="3782018"/>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(-7)</a:t>
            </a:r>
          </a:p>
        </p:txBody>
      </p:sp>
      <p:sp>
        <p:nvSpPr>
          <p:cNvPr id="53" name="Isosceles Triangle 52">
            <a:extLst>
              <a:ext uri="{FF2B5EF4-FFF2-40B4-BE49-F238E27FC236}">
                <a16:creationId xmlns:a16="http://schemas.microsoft.com/office/drawing/2014/main" id="{BEFB5F71-C4E9-46CF-89CA-C394F9C63889}"/>
              </a:ext>
            </a:extLst>
          </p:cNvPr>
          <p:cNvSpPr/>
          <p:nvPr/>
        </p:nvSpPr>
        <p:spPr>
          <a:xfrm flipV="1">
            <a:off x="10007133" y="380344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4" name="TextBox 53">
            <a:extLst>
              <a:ext uri="{FF2B5EF4-FFF2-40B4-BE49-F238E27FC236}">
                <a16:creationId xmlns:a16="http://schemas.microsoft.com/office/drawing/2014/main" id="{34A14F73-AF59-4265-9A9A-9F18CE5AB090}"/>
              </a:ext>
            </a:extLst>
          </p:cNvPr>
          <p:cNvSpPr txBox="1"/>
          <p:nvPr/>
        </p:nvSpPr>
        <p:spPr>
          <a:xfrm>
            <a:off x="9204262" y="3785940"/>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(-8)</a:t>
            </a:r>
          </a:p>
        </p:txBody>
      </p:sp>
      <p:sp>
        <p:nvSpPr>
          <p:cNvPr id="55" name="Isosceles Triangle 54">
            <a:extLst>
              <a:ext uri="{FF2B5EF4-FFF2-40B4-BE49-F238E27FC236}">
                <a16:creationId xmlns:a16="http://schemas.microsoft.com/office/drawing/2014/main" id="{98BFC37F-DA1F-4FDF-BB64-490CBFB8FA0D}"/>
              </a:ext>
            </a:extLst>
          </p:cNvPr>
          <p:cNvSpPr/>
          <p:nvPr/>
        </p:nvSpPr>
        <p:spPr>
          <a:xfrm flipV="1">
            <a:off x="9204262" y="380737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6" name="TextBox 55">
            <a:extLst>
              <a:ext uri="{FF2B5EF4-FFF2-40B4-BE49-F238E27FC236}">
                <a16:creationId xmlns:a16="http://schemas.microsoft.com/office/drawing/2014/main" id="{D21372C3-0666-4FA8-AB7A-B99F0E004E60}"/>
              </a:ext>
            </a:extLst>
          </p:cNvPr>
          <p:cNvSpPr txBox="1"/>
          <p:nvPr/>
        </p:nvSpPr>
        <p:spPr>
          <a:xfrm>
            <a:off x="10008107" y="410807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57" name="Isosceles Triangle 56">
            <a:extLst>
              <a:ext uri="{FF2B5EF4-FFF2-40B4-BE49-F238E27FC236}">
                <a16:creationId xmlns:a16="http://schemas.microsoft.com/office/drawing/2014/main" id="{C7679CA6-3274-4D49-BD35-C9E48E7CC641}"/>
              </a:ext>
            </a:extLst>
          </p:cNvPr>
          <p:cNvSpPr/>
          <p:nvPr/>
        </p:nvSpPr>
        <p:spPr>
          <a:xfrm flipV="1">
            <a:off x="10008107" y="412950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TextBox 58">
            <a:extLst>
              <a:ext uri="{FF2B5EF4-FFF2-40B4-BE49-F238E27FC236}">
                <a16:creationId xmlns:a16="http://schemas.microsoft.com/office/drawing/2014/main" id="{8D47E7F5-1834-418E-A4EA-525AB2DB134C}"/>
              </a:ext>
            </a:extLst>
          </p:cNvPr>
          <p:cNvSpPr txBox="1"/>
          <p:nvPr/>
        </p:nvSpPr>
        <p:spPr>
          <a:xfrm>
            <a:off x="9187818" y="411199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(-10)</a:t>
            </a:r>
          </a:p>
        </p:txBody>
      </p:sp>
      <p:sp>
        <p:nvSpPr>
          <p:cNvPr id="60" name="Isosceles Triangle 59">
            <a:extLst>
              <a:ext uri="{FF2B5EF4-FFF2-40B4-BE49-F238E27FC236}">
                <a16:creationId xmlns:a16="http://schemas.microsoft.com/office/drawing/2014/main" id="{44253F09-C152-48FC-999D-E66EF92A7A86}"/>
              </a:ext>
            </a:extLst>
          </p:cNvPr>
          <p:cNvSpPr/>
          <p:nvPr/>
        </p:nvSpPr>
        <p:spPr>
          <a:xfrm flipV="1">
            <a:off x="9187818" y="413342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TextBox 64">
            <a:extLst>
              <a:ext uri="{FF2B5EF4-FFF2-40B4-BE49-F238E27FC236}">
                <a16:creationId xmlns:a16="http://schemas.microsoft.com/office/drawing/2014/main" id="{EAA11E19-B626-4BD6-92AD-6AF89BFE92A6}"/>
              </a:ext>
            </a:extLst>
          </p:cNvPr>
          <p:cNvSpPr txBox="1"/>
          <p:nvPr/>
        </p:nvSpPr>
        <p:spPr>
          <a:xfrm>
            <a:off x="9999397" y="443412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66" name="Isosceles Triangle 65">
            <a:extLst>
              <a:ext uri="{FF2B5EF4-FFF2-40B4-BE49-F238E27FC236}">
                <a16:creationId xmlns:a16="http://schemas.microsoft.com/office/drawing/2014/main" id="{BDE6BB2B-99A7-4714-978F-37D68F90694A}"/>
              </a:ext>
            </a:extLst>
          </p:cNvPr>
          <p:cNvSpPr/>
          <p:nvPr/>
        </p:nvSpPr>
        <p:spPr>
          <a:xfrm flipV="1">
            <a:off x="9999397" y="445555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TextBox 66">
            <a:extLst>
              <a:ext uri="{FF2B5EF4-FFF2-40B4-BE49-F238E27FC236}">
                <a16:creationId xmlns:a16="http://schemas.microsoft.com/office/drawing/2014/main" id="{AC19D6FD-511D-405C-ABCE-250754126A0A}"/>
              </a:ext>
            </a:extLst>
          </p:cNvPr>
          <p:cNvSpPr txBox="1"/>
          <p:nvPr/>
        </p:nvSpPr>
        <p:spPr>
          <a:xfrm>
            <a:off x="9179108" y="443805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68" name="Isosceles Triangle 67">
            <a:extLst>
              <a:ext uri="{FF2B5EF4-FFF2-40B4-BE49-F238E27FC236}">
                <a16:creationId xmlns:a16="http://schemas.microsoft.com/office/drawing/2014/main" id="{CA15B77A-9E9B-49F3-985A-07A5503C5375}"/>
              </a:ext>
            </a:extLst>
          </p:cNvPr>
          <p:cNvSpPr/>
          <p:nvPr/>
        </p:nvSpPr>
        <p:spPr>
          <a:xfrm flipV="1">
            <a:off x="9179108" y="445948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TextBox 68">
            <a:extLst>
              <a:ext uri="{FF2B5EF4-FFF2-40B4-BE49-F238E27FC236}">
                <a16:creationId xmlns:a16="http://schemas.microsoft.com/office/drawing/2014/main" id="{7ACE980C-7DB4-465E-81D3-0589F112FD4E}"/>
              </a:ext>
            </a:extLst>
          </p:cNvPr>
          <p:cNvSpPr txBox="1"/>
          <p:nvPr/>
        </p:nvSpPr>
        <p:spPr>
          <a:xfrm>
            <a:off x="9195552" y="475897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(-12)</a:t>
            </a:r>
          </a:p>
        </p:txBody>
      </p:sp>
      <p:sp>
        <p:nvSpPr>
          <p:cNvPr id="70" name="Isosceles Triangle 69">
            <a:extLst>
              <a:ext uri="{FF2B5EF4-FFF2-40B4-BE49-F238E27FC236}">
                <a16:creationId xmlns:a16="http://schemas.microsoft.com/office/drawing/2014/main" id="{E440759F-164F-4B61-B705-919D4CBD4E5E}"/>
              </a:ext>
            </a:extLst>
          </p:cNvPr>
          <p:cNvSpPr/>
          <p:nvPr/>
        </p:nvSpPr>
        <p:spPr>
          <a:xfrm flipV="1">
            <a:off x="9195552" y="478040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TextBox 70">
            <a:extLst>
              <a:ext uri="{FF2B5EF4-FFF2-40B4-BE49-F238E27FC236}">
                <a16:creationId xmlns:a16="http://schemas.microsoft.com/office/drawing/2014/main" id="{2ACBEEAB-9B20-4A83-9931-6DB2302EF6BB}"/>
              </a:ext>
            </a:extLst>
          </p:cNvPr>
          <p:cNvSpPr txBox="1"/>
          <p:nvPr/>
        </p:nvSpPr>
        <p:spPr>
          <a:xfrm>
            <a:off x="8365820" y="509489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72" name="Isosceles Triangle 71">
            <a:extLst>
              <a:ext uri="{FF2B5EF4-FFF2-40B4-BE49-F238E27FC236}">
                <a16:creationId xmlns:a16="http://schemas.microsoft.com/office/drawing/2014/main" id="{72DC5F6A-4197-469C-889D-8F0201EA4E24}"/>
              </a:ext>
            </a:extLst>
          </p:cNvPr>
          <p:cNvSpPr/>
          <p:nvPr/>
        </p:nvSpPr>
        <p:spPr>
          <a:xfrm flipV="1">
            <a:off x="8365820" y="511632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TextBox 72">
            <a:extLst>
              <a:ext uri="{FF2B5EF4-FFF2-40B4-BE49-F238E27FC236}">
                <a16:creationId xmlns:a16="http://schemas.microsoft.com/office/drawing/2014/main" id="{D1DD0E7B-603D-48BE-9B7C-814170D8F71B}"/>
              </a:ext>
            </a:extLst>
          </p:cNvPr>
          <p:cNvSpPr txBox="1"/>
          <p:nvPr/>
        </p:nvSpPr>
        <p:spPr>
          <a:xfrm>
            <a:off x="10007133" y="508265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74" name="Isosceles Triangle 73">
            <a:extLst>
              <a:ext uri="{FF2B5EF4-FFF2-40B4-BE49-F238E27FC236}">
                <a16:creationId xmlns:a16="http://schemas.microsoft.com/office/drawing/2014/main" id="{6323F422-01E7-4708-BEDA-DD560831A2A1}"/>
              </a:ext>
            </a:extLst>
          </p:cNvPr>
          <p:cNvSpPr/>
          <p:nvPr/>
        </p:nvSpPr>
        <p:spPr>
          <a:xfrm flipV="1">
            <a:off x="10007133" y="510408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TextBox 74">
            <a:extLst>
              <a:ext uri="{FF2B5EF4-FFF2-40B4-BE49-F238E27FC236}">
                <a16:creationId xmlns:a16="http://schemas.microsoft.com/office/drawing/2014/main" id="{7B571215-6E2A-4D9E-BE57-27D68F5FCC93}"/>
              </a:ext>
            </a:extLst>
          </p:cNvPr>
          <p:cNvSpPr txBox="1"/>
          <p:nvPr/>
        </p:nvSpPr>
        <p:spPr>
          <a:xfrm>
            <a:off x="9186476" y="509489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76" name="Isosceles Triangle 75">
            <a:extLst>
              <a:ext uri="{FF2B5EF4-FFF2-40B4-BE49-F238E27FC236}">
                <a16:creationId xmlns:a16="http://schemas.microsoft.com/office/drawing/2014/main" id="{8CC699E8-345D-4341-AA20-34910172B3DB}"/>
              </a:ext>
            </a:extLst>
          </p:cNvPr>
          <p:cNvSpPr/>
          <p:nvPr/>
        </p:nvSpPr>
        <p:spPr>
          <a:xfrm flipV="1">
            <a:off x="9186476" y="511632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76">
            <a:extLst>
              <a:ext uri="{FF2B5EF4-FFF2-40B4-BE49-F238E27FC236}">
                <a16:creationId xmlns:a16="http://schemas.microsoft.com/office/drawing/2014/main" id="{6E7AAC93-B25E-4DA4-A566-062D26EBD3EF}"/>
              </a:ext>
            </a:extLst>
          </p:cNvPr>
          <p:cNvSpPr txBox="1"/>
          <p:nvPr/>
        </p:nvSpPr>
        <p:spPr>
          <a:xfrm>
            <a:off x="9179108" y="543446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78" name="Isosceles Triangle 77">
            <a:extLst>
              <a:ext uri="{FF2B5EF4-FFF2-40B4-BE49-F238E27FC236}">
                <a16:creationId xmlns:a16="http://schemas.microsoft.com/office/drawing/2014/main" id="{EFD18B79-E298-4511-B355-E6D15947B74D}"/>
              </a:ext>
            </a:extLst>
          </p:cNvPr>
          <p:cNvSpPr/>
          <p:nvPr/>
        </p:nvSpPr>
        <p:spPr>
          <a:xfrm flipV="1">
            <a:off x="9179108" y="545589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TextBox 78">
            <a:extLst>
              <a:ext uri="{FF2B5EF4-FFF2-40B4-BE49-F238E27FC236}">
                <a16:creationId xmlns:a16="http://schemas.microsoft.com/office/drawing/2014/main" id="{0489C94E-16AD-422D-B530-72DCC325CDA0}"/>
              </a:ext>
            </a:extLst>
          </p:cNvPr>
          <p:cNvSpPr txBox="1"/>
          <p:nvPr/>
        </p:nvSpPr>
        <p:spPr>
          <a:xfrm>
            <a:off x="10007133" y="575620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(-4)</a:t>
            </a:r>
          </a:p>
        </p:txBody>
      </p:sp>
      <p:sp>
        <p:nvSpPr>
          <p:cNvPr id="80" name="Isosceles Triangle 79">
            <a:extLst>
              <a:ext uri="{FF2B5EF4-FFF2-40B4-BE49-F238E27FC236}">
                <a16:creationId xmlns:a16="http://schemas.microsoft.com/office/drawing/2014/main" id="{62488FA8-6FA5-4A93-A1C1-11EA20964CA4}"/>
              </a:ext>
            </a:extLst>
          </p:cNvPr>
          <p:cNvSpPr/>
          <p:nvPr/>
        </p:nvSpPr>
        <p:spPr>
          <a:xfrm flipV="1">
            <a:off x="10007133" y="577763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TextBox 80">
            <a:extLst>
              <a:ext uri="{FF2B5EF4-FFF2-40B4-BE49-F238E27FC236}">
                <a16:creationId xmlns:a16="http://schemas.microsoft.com/office/drawing/2014/main" id="{D5B68C23-6691-45DC-A33B-33E04034D24A}"/>
              </a:ext>
            </a:extLst>
          </p:cNvPr>
          <p:cNvSpPr txBox="1"/>
          <p:nvPr/>
        </p:nvSpPr>
        <p:spPr>
          <a:xfrm>
            <a:off x="9186476" y="5768437"/>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(-5)</a:t>
            </a:r>
          </a:p>
        </p:txBody>
      </p:sp>
      <p:sp>
        <p:nvSpPr>
          <p:cNvPr id="82" name="Isosceles Triangle 81">
            <a:extLst>
              <a:ext uri="{FF2B5EF4-FFF2-40B4-BE49-F238E27FC236}">
                <a16:creationId xmlns:a16="http://schemas.microsoft.com/office/drawing/2014/main" id="{B3CF763F-84FA-48F2-BC28-80B4845F7047}"/>
              </a:ext>
            </a:extLst>
          </p:cNvPr>
          <p:cNvSpPr/>
          <p:nvPr/>
        </p:nvSpPr>
        <p:spPr>
          <a:xfrm flipV="1">
            <a:off x="9186476" y="578986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82">
            <a:extLst>
              <a:ext uri="{FF2B5EF4-FFF2-40B4-BE49-F238E27FC236}">
                <a16:creationId xmlns:a16="http://schemas.microsoft.com/office/drawing/2014/main" id="{867C2560-81B1-4511-A0B4-12344663EC17}"/>
              </a:ext>
            </a:extLst>
          </p:cNvPr>
          <p:cNvSpPr txBox="1"/>
          <p:nvPr/>
        </p:nvSpPr>
        <p:spPr>
          <a:xfrm>
            <a:off x="8318283" y="608662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(-0.3)</a:t>
            </a:r>
          </a:p>
        </p:txBody>
      </p:sp>
      <p:sp>
        <p:nvSpPr>
          <p:cNvPr id="84" name="Isosceles Triangle 83">
            <a:extLst>
              <a:ext uri="{FF2B5EF4-FFF2-40B4-BE49-F238E27FC236}">
                <a16:creationId xmlns:a16="http://schemas.microsoft.com/office/drawing/2014/main" id="{CB41042E-E6DD-4E06-8EA3-BEE56947CF40}"/>
              </a:ext>
            </a:extLst>
          </p:cNvPr>
          <p:cNvSpPr/>
          <p:nvPr/>
        </p:nvSpPr>
        <p:spPr>
          <a:xfrm flipV="1">
            <a:off x="8318283" y="610805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TextBox 84">
            <a:extLst>
              <a:ext uri="{FF2B5EF4-FFF2-40B4-BE49-F238E27FC236}">
                <a16:creationId xmlns:a16="http://schemas.microsoft.com/office/drawing/2014/main" id="{8F28CC05-4C22-4FFD-9D36-D64C7FA67132}"/>
              </a:ext>
            </a:extLst>
          </p:cNvPr>
          <p:cNvSpPr txBox="1"/>
          <p:nvPr/>
        </p:nvSpPr>
        <p:spPr>
          <a:xfrm>
            <a:off x="9959596" y="607439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(-0.4)</a:t>
            </a:r>
          </a:p>
        </p:txBody>
      </p:sp>
      <p:sp>
        <p:nvSpPr>
          <p:cNvPr id="86" name="Isosceles Triangle 85">
            <a:extLst>
              <a:ext uri="{FF2B5EF4-FFF2-40B4-BE49-F238E27FC236}">
                <a16:creationId xmlns:a16="http://schemas.microsoft.com/office/drawing/2014/main" id="{163FEE60-F435-46CD-A1F0-310891F94C7F}"/>
              </a:ext>
            </a:extLst>
          </p:cNvPr>
          <p:cNvSpPr/>
          <p:nvPr/>
        </p:nvSpPr>
        <p:spPr>
          <a:xfrm flipV="1">
            <a:off x="9959596" y="609582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TextBox 86">
            <a:extLst>
              <a:ext uri="{FF2B5EF4-FFF2-40B4-BE49-F238E27FC236}">
                <a16:creationId xmlns:a16="http://schemas.microsoft.com/office/drawing/2014/main" id="{865AE2D1-BF2F-4A69-9A27-595AED842128}"/>
              </a:ext>
            </a:extLst>
          </p:cNvPr>
          <p:cNvSpPr txBox="1"/>
          <p:nvPr/>
        </p:nvSpPr>
        <p:spPr>
          <a:xfrm>
            <a:off x="9138939" y="608662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(-0.6)</a:t>
            </a:r>
          </a:p>
        </p:txBody>
      </p:sp>
      <p:sp>
        <p:nvSpPr>
          <p:cNvPr id="88" name="Isosceles Triangle 87">
            <a:extLst>
              <a:ext uri="{FF2B5EF4-FFF2-40B4-BE49-F238E27FC236}">
                <a16:creationId xmlns:a16="http://schemas.microsoft.com/office/drawing/2014/main" id="{5FDA370A-773E-4C80-B476-B85CD58E6C67}"/>
              </a:ext>
            </a:extLst>
          </p:cNvPr>
          <p:cNvSpPr/>
          <p:nvPr/>
        </p:nvSpPr>
        <p:spPr>
          <a:xfrm flipV="1">
            <a:off x="9138939" y="610805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TextBox 88">
            <a:extLst>
              <a:ext uri="{FF2B5EF4-FFF2-40B4-BE49-F238E27FC236}">
                <a16:creationId xmlns:a16="http://schemas.microsoft.com/office/drawing/2014/main" id="{01BD7F5E-8D1C-4A47-8F74-AED7DA379A4D}"/>
              </a:ext>
            </a:extLst>
          </p:cNvPr>
          <p:cNvSpPr txBox="1"/>
          <p:nvPr/>
        </p:nvSpPr>
        <p:spPr>
          <a:xfrm>
            <a:off x="866735" y="585291"/>
            <a:ext cx="10220363"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Generally, Residential customers see multiple organizations being responsible for protecting against wildfires but believe fire departments are taking the most action.</a:t>
            </a:r>
          </a:p>
        </p:txBody>
      </p:sp>
      <p:sp>
        <p:nvSpPr>
          <p:cNvPr id="90" name="TextBox 89">
            <a:extLst>
              <a:ext uri="{FF2B5EF4-FFF2-40B4-BE49-F238E27FC236}">
                <a16:creationId xmlns:a16="http://schemas.microsoft.com/office/drawing/2014/main" id="{DA661760-57D6-43B7-8562-6A9A23339199}"/>
              </a:ext>
            </a:extLst>
          </p:cNvPr>
          <p:cNvSpPr txBox="1"/>
          <p:nvPr/>
        </p:nvSpPr>
        <p:spPr>
          <a:xfrm>
            <a:off x="866736" y="1273517"/>
            <a:ext cx="10287000" cy="2616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100">
                <a:latin typeface="Montserrat Light" panose="00000400000000000000" pitchFamily="2" charset="0"/>
              </a:rPr>
              <a:t>Those in high-fire risk areas see utility companies as having less responsibility for wildfire protection than in 2019.</a:t>
            </a:r>
          </a:p>
        </p:txBody>
      </p:sp>
      <p:pic>
        <p:nvPicPr>
          <p:cNvPr id="91" name="Picture 90">
            <a:extLst>
              <a:ext uri="{FF2B5EF4-FFF2-40B4-BE49-F238E27FC236}">
                <a16:creationId xmlns:a16="http://schemas.microsoft.com/office/drawing/2014/main" id="{0FD238EF-19AD-4EB0-9BD3-6C966EA31715}"/>
              </a:ext>
            </a:extLst>
          </p:cNvPr>
          <p:cNvPicPr>
            <a:picLocks noChangeAspect="1"/>
          </p:cNvPicPr>
          <p:nvPr/>
        </p:nvPicPr>
        <p:blipFill rotWithShape="1">
          <a:blip r:embed="rId4">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Tree>
    <p:extLst>
      <p:ext uri="{BB962C8B-B14F-4D97-AF65-F5344CB8AC3E}">
        <p14:creationId xmlns:p14="http://schemas.microsoft.com/office/powerpoint/2010/main" val="2016866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 name="Isosceles Triangle 11">
            <a:extLst>
              <a:ext uri="{FF2B5EF4-FFF2-40B4-BE49-F238E27FC236}">
                <a16:creationId xmlns:a16="http://schemas.microsoft.com/office/drawing/2014/main" id="{8F32D1E3-CE40-423C-81A4-355A75E9DF10}"/>
              </a:ext>
            </a:extLst>
          </p:cNvPr>
          <p:cNvSpPr/>
          <p:nvPr/>
        </p:nvSpPr>
        <p:spPr>
          <a:xfrm>
            <a:off x="10126359" y="4802480"/>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Isosceles Triangle 10">
            <a:extLst>
              <a:ext uri="{FF2B5EF4-FFF2-40B4-BE49-F238E27FC236}">
                <a16:creationId xmlns:a16="http://schemas.microsoft.com/office/drawing/2014/main" id="{29EFAA21-5E06-4AC6-A675-0F9E90E4042F}"/>
              </a:ext>
            </a:extLst>
          </p:cNvPr>
          <p:cNvSpPr/>
          <p:nvPr/>
        </p:nvSpPr>
        <p:spPr>
          <a:xfrm rot="10800000">
            <a:off x="260058" y="929200"/>
            <a:ext cx="2772582" cy="23901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306528" y="1197147"/>
            <a:ext cx="47862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effectLst/>
                <a:uLnTx/>
                <a:uFillTx/>
                <a:latin typeface="Montserrat SemiBold" panose="00000700000000000000" pitchFamily="2" charset="0"/>
                <a:ea typeface="+mn-ea"/>
                <a:cs typeface="+mn-cs"/>
              </a:rPr>
              <a:t>TABLE OF CONTENTS</a:t>
            </a:r>
          </a:p>
        </p:txBody>
      </p:sp>
      <p:graphicFrame>
        <p:nvGraphicFramePr>
          <p:cNvPr id="9" name="Table 8"/>
          <p:cNvGraphicFramePr>
            <a:graphicFrameLocks noGrp="1"/>
          </p:cNvGraphicFramePr>
          <p:nvPr>
            <p:extLst>
              <p:ext uri="{D42A27DB-BD31-4B8C-83A1-F6EECF244321}">
                <p14:modId xmlns:p14="http://schemas.microsoft.com/office/powerpoint/2010/main" val="3754645142"/>
              </p:ext>
            </p:extLst>
          </p:nvPr>
        </p:nvGraphicFramePr>
        <p:xfrm>
          <a:off x="1338427" y="1985874"/>
          <a:ext cx="7743480" cy="3840480"/>
        </p:xfrm>
        <a:graphic>
          <a:graphicData uri="http://schemas.openxmlformats.org/drawingml/2006/table">
            <a:tbl>
              <a:tblPr firstRow="1" bandRow="1">
                <a:tableStyleId>{2D5ABB26-0587-4C30-8999-92F81FD0307C}</a:tableStyleId>
              </a:tblPr>
              <a:tblGrid>
                <a:gridCol w="7315200">
                  <a:extLst>
                    <a:ext uri="{9D8B030D-6E8A-4147-A177-3AD203B41FA5}">
                      <a16:colId xmlns:a16="http://schemas.microsoft.com/office/drawing/2014/main" val="3852515810"/>
                    </a:ext>
                  </a:extLst>
                </a:gridCol>
                <a:gridCol w="428280">
                  <a:extLst>
                    <a:ext uri="{9D8B030D-6E8A-4147-A177-3AD203B41FA5}">
                      <a16:colId xmlns:a16="http://schemas.microsoft.com/office/drawing/2014/main" val="2765104468"/>
                    </a:ext>
                  </a:extLst>
                </a:gridCol>
              </a:tblGrid>
              <a:tr h="457200">
                <a:tc>
                  <a:txBody>
                    <a:bodyPr/>
                    <a:lstStyle/>
                    <a:p>
                      <a:r>
                        <a:rPr lang="en-US" sz="1400">
                          <a:solidFill>
                            <a:schemeClr val="tx1"/>
                          </a:solidFill>
                          <a:latin typeface="Montserrat SemiBold" panose="020B0604020202020204" charset="0"/>
                        </a:rPr>
                        <a:t>BACKGROUND &amp; METHODOLOGY</a:t>
                      </a:r>
                    </a:p>
                  </a:txBody>
                  <a:tcPr anchor="ctr">
                    <a:lnB w="19050" cap="flat" cmpd="sng" algn="ctr">
                      <a:solidFill>
                        <a:schemeClr val="bg1"/>
                      </a:solidFill>
                      <a:prstDash val="sysDot"/>
                      <a:round/>
                      <a:headEnd type="none" w="med" len="med"/>
                      <a:tailEnd type="none" w="med" len="med"/>
                    </a:lnB>
                  </a:tcPr>
                </a:tc>
                <a:tc>
                  <a:txBody>
                    <a:bodyPr/>
                    <a:lstStyle/>
                    <a:p>
                      <a:pPr algn="r"/>
                      <a:r>
                        <a:rPr lang="en-US" sz="1400" kern="1200">
                          <a:solidFill>
                            <a:schemeClr val="tx1"/>
                          </a:solidFill>
                          <a:latin typeface="Montserrat SemiBold" panose="020B0604020202020204" charset="0"/>
                          <a:ea typeface="+mn-ea"/>
                          <a:cs typeface="+mn-cs"/>
                        </a:rPr>
                        <a:t>3</a:t>
                      </a:r>
                    </a:p>
                  </a:txBody>
                  <a:tcPr anchor="ctr">
                    <a:lnB w="19050"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3855057142"/>
                  </a:ext>
                </a:extLst>
              </a:tr>
              <a:tr h="457200">
                <a:tc>
                  <a:txBody>
                    <a:bodyPr/>
                    <a:lstStyle/>
                    <a:p>
                      <a:r>
                        <a:rPr lang="en-US" sz="1400">
                          <a:solidFill>
                            <a:schemeClr val="tx1"/>
                          </a:solidFill>
                          <a:latin typeface="Montserrat SemiBold" panose="020B0604020202020204" charset="0"/>
                        </a:rPr>
                        <a:t>WHAT DO RESIDENTIAL CUSTOMERS KNOW ABOUT PUBLIC SAFETY POWER SHUTOFFS (PSPS)?</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tc>
                  <a:txBody>
                    <a:bodyPr/>
                    <a:lstStyle/>
                    <a:p>
                      <a:pPr algn="r"/>
                      <a:r>
                        <a:rPr lang="en-US" sz="1400" kern="1200">
                          <a:solidFill>
                            <a:schemeClr val="tx1"/>
                          </a:solidFill>
                          <a:latin typeface="Montserrat SemiBold" panose="020B0604020202020204" charset="0"/>
                          <a:ea typeface="+mn-ea"/>
                          <a:cs typeface="+mn-cs"/>
                        </a:rPr>
                        <a:t>6</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584475160"/>
                  </a:ext>
                </a:extLst>
              </a:tr>
              <a:tr h="457200">
                <a:tc>
                  <a:txBody>
                    <a:bodyPr/>
                    <a:lstStyle/>
                    <a:p>
                      <a:r>
                        <a:rPr lang="en-US" sz="1400">
                          <a:solidFill>
                            <a:schemeClr val="tx1"/>
                          </a:solidFill>
                          <a:latin typeface="Montserrat SemiBold" panose="020B0604020202020204" charset="0"/>
                        </a:rPr>
                        <a:t>WHAT DO RESIDENTIAL CUSTOMERS THINK ABOUT SCE’S OTHER</a:t>
                      </a:r>
                      <a:br>
                        <a:rPr lang="en-US" sz="1400">
                          <a:solidFill>
                            <a:schemeClr val="tx1"/>
                          </a:solidFill>
                          <a:latin typeface="Montserrat SemiBold" panose="020B0604020202020204" charset="0"/>
                        </a:rPr>
                      </a:br>
                      <a:r>
                        <a:rPr lang="en-US" sz="1400">
                          <a:solidFill>
                            <a:schemeClr val="tx1"/>
                          </a:solidFill>
                          <a:latin typeface="Montserrat SemiBold" panose="020B0604020202020204" charset="0"/>
                        </a:rPr>
                        <a:t>WILDFIRE MITIGATION PROGRAMS? </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tc>
                  <a:txBody>
                    <a:bodyPr/>
                    <a:lstStyle/>
                    <a:p>
                      <a:pPr algn="r"/>
                      <a:r>
                        <a:rPr lang="en-US" sz="1400" kern="1200">
                          <a:solidFill>
                            <a:schemeClr val="tx1"/>
                          </a:solidFill>
                          <a:latin typeface="Montserrat SemiBold" panose="020B0604020202020204" charset="0"/>
                          <a:ea typeface="+mn-ea"/>
                          <a:cs typeface="+mn-cs"/>
                        </a:rPr>
                        <a:t>10</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2321597357"/>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Montserrat SemiBold" panose="020B0604020202020204" charset="0"/>
                        </a:rPr>
                        <a:t>ADDITIONAL DETAILS ON RESIDENTIAL CUSTOMERS’ WILDFIRE PREPARATION</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tc>
                  <a:txBody>
                    <a:bodyPr/>
                    <a:lstStyle/>
                    <a:p>
                      <a:pPr algn="r"/>
                      <a:r>
                        <a:rPr lang="en-US" sz="1400" kern="1200">
                          <a:solidFill>
                            <a:schemeClr val="tx1"/>
                          </a:solidFill>
                          <a:latin typeface="Montserrat SemiBold" panose="020B0604020202020204" charset="0"/>
                          <a:ea typeface="+mn-ea"/>
                          <a:cs typeface="+mn-cs"/>
                        </a:rPr>
                        <a:t>14</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1004364005"/>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Montserrat SemiBold" panose="020B0604020202020204" charset="0"/>
                        </a:rPr>
                        <a:t>A CLOSER LOOK AT RESIDENTIAL CUSTOMERS’ EXPERIENCES DURING PSPS DE-ENERGIZATIONS</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tc>
                  <a:txBody>
                    <a:bodyPr/>
                    <a:lstStyle/>
                    <a:p>
                      <a:pPr algn="r"/>
                      <a:r>
                        <a:rPr lang="en-US" sz="1400" kern="1200" dirty="0">
                          <a:solidFill>
                            <a:schemeClr val="tx1"/>
                          </a:solidFill>
                          <a:latin typeface="Montserrat SemiBold" panose="020B0604020202020204" charset="0"/>
                          <a:ea typeface="+mn-ea"/>
                          <a:cs typeface="+mn-cs"/>
                        </a:rPr>
                        <a:t>20</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179448469"/>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latin typeface="Montserrat SemiBold" panose="020B0604020202020204" charset="0"/>
                        </a:rPr>
                        <a:t>A CLOSER LOOK AT PSPS NOTIFICATIONS</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tc>
                  <a:txBody>
                    <a:bodyPr/>
                    <a:lstStyle/>
                    <a:p>
                      <a:pPr algn="r"/>
                      <a:r>
                        <a:rPr lang="en-US" sz="1400" kern="1200" dirty="0">
                          <a:solidFill>
                            <a:schemeClr val="tx1"/>
                          </a:solidFill>
                          <a:latin typeface="Montserrat SemiBold" panose="020B0604020202020204" charset="0"/>
                          <a:ea typeface="+mn-ea"/>
                          <a:cs typeface="+mn-cs"/>
                        </a:rPr>
                        <a:t>25</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78916698"/>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ontserrat SemiBold" panose="00000700000000000000" pitchFamily="2" charset="0"/>
                          <a:ea typeface="+mn-ea"/>
                          <a:cs typeface="+mn-cs"/>
                        </a:rPr>
                        <a:t>PSPS MOVING FORWARD &amp; EXECUTIVE SUMMARY</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tc>
                  <a:txBody>
                    <a:bodyPr/>
                    <a:lstStyle/>
                    <a:p>
                      <a:pPr algn="r"/>
                      <a:r>
                        <a:rPr lang="en-US" sz="1400" kern="1200" dirty="0">
                          <a:solidFill>
                            <a:schemeClr val="tx1"/>
                          </a:solidFill>
                          <a:latin typeface="Montserrat SemiBold" panose="020B0604020202020204" charset="0"/>
                          <a:ea typeface="+mn-ea"/>
                          <a:cs typeface="+mn-cs"/>
                        </a:rPr>
                        <a:t>28</a:t>
                      </a:r>
                    </a:p>
                  </a:txBody>
                  <a:tcPr anchor="ctr">
                    <a:lnT w="19050" cap="flat" cmpd="sng" algn="ctr">
                      <a:solidFill>
                        <a:schemeClr val="bg1"/>
                      </a:solidFill>
                      <a:prstDash val="sysDot"/>
                      <a:round/>
                      <a:headEnd type="none" w="med" len="med"/>
                      <a:tailEnd type="none" w="med" len="med"/>
                    </a:lnT>
                    <a:lnB w="19050" cap="flat" cmpd="sng" algn="ctr">
                      <a:solidFill>
                        <a:schemeClr val="bg1"/>
                      </a:solidFill>
                      <a:prstDash val="sysDot"/>
                      <a:round/>
                      <a:headEnd type="none" w="med" len="med"/>
                      <a:tailEnd type="none" w="med" len="med"/>
                    </a:lnB>
                  </a:tcPr>
                </a:tc>
                <a:extLst>
                  <a:ext uri="{0D108BD9-81ED-4DB2-BD59-A6C34878D82A}">
                    <a16:rowId xmlns:a16="http://schemas.microsoft.com/office/drawing/2014/main" val="416752021"/>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solidFill>
                          <a:effectLst/>
                          <a:uLnTx/>
                          <a:uFillTx/>
                          <a:latin typeface="Montserrat SemiBold" panose="00000700000000000000" pitchFamily="2" charset="0"/>
                          <a:ea typeface="+mn-ea"/>
                          <a:cs typeface="+mn-cs"/>
                        </a:rPr>
                        <a:t>APPENDIX &amp; RESIDENTIAL CUSTOMER PROFILES</a:t>
                      </a:r>
                    </a:p>
                  </a:txBody>
                  <a:tcPr anchor="ctr">
                    <a:lnT w="1905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tcPr>
                </a:tc>
                <a:tc>
                  <a:txBody>
                    <a:bodyPr/>
                    <a:lstStyle/>
                    <a:p>
                      <a:pPr algn="r"/>
                      <a:r>
                        <a:rPr lang="en-US" sz="1400" kern="1200" dirty="0">
                          <a:solidFill>
                            <a:schemeClr val="tx1"/>
                          </a:solidFill>
                          <a:latin typeface="Montserrat SemiBold" panose="020B0604020202020204" charset="0"/>
                          <a:ea typeface="+mn-ea"/>
                          <a:cs typeface="+mn-cs"/>
                        </a:rPr>
                        <a:t>34</a:t>
                      </a:r>
                    </a:p>
                  </a:txBody>
                  <a:tcPr anchor="ctr">
                    <a:lnT w="1905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tcPr>
                </a:tc>
                <a:extLst>
                  <a:ext uri="{0D108BD9-81ED-4DB2-BD59-A6C34878D82A}">
                    <a16:rowId xmlns:a16="http://schemas.microsoft.com/office/drawing/2014/main" val="2333450673"/>
                  </a:ext>
                </a:extLst>
              </a:tr>
            </a:tbl>
          </a:graphicData>
        </a:graphic>
      </p:graphicFrame>
      <p:cxnSp>
        <p:nvCxnSpPr>
          <p:cNvPr id="10" name="Straight Connector 9"/>
          <p:cNvCxnSpPr>
            <a:cxnSpLocks/>
          </p:cNvCxnSpPr>
          <p:nvPr/>
        </p:nvCxnSpPr>
        <p:spPr>
          <a:xfrm>
            <a:off x="1338426" y="1879543"/>
            <a:ext cx="7743481" cy="0"/>
          </a:xfrm>
          <a:prstGeom prst="lin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cxnSp>
      <p:sp>
        <p:nvSpPr>
          <p:cNvPr id="13" name="Isosceles Triangle 12">
            <a:extLst>
              <a:ext uri="{FF2B5EF4-FFF2-40B4-BE49-F238E27FC236}">
                <a16:creationId xmlns:a16="http://schemas.microsoft.com/office/drawing/2014/main" id="{254295A6-C608-4C04-A314-8BD94A74A303}"/>
              </a:ext>
            </a:extLst>
          </p:cNvPr>
          <p:cNvSpPr/>
          <p:nvPr/>
        </p:nvSpPr>
        <p:spPr>
          <a:xfrm>
            <a:off x="10840896" y="4885375"/>
            <a:ext cx="929685" cy="80145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B7440961-20B8-4FFD-9D0B-7360598DD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6" name="TextBox 15">
            <a:extLst>
              <a:ext uri="{FF2B5EF4-FFF2-40B4-BE49-F238E27FC236}">
                <a16:creationId xmlns:a16="http://schemas.microsoft.com/office/drawing/2014/main" id="{8894FC10-D402-4949-9C2D-97784332413E}"/>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Tree>
    <p:extLst>
      <p:ext uri="{BB962C8B-B14F-4D97-AF65-F5344CB8AC3E}">
        <p14:creationId xmlns:p14="http://schemas.microsoft.com/office/powerpoint/2010/main" val="4127178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47FEBD67-75D8-4A58-9492-FC008FC2E21D}"/>
              </a:ext>
            </a:extLst>
          </p:cNvPr>
          <p:cNvSpPr/>
          <p:nvPr/>
        </p:nvSpPr>
        <p:spPr>
          <a:xfrm rot="10800000">
            <a:off x="967423" y="2471227"/>
            <a:ext cx="2772582" cy="23901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68F594B5-A39E-4783-8BA5-98B3C91B25E7}"/>
              </a:ext>
            </a:extLst>
          </p:cNvPr>
          <p:cNvSpPr/>
          <p:nvPr/>
        </p:nvSpPr>
        <p:spPr>
          <a:xfrm>
            <a:off x="422693" y="1641162"/>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5B8A30D1-E2F3-49A9-A8CB-20200B35E9BB}"/>
              </a:ext>
            </a:extLst>
          </p:cNvPr>
          <p:cNvSpPr/>
          <p:nvPr/>
        </p:nvSpPr>
        <p:spPr>
          <a:xfrm>
            <a:off x="1219637" y="1526730"/>
            <a:ext cx="929685" cy="80145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2"/>
              </a:solidFill>
              <a:effectLst/>
              <a:uLnTx/>
              <a:uFillTx/>
              <a:latin typeface="Calibri" panose="020F0502020204030204"/>
              <a:ea typeface="+mn-ea"/>
              <a:cs typeface="+mn-cs"/>
            </a:endParaRPr>
          </a:p>
        </p:txBody>
      </p:sp>
      <p:sp>
        <p:nvSpPr>
          <p:cNvPr id="4" name="TextBox 3"/>
          <p:cNvSpPr txBox="1"/>
          <p:nvPr/>
        </p:nvSpPr>
        <p:spPr>
          <a:xfrm>
            <a:off x="2133126" y="2141829"/>
            <a:ext cx="8987455" cy="2123658"/>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rPr>
              <a:t>A closer look at Residential customers’ experiences during PSPS </a:t>
            </a:r>
            <a:r>
              <a:rPr lang="en-US" sz="4400">
                <a:solidFill>
                  <a:prstClr val="white"/>
                </a:solidFill>
                <a:latin typeface="Montserrat SemiBold" panose="00000700000000000000" pitchFamily="2" charset="0"/>
              </a:rPr>
              <a:t>d</a:t>
            </a:r>
            <a:r>
              <a:rPr kumimoji="0" lang="en-US" sz="44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rPr>
              <a:t>e-energizations</a:t>
            </a:r>
          </a:p>
        </p:txBody>
      </p:sp>
    </p:spTree>
    <p:extLst>
      <p:ext uri="{BB962C8B-B14F-4D97-AF65-F5344CB8AC3E}">
        <p14:creationId xmlns:p14="http://schemas.microsoft.com/office/powerpoint/2010/main" val="733595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4" name="Chart 33">
            <a:extLst>
              <a:ext uri="{FF2B5EF4-FFF2-40B4-BE49-F238E27FC236}">
                <a16:creationId xmlns:a16="http://schemas.microsoft.com/office/drawing/2014/main" id="{A75F979B-E4D7-42CF-8C5A-96320CBD92BD}"/>
              </a:ext>
            </a:extLst>
          </p:cNvPr>
          <p:cNvGraphicFramePr>
            <a:graphicFrameLocks/>
          </p:cNvGraphicFramePr>
          <p:nvPr>
            <p:extLst>
              <p:ext uri="{D42A27DB-BD31-4B8C-83A1-F6EECF244321}">
                <p14:modId xmlns:p14="http://schemas.microsoft.com/office/powerpoint/2010/main" val="2281860688"/>
              </p:ext>
            </p:extLst>
          </p:nvPr>
        </p:nvGraphicFramePr>
        <p:xfrm>
          <a:off x="9077514" y="2981433"/>
          <a:ext cx="2514600" cy="337835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6">
            <a:extLst>
              <a:ext uri="{FF2B5EF4-FFF2-40B4-BE49-F238E27FC236}">
                <a16:creationId xmlns:a16="http://schemas.microsoft.com/office/drawing/2014/main" id="{33C85EE2-E00F-4C24-97F4-5259CA50277B}"/>
              </a:ext>
            </a:extLst>
          </p:cNvPr>
          <p:cNvSpPr txBox="1">
            <a:spLocks/>
          </p:cNvSpPr>
          <p:nvPr/>
        </p:nvSpPr>
        <p:spPr>
          <a:xfrm>
            <a:off x="5142920" y="825165"/>
            <a:ext cx="5819290"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AWARE OF POWER BEING SHUTOFF </a:t>
            </a:r>
            <a:r>
              <a:rPr kumimoji="0" lang="en-US" sz="1200" b="0" i="0" u="sng"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PRIOR</a:t>
            </a: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 </a:t>
            </a:r>
            <a:r>
              <a:rPr kumimoji="0" lang="en-US" sz="1200" b="0" i="0" u="none" strike="noStrike" kern="1200" cap="none" spc="0" normalizeH="0" baseline="0" noProof="0">
                <a:ln>
                  <a:noFill/>
                </a:ln>
                <a:solidFill>
                  <a:schemeClr val="tx1"/>
                </a:solidFill>
                <a:effectLst/>
                <a:uLnTx/>
                <a:uFillTx/>
                <a:latin typeface="Montserrat SemiBold" panose="00000700000000000000" pitchFamily="2" charset="0"/>
                <a:ea typeface="+mn-ea"/>
                <a:cs typeface="+mn-cs"/>
                <a:sym typeface="HuluStyle Regular"/>
              </a:rPr>
              <a:t>TO DE-ENERGIZATION</a:t>
            </a:r>
          </a:p>
        </p:txBody>
      </p:sp>
      <p:sp>
        <p:nvSpPr>
          <p:cNvPr id="20" name="Rectangle 19">
            <a:extLst>
              <a:ext uri="{FF2B5EF4-FFF2-40B4-BE49-F238E27FC236}">
                <a16:creationId xmlns:a16="http://schemas.microsoft.com/office/drawing/2014/main" id="{6E8A5547-072F-4A13-B92B-194816D505D6}"/>
              </a:ext>
            </a:extLst>
          </p:cNvPr>
          <p:cNvSpPr/>
          <p:nvPr/>
        </p:nvSpPr>
        <p:spPr>
          <a:xfrm>
            <a:off x="-11929" y="0"/>
            <a:ext cx="43775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cxnSp>
        <p:nvCxnSpPr>
          <p:cNvPr id="17" name="Straight Connector 16">
            <a:extLst>
              <a:ext uri="{FF2B5EF4-FFF2-40B4-BE49-F238E27FC236}">
                <a16:creationId xmlns:a16="http://schemas.microsoft.com/office/drawing/2014/main" id="{07DCAD91-0F38-43AA-A56F-DA37A6F32436}"/>
              </a:ext>
            </a:extLst>
          </p:cNvPr>
          <p:cNvCxnSpPr>
            <a:cxnSpLocks/>
          </p:cNvCxnSpPr>
          <p:nvPr/>
        </p:nvCxnSpPr>
        <p:spPr>
          <a:xfrm rot="16200000" flipV="1">
            <a:off x="5446504" y="906798"/>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2DFC3D8-12AC-4577-91D3-08204888A48E}"/>
              </a:ext>
            </a:extLst>
          </p:cNvPr>
          <p:cNvSpPr txBox="1"/>
          <p:nvPr/>
        </p:nvSpPr>
        <p:spPr>
          <a:xfrm>
            <a:off x="486560" y="825165"/>
            <a:ext cx="341558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rPr>
              <a:t>The reach of notifications in 2020 improved significantly (particularly through text) for those who were meant to receive the notification, with 3-in-4 knowing about the event prior to it occurring.</a:t>
            </a:r>
          </a:p>
        </p:txBody>
      </p:sp>
      <p:sp>
        <p:nvSpPr>
          <p:cNvPr id="32" name="Rectangle 31">
            <a:extLst>
              <a:ext uri="{FF2B5EF4-FFF2-40B4-BE49-F238E27FC236}">
                <a16:creationId xmlns:a16="http://schemas.microsoft.com/office/drawing/2014/main" id="{F6215F9D-8D63-4377-884D-2C67BC11BCDA}"/>
              </a:ext>
            </a:extLst>
          </p:cNvPr>
          <p:cNvSpPr/>
          <p:nvPr/>
        </p:nvSpPr>
        <p:spPr>
          <a:xfrm>
            <a:off x="5142920" y="6452629"/>
            <a:ext cx="568993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Base: De-Energized </a:t>
            </a:r>
            <a:r>
              <a:rPr lang="pt-BR" sz="800" i="1">
                <a:solidFill>
                  <a:prstClr val="black"/>
                </a:solidFill>
                <a:latin typeface="Montserrat Light" panose="00000400000000000000" pitchFamily="2" charset="0"/>
              </a:rPr>
              <a:t>(Not Notified, De-Energized n=407; Notified, De-Energized n-443)</a:t>
            </a:r>
            <a:r>
              <a:rPr kumimoji="0" lang="pt-BR"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Q25, Q26</a:t>
            </a:r>
          </a:p>
        </p:txBody>
      </p:sp>
      <p:graphicFrame>
        <p:nvGraphicFramePr>
          <p:cNvPr id="40" name="Chart 39">
            <a:extLst>
              <a:ext uri="{FF2B5EF4-FFF2-40B4-BE49-F238E27FC236}">
                <a16:creationId xmlns:a16="http://schemas.microsoft.com/office/drawing/2014/main" id="{07087861-7D2B-4CA2-9E98-C42F7772D585}"/>
              </a:ext>
            </a:extLst>
          </p:cNvPr>
          <p:cNvGraphicFramePr>
            <a:graphicFrameLocks/>
          </p:cNvGraphicFramePr>
          <p:nvPr>
            <p:extLst>
              <p:ext uri="{D42A27DB-BD31-4B8C-83A1-F6EECF244321}">
                <p14:modId xmlns:p14="http://schemas.microsoft.com/office/powerpoint/2010/main" val="2177862850"/>
              </p:ext>
            </p:extLst>
          </p:nvPr>
        </p:nvGraphicFramePr>
        <p:xfrm>
          <a:off x="7073439" y="2981433"/>
          <a:ext cx="2514600" cy="3378350"/>
        </p:xfrm>
        <a:graphic>
          <a:graphicData uri="http://schemas.openxmlformats.org/drawingml/2006/chart">
            <c:chart xmlns:c="http://schemas.openxmlformats.org/drawingml/2006/chart" xmlns:r="http://schemas.openxmlformats.org/officeDocument/2006/relationships" r:id="rId5"/>
          </a:graphicData>
        </a:graphic>
      </p:graphicFrame>
      <p:sp>
        <p:nvSpPr>
          <p:cNvPr id="41" name="Rectangle 40">
            <a:extLst>
              <a:ext uri="{FF2B5EF4-FFF2-40B4-BE49-F238E27FC236}">
                <a16:creationId xmlns:a16="http://schemas.microsoft.com/office/drawing/2014/main" id="{91A304B8-8314-4760-BD21-FA89A06E060D}"/>
              </a:ext>
            </a:extLst>
          </p:cNvPr>
          <p:cNvSpPr/>
          <p:nvPr/>
        </p:nvSpPr>
        <p:spPr>
          <a:xfrm>
            <a:off x="6719561" y="2796766"/>
            <a:ext cx="192392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Not Notified, De-Energized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Lato" panose="020F0502020204030203" pitchFamily="34" charset="0"/>
                <a:cs typeface="Lato" panose="020F0502020204030203" pitchFamily="34" charset="0"/>
                <a:sym typeface="Helvetica Neue Light"/>
              </a:rPr>
              <a:t>(A)</a:t>
            </a:r>
            <a:endPar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2" name="Text Placeholder 6">
            <a:extLst>
              <a:ext uri="{FF2B5EF4-FFF2-40B4-BE49-F238E27FC236}">
                <a16:creationId xmlns:a16="http://schemas.microsoft.com/office/drawing/2014/main" id="{B8AB9CFF-5BB6-4035-B3F3-7E67B41B26ED}"/>
              </a:ext>
            </a:extLst>
          </p:cNvPr>
          <p:cNvSpPr txBox="1">
            <a:spLocks/>
          </p:cNvSpPr>
          <p:nvPr/>
        </p:nvSpPr>
        <p:spPr>
          <a:xfrm>
            <a:off x="5142920" y="2439722"/>
            <a:ext cx="5819290"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Montserrat SemiBold" panose="00000700000000000000" pitchFamily="2" charset="0"/>
                <a:ea typeface="+mn-ea"/>
                <a:cs typeface="+mn-cs"/>
                <a:sym typeface="HuluStyle Regular"/>
              </a:rPr>
              <a:t>SOURCES OF PSPS DE-ENERGIZATION AWARENESS</a:t>
            </a:r>
          </a:p>
        </p:txBody>
      </p:sp>
      <p:cxnSp>
        <p:nvCxnSpPr>
          <p:cNvPr id="43" name="Straight Connector 42">
            <a:extLst>
              <a:ext uri="{FF2B5EF4-FFF2-40B4-BE49-F238E27FC236}">
                <a16:creationId xmlns:a16="http://schemas.microsoft.com/office/drawing/2014/main" id="{566A8267-93F7-4399-83CD-4CFD8052F665}"/>
              </a:ext>
            </a:extLst>
          </p:cNvPr>
          <p:cNvCxnSpPr>
            <a:cxnSpLocks/>
          </p:cNvCxnSpPr>
          <p:nvPr/>
        </p:nvCxnSpPr>
        <p:spPr>
          <a:xfrm rot="16200000" flipV="1">
            <a:off x="5446504" y="2536791"/>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37" name="Chart 36">
            <a:extLst>
              <a:ext uri="{FF2B5EF4-FFF2-40B4-BE49-F238E27FC236}">
                <a16:creationId xmlns:a16="http://schemas.microsoft.com/office/drawing/2014/main" id="{22096298-E038-4804-8548-7408C9957467}"/>
              </a:ext>
            </a:extLst>
          </p:cNvPr>
          <p:cNvGraphicFramePr/>
          <p:nvPr>
            <p:extLst>
              <p:ext uri="{D42A27DB-BD31-4B8C-83A1-F6EECF244321}">
                <p14:modId xmlns:p14="http://schemas.microsoft.com/office/powerpoint/2010/main" val="1451955958"/>
              </p:ext>
            </p:extLst>
          </p:nvPr>
        </p:nvGraphicFramePr>
        <p:xfrm>
          <a:off x="8918552" y="1426100"/>
          <a:ext cx="1085115" cy="1063692"/>
        </p:xfrm>
        <a:graphic>
          <a:graphicData uri="http://schemas.openxmlformats.org/drawingml/2006/chart">
            <c:chart xmlns:c="http://schemas.openxmlformats.org/drawingml/2006/chart" xmlns:r="http://schemas.openxmlformats.org/officeDocument/2006/relationships" r:id="rId6"/>
          </a:graphicData>
        </a:graphic>
      </p:graphicFrame>
      <p:sp>
        <p:nvSpPr>
          <p:cNvPr id="22" name="Rectangle 21">
            <a:extLst>
              <a:ext uri="{FF2B5EF4-FFF2-40B4-BE49-F238E27FC236}">
                <a16:creationId xmlns:a16="http://schemas.microsoft.com/office/drawing/2014/main" id="{A817DE2A-FFDB-4434-842B-8F8DCE7385DF}"/>
              </a:ext>
            </a:extLst>
          </p:cNvPr>
          <p:cNvSpPr/>
          <p:nvPr/>
        </p:nvSpPr>
        <p:spPr>
          <a:xfrm>
            <a:off x="9882671" y="1727114"/>
            <a:ext cx="9453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lumMod val="50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Not Aware</a:t>
            </a:r>
          </a:p>
        </p:txBody>
      </p:sp>
      <p:graphicFrame>
        <p:nvGraphicFramePr>
          <p:cNvPr id="24" name="Chart 23">
            <a:extLst>
              <a:ext uri="{FF2B5EF4-FFF2-40B4-BE49-F238E27FC236}">
                <a16:creationId xmlns:a16="http://schemas.microsoft.com/office/drawing/2014/main" id="{B79B8655-450A-45EE-B95C-B884D6BE24DC}"/>
              </a:ext>
            </a:extLst>
          </p:cNvPr>
          <p:cNvGraphicFramePr/>
          <p:nvPr>
            <p:extLst>
              <p:ext uri="{D42A27DB-BD31-4B8C-83A1-F6EECF244321}">
                <p14:modId xmlns:p14="http://schemas.microsoft.com/office/powerpoint/2010/main" val="625430961"/>
              </p:ext>
            </p:extLst>
          </p:nvPr>
        </p:nvGraphicFramePr>
        <p:xfrm>
          <a:off x="5742679" y="1426100"/>
          <a:ext cx="1085115" cy="1063692"/>
        </p:xfrm>
        <a:graphic>
          <a:graphicData uri="http://schemas.openxmlformats.org/drawingml/2006/chart">
            <c:chart xmlns:c="http://schemas.openxmlformats.org/drawingml/2006/chart" xmlns:r="http://schemas.openxmlformats.org/officeDocument/2006/relationships" r:id="rId7"/>
          </a:graphicData>
        </a:graphic>
      </p:graphicFrame>
      <p:sp>
        <p:nvSpPr>
          <p:cNvPr id="25" name="Rectangle 24">
            <a:extLst>
              <a:ext uri="{FF2B5EF4-FFF2-40B4-BE49-F238E27FC236}">
                <a16:creationId xmlns:a16="http://schemas.microsoft.com/office/drawing/2014/main" id="{66FF5B2C-32D0-4169-A6DE-33B326506BB2}"/>
              </a:ext>
            </a:extLst>
          </p:cNvPr>
          <p:cNvSpPr/>
          <p:nvPr/>
        </p:nvSpPr>
        <p:spPr>
          <a:xfrm>
            <a:off x="5158559" y="1727114"/>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4"/>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53%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Aware</a:t>
            </a:r>
          </a:p>
        </p:txBody>
      </p:sp>
      <p:sp>
        <p:nvSpPr>
          <p:cNvPr id="26" name="Rectangle 25">
            <a:extLst>
              <a:ext uri="{FF2B5EF4-FFF2-40B4-BE49-F238E27FC236}">
                <a16:creationId xmlns:a16="http://schemas.microsoft.com/office/drawing/2014/main" id="{A98560FD-6898-46E5-B9A1-FB52D67935EB}"/>
              </a:ext>
            </a:extLst>
          </p:cNvPr>
          <p:cNvSpPr/>
          <p:nvPr/>
        </p:nvSpPr>
        <p:spPr>
          <a:xfrm>
            <a:off x="10036807" y="3904745"/>
            <a:ext cx="272840" cy="1949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Roboto Light" panose="02000000000000000000" pitchFamily="2" charset="0"/>
                <a:cs typeface="ATT Aleck Sans" panose="020B0604020202020204" charset="0"/>
                <a:sym typeface="HuluStyle Bold"/>
              </a:rPr>
              <a:t>A</a:t>
            </a:r>
          </a:p>
        </p:txBody>
      </p:sp>
      <p:sp>
        <p:nvSpPr>
          <p:cNvPr id="19" name="Rectangle 18">
            <a:extLst>
              <a:ext uri="{FF2B5EF4-FFF2-40B4-BE49-F238E27FC236}">
                <a16:creationId xmlns:a16="http://schemas.microsoft.com/office/drawing/2014/main" id="{821FDCE1-E348-4782-A4BD-81C69EC2FEF7}"/>
              </a:ext>
            </a:extLst>
          </p:cNvPr>
          <p:cNvSpPr/>
          <p:nvPr/>
        </p:nvSpPr>
        <p:spPr>
          <a:xfrm>
            <a:off x="8334432" y="1727114"/>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78%</a:t>
            </a:r>
            <a:r>
              <a:rPr kumimoji="0" lang="en-US" sz="1400" b="0" i="0" u="none" strike="noStrike" kern="0" cap="none" spc="0" normalizeH="0" baseline="3000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a:t>
            </a:r>
            <a:endParaRPr kumimoji="0" lang="en-US" sz="1400" b="0" i="0" u="none" strike="noStrike" kern="0" cap="none" spc="0" normalizeH="0" baseline="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Aware</a:t>
            </a:r>
          </a:p>
        </p:txBody>
      </p:sp>
      <p:sp>
        <p:nvSpPr>
          <p:cNvPr id="31" name="TextBox 30">
            <a:extLst>
              <a:ext uri="{FF2B5EF4-FFF2-40B4-BE49-F238E27FC236}">
                <a16:creationId xmlns:a16="http://schemas.microsoft.com/office/drawing/2014/main" id="{70B454E0-3A74-4587-8815-7B7BFC5E88B0}"/>
              </a:ext>
            </a:extLst>
          </p:cNvPr>
          <p:cNvSpPr txBox="1"/>
          <p:nvPr/>
        </p:nvSpPr>
        <p:spPr>
          <a:xfrm>
            <a:off x="8790024" y="1907306"/>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(+11)</a:t>
            </a:r>
          </a:p>
        </p:txBody>
      </p:sp>
      <p:sp>
        <p:nvSpPr>
          <p:cNvPr id="33" name="Isosceles Triangle 32">
            <a:extLst>
              <a:ext uri="{FF2B5EF4-FFF2-40B4-BE49-F238E27FC236}">
                <a16:creationId xmlns:a16="http://schemas.microsoft.com/office/drawing/2014/main" id="{BA7E40A6-0F52-4427-80B3-3BFE03120336}"/>
              </a:ext>
            </a:extLst>
          </p:cNvPr>
          <p:cNvSpPr/>
          <p:nvPr/>
        </p:nvSpPr>
        <p:spPr>
          <a:xfrm>
            <a:off x="8790024" y="1923606"/>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348945DB-0F1C-4898-9D13-56D45A693562}"/>
              </a:ext>
            </a:extLst>
          </p:cNvPr>
          <p:cNvSpPr/>
          <p:nvPr/>
        </p:nvSpPr>
        <p:spPr>
          <a:xfrm>
            <a:off x="8857487" y="2782172"/>
            <a:ext cx="165622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Notified, De-Energized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Lato" panose="020F0502020204030203" pitchFamily="34" charset="0"/>
                <a:cs typeface="Lato" panose="020F0502020204030203" pitchFamily="34" charset="0"/>
                <a:sym typeface="Helvetica Neue Light"/>
              </a:rPr>
              <a:t>(B)</a:t>
            </a:r>
            <a:endPar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36" name="Rectangle 35">
            <a:extLst>
              <a:ext uri="{FF2B5EF4-FFF2-40B4-BE49-F238E27FC236}">
                <a16:creationId xmlns:a16="http://schemas.microsoft.com/office/drawing/2014/main" id="{85B5BCC8-7D6C-4CB0-9B74-4246DBF77372}"/>
              </a:ext>
            </a:extLst>
          </p:cNvPr>
          <p:cNvSpPr/>
          <p:nvPr/>
        </p:nvSpPr>
        <p:spPr>
          <a:xfrm>
            <a:off x="6706375" y="1727114"/>
            <a:ext cx="9453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lumMod val="50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47%</a:t>
            </a:r>
            <a:r>
              <a:rPr kumimoji="0" lang="en-US" sz="1400" b="0" i="0" u="none" strike="noStrike" kern="0" cap="none" spc="0" normalizeH="0" baseline="30000" noProof="0">
                <a:ln>
                  <a:noFill/>
                </a:ln>
                <a:solidFill>
                  <a:prstClr val="white">
                    <a:lumMod val="50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B</a:t>
            </a:r>
            <a:endParaRPr kumimoji="0" lang="en-US" sz="1400" b="0" i="0" u="none" strike="noStrike" kern="0" cap="none" spc="0" normalizeH="0" baseline="0" noProof="0">
              <a:ln>
                <a:noFill/>
              </a:ln>
              <a:solidFill>
                <a:prstClr val="white">
                  <a:lumMod val="50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Not Aware</a:t>
            </a:r>
          </a:p>
        </p:txBody>
      </p:sp>
      <p:sp>
        <p:nvSpPr>
          <p:cNvPr id="38" name="Rectangle 37">
            <a:extLst>
              <a:ext uri="{FF2B5EF4-FFF2-40B4-BE49-F238E27FC236}">
                <a16:creationId xmlns:a16="http://schemas.microsoft.com/office/drawing/2014/main" id="{8BAE4FC1-F1BB-4C2A-AEFA-34B5C658CB56}"/>
              </a:ext>
            </a:extLst>
          </p:cNvPr>
          <p:cNvSpPr/>
          <p:nvPr/>
        </p:nvSpPr>
        <p:spPr>
          <a:xfrm>
            <a:off x="10584841" y="3540516"/>
            <a:ext cx="272840" cy="1949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Roboto Light" panose="02000000000000000000" pitchFamily="2" charset="0"/>
                <a:cs typeface="ATT Aleck Sans" panose="020B0604020202020204" charset="0"/>
                <a:sym typeface="HuluStyle Bold"/>
              </a:rPr>
              <a:t>A</a:t>
            </a:r>
          </a:p>
        </p:txBody>
      </p:sp>
      <p:sp>
        <p:nvSpPr>
          <p:cNvPr id="44" name="Rectangle 43">
            <a:extLst>
              <a:ext uri="{FF2B5EF4-FFF2-40B4-BE49-F238E27FC236}">
                <a16:creationId xmlns:a16="http://schemas.microsoft.com/office/drawing/2014/main" id="{3C93DD04-716C-440B-9FFA-4EEF014313DD}"/>
              </a:ext>
            </a:extLst>
          </p:cNvPr>
          <p:cNvSpPr/>
          <p:nvPr/>
        </p:nvSpPr>
        <p:spPr>
          <a:xfrm>
            <a:off x="7750783" y="4204834"/>
            <a:ext cx="272840" cy="1949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Roboto Light" panose="02000000000000000000" pitchFamily="2" charset="0"/>
                <a:cs typeface="ATT Aleck Sans" panose="020B0604020202020204" charset="0"/>
                <a:sym typeface="HuluStyle Bold"/>
              </a:rPr>
              <a:t>B</a:t>
            </a:r>
          </a:p>
        </p:txBody>
      </p:sp>
      <p:sp>
        <p:nvSpPr>
          <p:cNvPr id="45" name="Rectangle 44">
            <a:extLst>
              <a:ext uri="{FF2B5EF4-FFF2-40B4-BE49-F238E27FC236}">
                <a16:creationId xmlns:a16="http://schemas.microsoft.com/office/drawing/2014/main" id="{3E550513-89C1-4F79-A064-EDFE730C1E89}"/>
              </a:ext>
            </a:extLst>
          </p:cNvPr>
          <p:cNvSpPr/>
          <p:nvPr/>
        </p:nvSpPr>
        <p:spPr>
          <a:xfrm>
            <a:off x="7700408" y="4572275"/>
            <a:ext cx="272840" cy="1949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Roboto Light" panose="02000000000000000000" pitchFamily="2" charset="0"/>
                <a:cs typeface="ATT Aleck Sans" panose="020B0604020202020204" charset="0"/>
                <a:sym typeface="HuluStyle Bold"/>
              </a:rPr>
              <a:t>B</a:t>
            </a:r>
          </a:p>
        </p:txBody>
      </p:sp>
      <p:sp>
        <p:nvSpPr>
          <p:cNvPr id="46" name="Rectangle 45">
            <a:extLst>
              <a:ext uri="{FF2B5EF4-FFF2-40B4-BE49-F238E27FC236}">
                <a16:creationId xmlns:a16="http://schemas.microsoft.com/office/drawing/2014/main" id="{C038EC21-7FDB-404A-A307-0423227CC774}"/>
              </a:ext>
            </a:extLst>
          </p:cNvPr>
          <p:cNvSpPr/>
          <p:nvPr/>
        </p:nvSpPr>
        <p:spPr>
          <a:xfrm>
            <a:off x="7793355" y="5951765"/>
            <a:ext cx="272840" cy="1949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Roboto Light" panose="02000000000000000000" pitchFamily="2" charset="0"/>
                <a:cs typeface="ATT Aleck Sans" panose="020B0604020202020204" charset="0"/>
                <a:sym typeface="HuluStyle Bold"/>
              </a:rPr>
              <a:t>B</a:t>
            </a:r>
          </a:p>
        </p:txBody>
      </p:sp>
      <p:sp>
        <p:nvSpPr>
          <p:cNvPr id="47" name="TextBox 46">
            <a:extLst>
              <a:ext uri="{FF2B5EF4-FFF2-40B4-BE49-F238E27FC236}">
                <a16:creationId xmlns:a16="http://schemas.microsoft.com/office/drawing/2014/main" id="{69E1170D-1CD2-4256-AEFE-B32043E9602F}"/>
              </a:ext>
            </a:extLst>
          </p:cNvPr>
          <p:cNvSpPr txBox="1"/>
          <p:nvPr/>
        </p:nvSpPr>
        <p:spPr>
          <a:xfrm>
            <a:off x="10923656" y="3170037"/>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(+18)</a:t>
            </a:r>
          </a:p>
        </p:txBody>
      </p:sp>
      <p:sp>
        <p:nvSpPr>
          <p:cNvPr id="48" name="Isosceles Triangle 47">
            <a:extLst>
              <a:ext uri="{FF2B5EF4-FFF2-40B4-BE49-F238E27FC236}">
                <a16:creationId xmlns:a16="http://schemas.microsoft.com/office/drawing/2014/main" id="{A32DC1AF-E8FD-4526-877A-26DBD511082B}"/>
              </a:ext>
            </a:extLst>
          </p:cNvPr>
          <p:cNvSpPr/>
          <p:nvPr/>
        </p:nvSpPr>
        <p:spPr>
          <a:xfrm>
            <a:off x="10923656" y="3191467"/>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F07BBA2B-822A-464B-8B24-58A68483351B}"/>
              </a:ext>
            </a:extLst>
          </p:cNvPr>
          <p:cNvSpPr txBox="1"/>
          <p:nvPr/>
        </p:nvSpPr>
        <p:spPr>
          <a:xfrm>
            <a:off x="10219759" y="3892272"/>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(-8)</a:t>
            </a:r>
          </a:p>
        </p:txBody>
      </p:sp>
      <p:sp>
        <p:nvSpPr>
          <p:cNvPr id="50" name="Isosceles Triangle 49">
            <a:extLst>
              <a:ext uri="{FF2B5EF4-FFF2-40B4-BE49-F238E27FC236}">
                <a16:creationId xmlns:a16="http://schemas.microsoft.com/office/drawing/2014/main" id="{58BDBF30-8BC2-4A1F-83C0-3D9E284487E4}"/>
              </a:ext>
            </a:extLst>
          </p:cNvPr>
          <p:cNvSpPr/>
          <p:nvPr/>
        </p:nvSpPr>
        <p:spPr>
          <a:xfrm flipV="1">
            <a:off x="10219759" y="391370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0CA58F1B-6004-4931-8FE7-94CCD06A711C}"/>
              </a:ext>
            </a:extLst>
          </p:cNvPr>
          <p:cNvSpPr txBox="1"/>
          <p:nvPr/>
        </p:nvSpPr>
        <p:spPr>
          <a:xfrm>
            <a:off x="9635266" y="4572275"/>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(-5)</a:t>
            </a:r>
          </a:p>
        </p:txBody>
      </p:sp>
      <p:sp>
        <p:nvSpPr>
          <p:cNvPr id="52" name="Isosceles Triangle 51">
            <a:extLst>
              <a:ext uri="{FF2B5EF4-FFF2-40B4-BE49-F238E27FC236}">
                <a16:creationId xmlns:a16="http://schemas.microsoft.com/office/drawing/2014/main" id="{E1999BE4-31F6-468D-ABBF-08FE6CE9FA18}"/>
              </a:ext>
            </a:extLst>
          </p:cNvPr>
          <p:cNvSpPr/>
          <p:nvPr/>
        </p:nvSpPr>
        <p:spPr>
          <a:xfrm flipV="1">
            <a:off x="9635266" y="459370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EE70CABE-5985-4FA9-8C7D-BD7B619843C4}"/>
              </a:ext>
            </a:extLst>
          </p:cNvPr>
          <p:cNvSpPr/>
          <p:nvPr/>
        </p:nvSpPr>
        <p:spPr>
          <a:xfrm>
            <a:off x="5323274" y="1203316"/>
            <a:ext cx="192392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Not Notified, De-Energized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Lato" panose="020F0502020204030203" pitchFamily="34" charset="0"/>
                <a:cs typeface="Lato" panose="020F0502020204030203" pitchFamily="34" charset="0"/>
                <a:sym typeface="Helvetica Neue Light"/>
              </a:rPr>
              <a:t>(A)</a:t>
            </a:r>
            <a:endPar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56" name="Rectangle 55">
            <a:extLst>
              <a:ext uri="{FF2B5EF4-FFF2-40B4-BE49-F238E27FC236}">
                <a16:creationId xmlns:a16="http://schemas.microsoft.com/office/drawing/2014/main" id="{7E1EDCB1-85D8-49C6-86CF-5068FB176B39}"/>
              </a:ext>
            </a:extLst>
          </p:cNvPr>
          <p:cNvSpPr/>
          <p:nvPr/>
        </p:nvSpPr>
        <p:spPr>
          <a:xfrm>
            <a:off x="8632802" y="1203316"/>
            <a:ext cx="165622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Notified, De-Energized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Lato" panose="020F0502020204030203" pitchFamily="34" charset="0"/>
                <a:cs typeface="Lato" panose="020F0502020204030203" pitchFamily="34" charset="0"/>
                <a:sym typeface="Helvetica Neue Light"/>
              </a:rPr>
              <a:t>(B)</a:t>
            </a:r>
            <a:endPar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pic>
        <p:nvPicPr>
          <p:cNvPr id="58" name="Picture 57">
            <a:extLst>
              <a:ext uri="{FF2B5EF4-FFF2-40B4-BE49-F238E27FC236}">
                <a16:creationId xmlns:a16="http://schemas.microsoft.com/office/drawing/2014/main" id="{42518B3D-54F9-4504-8E23-B6CD999955C8}"/>
              </a:ext>
            </a:extLst>
          </p:cNvPr>
          <p:cNvPicPr>
            <a:picLocks noChangeAspect="1"/>
          </p:cNvPicPr>
          <p:nvPr/>
        </p:nvPicPr>
        <p:blipFill rotWithShape="1">
          <a:blip r:embed="rId8">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
        <p:nvSpPr>
          <p:cNvPr id="59" name="TextBox 58">
            <a:extLst>
              <a:ext uri="{FF2B5EF4-FFF2-40B4-BE49-F238E27FC236}">
                <a16:creationId xmlns:a16="http://schemas.microsoft.com/office/drawing/2014/main" id="{2F306AAA-ECF0-4CE3-9C58-F4A0EBD7550E}"/>
              </a:ext>
            </a:extLst>
          </p:cNvPr>
          <p:cNvSpPr txBox="1"/>
          <p:nvPr/>
        </p:nvSpPr>
        <p:spPr>
          <a:xfrm>
            <a:off x="10380090" y="1847514"/>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(-11)</a:t>
            </a:r>
          </a:p>
        </p:txBody>
      </p:sp>
      <p:sp>
        <p:nvSpPr>
          <p:cNvPr id="60" name="Isosceles Triangle 59">
            <a:extLst>
              <a:ext uri="{FF2B5EF4-FFF2-40B4-BE49-F238E27FC236}">
                <a16:creationId xmlns:a16="http://schemas.microsoft.com/office/drawing/2014/main" id="{D27BCA19-28BD-4EEC-A3FD-7B23E0E0F062}"/>
              </a:ext>
            </a:extLst>
          </p:cNvPr>
          <p:cNvSpPr/>
          <p:nvPr/>
        </p:nvSpPr>
        <p:spPr>
          <a:xfrm flipV="1">
            <a:off x="10380090" y="186894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39" name="Table 38">
            <a:extLst>
              <a:ext uri="{FF2B5EF4-FFF2-40B4-BE49-F238E27FC236}">
                <a16:creationId xmlns:a16="http://schemas.microsoft.com/office/drawing/2014/main" id="{5FE9471A-B8E6-4BA1-9BF4-ECDBAF26EAFA}"/>
              </a:ext>
            </a:extLst>
          </p:cNvPr>
          <p:cNvGraphicFramePr>
            <a:graphicFrameLocks noGrp="1"/>
          </p:cNvGraphicFramePr>
          <p:nvPr>
            <p:extLst>
              <p:ext uri="{D42A27DB-BD31-4B8C-83A1-F6EECF244321}">
                <p14:modId xmlns:p14="http://schemas.microsoft.com/office/powerpoint/2010/main" val="3200623431"/>
              </p:ext>
            </p:extLst>
          </p:nvPr>
        </p:nvGraphicFramePr>
        <p:xfrm>
          <a:off x="5217904" y="3110422"/>
          <a:ext cx="6035040" cy="3097791"/>
        </p:xfrm>
        <a:graphic>
          <a:graphicData uri="http://schemas.openxmlformats.org/drawingml/2006/table">
            <a:tbl>
              <a:tblPr/>
              <a:tblGrid>
                <a:gridCol w="1849646">
                  <a:extLst>
                    <a:ext uri="{9D8B030D-6E8A-4147-A177-3AD203B41FA5}">
                      <a16:colId xmlns:a16="http://schemas.microsoft.com/office/drawing/2014/main" val="2162578061"/>
                    </a:ext>
                  </a:extLst>
                </a:gridCol>
                <a:gridCol w="4185394">
                  <a:extLst>
                    <a:ext uri="{9D8B030D-6E8A-4147-A177-3AD203B41FA5}">
                      <a16:colId xmlns:a16="http://schemas.microsoft.com/office/drawing/2014/main" val="690613935"/>
                    </a:ext>
                  </a:extLst>
                </a:gridCol>
              </a:tblGrid>
              <a:tr h="344199">
                <a:tc>
                  <a:txBody>
                    <a:bodyPr/>
                    <a:lstStyle/>
                    <a:p>
                      <a:pPr algn="l" fontAlgn="t"/>
                      <a:r>
                        <a:rPr lang="en-US" sz="1000" b="1" u="none" strike="noStrike">
                          <a:effectLst/>
                          <a:latin typeface="Montserrat" panose="00000500000000000000" pitchFamily="2" charset="0"/>
                        </a:rPr>
                        <a:t>Text message</a:t>
                      </a:r>
                      <a:endParaRPr lang="en-US" sz="1000" b="1" i="0" u="none" strike="noStrike">
                        <a:solidFill>
                          <a:srgbClr val="000000"/>
                        </a:solidFill>
                        <a:effectLst/>
                        <a:latin typeface="Montserrat" panose="000005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344199">
                <a:tc>
                  <a:txBody>
                    <a:bodyPr/>
                    <a:lstStyle/>
                    <a:p>
                      <a:pPr algn="l" fontAlgn="t"/>
                      <a:r>
                        <a:rPr lang="en-US" sz="1000" b="1" i="0" u="none" strike="noStrike">
                          <a:solidFill>
                            <a:srgbClr val="000000"/>
                          </a:solidFill>
                          <a:effectLst/>
                          <a:latin typeface="Montserrat" panose="00000500000000000000" pitchFamily="2" charset="0"/>
                        </a:rPr>
                        <a:t>Email</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r h="344199">
                <a:tc>
                  <a:txBody>
                    <a:bodyPr/>
                    <a:lstStyle/>
                    <a:p>
                      <a:pPr algn="l" fontAlgn="t"/>
                      <a:r>
                        <a:rPr lang="en-US" sz="1000" u="none" strike="noStrike">
                          <a:effectLst/>
                          <a:latin typeface="Montserrat Light" panose="00000400000000000000" pitchFamily="2" charset="0"/>
                        </a:rPr>
                        <a:t>Recorded phone message</a:t>
                      </a:r>
                      <a:endParaRPr lang="en-US" sz="10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344199">
                <a:tc>
                  <a:txBody>
                    <a:bodyPr/>
                    <a:lstStyle/>
                    <a:p>
                      <a:pPr algn="l" fontAlgn="t"/>
                      <a:r>
                        <a:rPr lang="en-US" sz="1000" u="none" strike="noStrike">
                          <a:effectLst/>
                          <a:latin typeface="Montserrat Light" panose="00000400000000000000" pitchFamily="2" charset="0"/>
                        </a:rPr>
                        <a:t>Local news</a:t>
                      </a:r>
                      <a:endParaRPr lang="en-US" sz="10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344199">
                <a:tc>
                  <a:txBody>
                    <a:bodyPr/>
                    <a:lstStyle/>
                    <a:p>
                      <a:pPr algn="l" fontAlgn="t"/>
                      <a:r>
                        <a:rPr lang="en-US" sz="1000" u="none" strike="noStrike">
                          <a:effectLst/>
                          <a:latin typeface="Montserrat Light" panose="00000400000000000000" pitchFamily="2" charset="0"/>
                        </a:rPr>
                        <a:t>Friends/neighbors</a:t>
                      </a:r>
                      <a:endParaRPr lang="en-US" sz="10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344199">
                <a:tc>
                  <a:txBody>
                    <a:bodyPr/>
                    <a:lstStyle/>
                    <a:p>
                      <a:pPr algn="l" fontAlgn="t"/>
                      <a:r>
                        <a:rPr lang="en-US" sz="1000" u="none" strike="noStrike">
                          <a:effectLst/>
                          <a:latin typeface="Montserrat Light" panose="00000400000000000000" pitchFamily="2" charset="0"/>
                        </a:rPr>
                        <a:t>Social media</a:t>
                      </a:r>
                      <a:endParaRPr lang="en-US" sz="10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344199">
                <a:tc>
                  <a:txBody>
                    <a:bodyPr/>
                    <a:lstStyle/>
                    <a:p>
                      <a:pPr algn="l" fontAlgn="t"/>
                      <a:r>
                        <a:rPr lang="en-US" sz="1000" u="none" strike="noStrike">
                          <a:effectLst/>
                          <a:latin typeface="Montserrat Light" panose="00000400000000000000" pitchFamily="2" charset="0"/>
                        </a:rPr>
                        <a:t>Neighborhood notification service</a:t>
                      </a:r>
                      <a:endParaRPr lang="en-US" sz="10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r h="344199">
                <a:tc>
                  <a:txBody>
                    <a:bodyPr/>
                    <a:lstStyle/>
                    <a:p>
                      <a:pPr algn="l" fontAlgn="t"/>
                      <a:r>
                        <a:rPr lang="en-US" sz="1000" u="none" strike="noStrike">
                          <a:effectLst/>
                          <a:latin typeface="Montserrat Light" panose="00000400000000000000" pitchFamily="2" charset="0"/>
                        </a:rPr>
                        <a:t>Edison representative or employee</a:t>
                      </a:r>
                      <a:endParaRPr lang="en-US" sz="10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9624768"/>
                  </a:ext>
                </a:extLst>
              </a:tr>
              <a:tr h="344199">
                <a:tc>
                  <a:txBody>
                    <a:bodyPr/>
                    <a:lstStyle/>
                    <a:p>
                      <a:pPr algn="l" fontAlgn="t"/>
                      <a:r>
                        <a:rPr lang="en-US" sz="1000" b="0" i="0" u="none" strike="noStrike">
                          <a:solidFill>
                            <a:srgbClr val="000000"/>
                          </a:solidFill>
                          <a:effectLst/>
                          <a:latin typeface="Montserrat Light" panose="00000400000000000000" pitchFamily="2" charset="0"/>
                        </a:rPr>
                        <a:t>Other</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1941401"/>
                  </a:ext>
                </a:extLst>
              </a:tr>
            </a:tbl>
          </a:graphicData>
        </a:graphic>
      </p:graphicFrame>
    </p:spTree>
    <p:extLst>
      <p:ext uri="{BB962C8B-B14F-4D97-AF65-F5344CB8AC3E}">
        <p14:creationId xmlns:p14="http://schemas.microsoft.com/office/powerpoint/2010/main" val="901326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4" name="Table 43">
            <a:extLst>
              <a:ext uri="{FF2B5EF4-FFF2-40B4-BE49-F238E27FC236}">
                <a16:creationId xmlns:a16="http://schemas.microsoft.com/office/drawing/2014/main" id="{6525036A-C3FE-44A6-93C4-CED595DBB08E}"/>
              </a:ext>
            </a:extLst>
          </p:cNvPr>
          <p:cNvGraphicFramePr>
            <a:graphicFrameLocks noGrp="1"/>
          </p:cNvGraphicFramePr>
          <p:nvPr>
            <p:extLst>
              <p:ext uri="{D42A27DB-BD31-4B8C-83A1-F6EECF244321}">
                <p14:modId xmlns:p14="http://schemas.microsoft.com/office/powerpoint/2010/main" val="2211952562"/>
              </p:ext>
            </p:extLst>
          </p:nvPr>
        </p:nvGraphicFramePr>
        <p:xfrm>
          <a:off x="5217904" y="5452719"/>
          <a:ext cx="5760720" cy="735116"/>
        </p:xfrm>
        <a:graphic>
          <a:graphicData uri="http://schemas.openxmlformats.org/drawingml/2006/table">
            <a:tbl>
              <a:tblPr/>
              <a:tblGrid>
                <a:gridCol w="2468880">
                  <a:extLst>
                    <a:ext uri="{9D8B030D-6E8A-4147-A177-3AD203B41FA5}">
                      <a16:colId xmlns:a16="http://schemas.microsoft.com/office/drawing/2014/main" val="2162578061"/>
                    </a:ext>
                  </a:extLst>
                </a:gridCol>
                <a:gridCol w="3291840">
                  <a:extLst>
                    <a:ext uri="{9D8B030D-6E8A-4147-A177-3AD203B41FA5}">
                      <a16:colId xmlns:a16="http://schemas.microsoft.com/office/drawing/2014/main" val="690613935"/>
                    </a:ext>
                  </a:extLst>
                </a:gridCol>
              </a:tblGrid>
              <a:tr h="367558">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Community relief center at Walmart/K-Mart</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367558">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Community resource vehicle/truck</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bl>
          </a:graphicData>
        </a:graphic>
      </p:graphicFrame>
      <p:graphicFrame>
        <p:nvGraphicFramePr>
          <p:cNvPr id="39" name="Table 38">
            <a:extLst>
              <a:ext uri="{FF2B5EF4-FFF2-40B4-BE49-F238E27FC236}">
                <a16:creationId xmlns:a16="http://schemas.microsoft.com/office/drawing/2014/main" id="{5FE9471A-B8E6-4BA1-9BF4-ECDBAF26EAFA}"/>
              </a:ext>
            </a:extLst>
          </p:cNvPr>
          <p:cNvGraphicFramePr>
            <a:graphicFrameLocks noGrp="1"/>
          </p:cNvGraphicFramePr>
          <p:nvPr>
            <p:extLst>
              <p:ext uri="{D42A27DB-BD31-4B8C-83A1-F6EECF244321}">
                <p14:modId xmlns:p14="http://schemas.microsoft.com/office/powerpoint/2010/main" val="2782918500"/>
              </p:ext>
            </p:extLst>
          </p:nvPr>
        </p:nvGraphicFramePr>
        <p:xfrm>
          <a:off x="5217904" y="1634833"/>
          <a:ext cx="4023360" cy="2940464"/>
        </p:xfrm>
        <a:graphic>
          <a:graphicData uri="http://schemas.openxmlformats.org/drawingml/2006/table">
            <a:tbl>
              <a:tblPr/>
              <a:tblGrid>
                <a:gridCol w="1280160">
                  <a:extLst>
                    <a:ext uri="{9D8B030D-6E8A-4147-A177-3AD203B41FA5}">
                      <a16:colId xmlns:a16="http://schemas.microsoft.com/office/drawing/2014/main" val="2162578061"/>
                    </a:ext>
                  </a:extLst>
                </a:gridCol>
                <a:gridCol w="2743200">
                  <a:extLst>
                    <a:ext uri="{9D8B030D-6E8A-4147-A177-3AD203B41FA5}">
                      <a16:colId xmlns:a16="http://schemas.microsoft.com/office/drawing/2014/main" val="690613935"/>
                    </a:ext>
                  </a:extLst>
                </a:gridCol>
              </a:tblGrid>
              <a:tr h="367558">
                <a:tc>
                  <a:txBody>
                    <a:bodyPr/>
                    <a:lstStyle/>
                    <a:p>
                      <a:pPr algn="l" fontAlgn="t"/>
                      <a:r>
                        <a:rPr kumimoji="0" lang="en-US" sz="900" b="1" i="0" u="none" strike="noStrike" kern="1200" cap="none" spc="0" normalizeH="0" baseline="0">
                          <a:ln>
                            <a:noFill/>
                          </a:ln>
                          <a:solidFill>
                            <a:schemeClr val="tx1"/>
                          </a:solidFill>
                          <a:effectLst/>
                          <a:uLnTx/>
                          <a:uFillTx/>
                          <a:latin typeface="Montserrat" panose="00000500000000000000" pitchFamily="2" charset="0"/>
                          <a:ea typeface="+mn-ea"/>
                          <a:cs typeface="Times New Roman" panose="02020603050405020304" pitchFamily="18" charset="0"/>
                        </a:rPr>
                        <a:t>Check SCE.com</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36755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Call the SCE phone center</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r h="36755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Social media</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36755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Neighborhood notification service</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36755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Local news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36755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Edison representative or employee</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36755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Other</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r h="367558">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I didn’t check any resources for updates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9624768"/>
                  </a:ext>
                </a:extLst>
              </a:tr>
            </a:tbl>
          </a:graphicData>
        </a:graphic>
      </p:graphicFrame>
      <p:graphicFrame>
        <p:nvGraphicFramePr>
          <p:cNvPr id="4" name="Table 5">
            <a:extLst>
              <a:ext uri="{FF2B5EF4-FFF2-40B4-BE49-F238E27FC236}">
                <a16:creationId xmlns:a16="http://schemas.microsoft.com/office/drawing/2014/main" id="{1FC1D2AE-FE53-406C-B558-D5F81BA5993F}"/>
              </a:ext>
            </a:extLst>
          </p:cNvPr>
          <p:cNvGraphicFramePr>
            <a:graphicFrameLocks noGrp="1"/>
          </p:cNvGraphicFramePr>
          <p:nvPr>
            <p:extLst>
              <p:ext uri="{D42A27DB-BD31-4B8C-83A1-F6EECF244321}">
                <p14:modId xmlns:p14="http://schemas.microsoft.com/office/powerpoint/2010/main" val="1660124628"/>
              </p:ext>
            </p:extLst>
          </p:nvPr>
        </p:nvGraphicFramePr>
        <p:xfrm>
          <a:off x="9280073" y="1508045"/>
          <a:ext cx="2560320" cy="1463040"/>
        </p:xfrm>
        <a:graphic>
          <a:graphicData uri="http://schemas.openxmlformats.org/drawingml/2006/table">
            <a:tbl>
              <a:tblPr firstRow="1" bandRow="1">
                <a:tableStyleId>{2D5ABB26-0587-4C30-8999-92F81FD0307C}</a:tableStyleId>
              </a:tblPr>
              <a:tblGrid>
                <a:gridCol w="822960">
                  <a:extLst>
                    <a:ext uri="{9D8B030D-6E8A-4147-A177-3AD203B41FA5}">
                      <a16:colId xmlns:a16="http://schemas.microsoft.com/office/drawing/2014/main" val="2343646473"/>
                    </a:ext>
                  </a:extLst>
                </a:gridCol>
                <a:gridCol w="822960">
                  <a:extLst>
                    <a:ext uri="{9D8B030D-6E8A-4147-A177-3AD203B41FA5}">
                      <a16:colId xmlns:a16="http://schemas.microsoft.com/office/drawing/2014/main" val="344231056"/>
                    </a:ext>
                  </a:extLst>
                </a:gridCol>
                <a:gridCol w="914400">
                  <a:extLst>
                    <a:ext uri="{9D8B030D-6E8A-4147-A177-3AD203B41FA5}">
                      <a16:colId xmlns:a16="http://schemas.microsoft.com/office/drawing/2014/main" val="2938754998"/>
                    </a:ext>
                  </a:extLst>
                </a:gridCol>
              </a:tblGrid>
              <a:tr h="0">
                <a:tc>
                  <a:txBody>
                    <a:bodyPr/>
                    <a:lstStyle/>
                    <a:p>
                      <a:pPr algn="ctr"/>
                      <a:r>
                        <a:rPr lang="en-US" sz="800">
                          <a:latin typeface="Montserrat" panose="00000500000000000000" pitchFamily="2" charset="0"/>
                        </a:rPr>
                        <a:t>Not Notified, De-Energized</a:t>
                      </a:r>
                    </a:p>
                    <a:p>
                      <a:pPr algn="ctr"/>
                      <a:r>
                        <a:rPr lang="en-US" sz="800">
                          <a:latin typeface="Montserrat" panose="00000500000000000000" pitchFamily="2" charset="0"/>
                        </a:rPr>
                        <a:t>(A)</a:t>
                      </a:r>
                    </a:p>
                  </a:txBody>
                  <a:tcPr marL="45720" marR="45720" anchor="ctr">
                    <a:lnB w="12700" cap="flat" cmpd="sng" algn="ctr">
                      <a:solidFill>
                        <a:schemeClr val="bg2">
                          <a:lumMod val="90000"/>
                        </a:schemeClr>
                      </a:solidFill>
                      <a:prstDash val="solid"/>
                      <a:round/>
                      <a:headEnd type="none" w="med" len="med"/>
                      <a:tailEnd type="none" w="med" len="med"/>
                    </a:lnB>
                  </a:tcPr>
                </a:tc>
                <a:tc>
                  <a:txBody>
                    <a:bodyPr/>
                    <a:lstStyle/>
                    <a:p>
                      <a:pPr algn="ctr"/>
                      <a:r>
                        <a:rPr lang="en-US" sz="800">
                          <a:latin typeface="Montserrat" panose="00000500000000000000" pitchFamily="2" charset="0"/>
                        </a:rPr>
                        <a:t>Notified, </a:t>
                      </a:r>
                      <a:br>
                        <a:rPr lang="en-US" sz="800">
                          <a:latin typeface="Montserrat" panose="00000500000000000000" pitchFamily="2" charset="0"/>
                        </a:rPr>
                      </a:br>
                      <a:r>
                        <a:rPr lang="en-US" sz="800">
                          <a:latin typeface="Montserrat" panose="00000500000000000000" pitchFamily="2" charset="0"/>
                        </a:rPr>
                        <a:t>De-Energized</a:t>
                      </a:r>
                    </a:p>
                    <a:p>
                      <a:pPr algn="ctr"/>
                      <a:r>
                        <a:rPr lang="en-US" sz="800">
                          <a:latin typeface="Montserrat" panose="00000500000000000000" pitchFamily="2" charset="0"/>
                        </a:rPr>
                        <a:t>(B)</a:t>
                      </a:r>
                    </a:p>
                  </a:txBody>
                  <a:tcPr marL="45720" marR="45720" anchor="ctr">
                    <a:lnB w="12700" cap="flat" cmpd="sng" algn="ctr">
                      <a:solidFill>
                        <a:schemeClr val="bg2">
                          <a:lumMod val="90000"/>
                        </a:schemeClr>
                      </a:solidFill>
                      <a:prstDash val="solid"/>
                      <a:round/>
                      <a:headEnd type="none" w="med" len="med"/>
                      <a:tailEnd type="none" w="med" len="med"/>
                    </a:lnB>
                  </a:tcPr>
                </a:tc>
                <a:tc>
                  <a:txBody>
                    <a:bodyPr/>
                    <a:lstStyle/>
                    <a:p>
                      <a:r>
                        <a:rPr lang="en-US" sz="800" b="1">
                          <a:latin typeface="Montserrat" panose="00000500000000000000" pitchFamily="2" charset="0"/>
                        </a:rPr>
                        <a:t>Found SCE.com to be…</a:t>
                      </a:r>
                    </a:p>
                  </a:txBody>
                  <a:tcPr marL="45720" marR="45720" anchor="ctr">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784325983"/>
                  </a:ext>
                </a:extLst>
              </a:tr>
              <a:tr h="0">
                <a:tc>
                  <a:txBody>
                    <a:bodyPr/>
                    <a:lstStyle/>
                    <a:p>
                      <a:pPr algn="ctr"/>
                      <a:r>
                        <a:rPr lang="en-US" sz="1000" b="1">
                          <a:solidFill>
                            <a:schemeClr val="accent4"/>
                          </a:solidFill>
                          <a:latin typeface="Montserrat" panose="00000500000000000000" pitchFamily="2" charset="0"/>
                        </a:rPr>
                        <a:t>24%</a:t>
                      </a:r>
                    </a:p>
                  </a:txBody>
                  <a:tcPr marL="45720" marR="45720" anchor="ctr">
                    <a:lnT w="12700" cap="flat" cmpd="sng" algn="ctr">
                      <a:solidFill>
                        <a:schemeClr val="bg2">
                          <a:lumMod val="90000"/>
                        </a:schemeClr>
                      </a:solidFill>
                      <a:prstDash val="solid"/>
                      <a:round/>
                      <a:headEnd type="none" w="med" len="med"/>
                      <a:tailEnd type="none" w="med" len="med"/>
                    </a:lnT>
                    <a:lnB w="12700" cap="flat" cmpd="sng" algn="ctr">
                      <a:solidFill>
                        <a:schemeClr val="bg2"/>
                      </a:solidFill>
                      <a:prstDash val="sysDot"/>
                      <a:round/>
                      <a:headEnd type="none" w="med" len="med"/>
                      <a:tailEnd type="none" w="med" len="med"/>
                    </a:lnB>
                  </a:tcPr>
                </a:tc>
                <a:tc>
                  <a:txBody>
                    <a:bodyPr/>
                    <a:lstStyle/>
                    <a:p>
                      <a:pPr algn="ctr"/>
                      <a:r>
                        <a:rPr lang="en-US" sz="1000" b="1">
                          <a:solidFill>
                            <a:schemeClr val="accent6"/>
                          </a:solidFill>
                          <a:latin typeface="Montserrat" panose="00000500000000000000" pitchFamily="2" charset="0"/>
                        </a:rPr>
                        <a:t>23%</a:t>
                      </a:r>
                    </a:p>
                  </a:txBody>
                  <a:tcPr marL="45720" marR="45720" anchor="ctr">
                    <a:lnT w="12700" cap="flat" cmpd="sng" algn="ctr">
                      <a:solidFill>
                        <a:schemeClr val="bg2">
                          <a:lumMod val="90000"/>
                        </a:schemeClr>
                      </a:solidFill>
                      <a:prstDash val="solid"/>
                      <a:round/>
                      <a:headEnd type="none" w="med" len="med"/>
                      <a:tailEnd type="none" w="med" len="med"/>
                    </a:lnT>
                    <a:lnB w="12700" cap="flat" cmpd="sng" algn="ctr">
                      <a:solidFill>
                        <a:schemeClr val="bg2"/>
                      </a:solidFill>
                      <a:prstDash val="sysDot"/>
                      <a:round/>
                      <a:headEnd type="none" w="med" len="med"/>
                      <a:tailEnd type="none" w="med" len="med"/>
                    </a:lnB>
                  </a:tcPr>
                </a:tc>
                <a:tc>
                  <a:txBody>
                    <a:bodyPr/>
                    <a:lstStyle/>
                    <a:p>
                      <a:r>
                        <a:rPr lang="en-US" sz="800">
                          <a:latin typeface="Montserrat" panose="00000500000000000000" pitchFamily="2" charset="0"/>
                        </a:rPr>
                        <a:t>Very/extremely useful</a:t>
                      </a:r>
                    </a:p>
                  </a:txBody>
                  <a:tcPr marL="45720" marR="45720" anchor="ctr">
                    <a:lnT w="12700" cap="flat" cmpd="sng" algn="ctr">
                      <a:solidFill>
                        <a:schemeClr val="bg2">
                          <a:lumMod val="90000"/>
                        </a:schemeClr>
                      </a:solidFill>
                      <a:prstDash val="solid"/>
                      <a:round/>
                      <a:headEnd type="none" w="med" len="med"/>
                      <a:tailEnd type="none" w="med" len="med"/>
                    </a:lnT>
                    <a:lnB w="12700" cap="flat" cmpd="sng" algn="ctr">
                      <a:solidFill>
                        <a:schemeClr val="bg2"/>
                      </a:solidFill>
                      <a:prstDash val="sysDot"/>
                      <a:round/>
                      <a:headEnd type="none" w="med" len="med"/>
                      <a:tailEnd type="none" w="med" len="med"/>
                    </a:lnB>
                  </a:tcPr>
                </a:tc>
                <a:extLst>
                  <a:ext uri="{0D108BD9-81ED-4DB2-BD59-A6C34878D82A}">
                    <a16:rowId xmlns:a16="http://schemas.microsoft.com/office/drawing/2014/main" val="3350901311"/>
                  </a:ext>
                </a:extLst>
              </a:tr>
              <a:tr h="0">
                <a:tc>
                  <a:txBody>
                    <a:bodyPr/>
                    <a:lstStyle/>
                    <a:p>
                      <a:pPr algn="ctr"/>
                      <a:r>
                        <a:rPr lang="en-US" sz="1000" b="1">
                          <a:solidFill>
                            <a:schemeClr val="accent4"/>
                          </a:solidFill>
                          <a:latin typeface="Montserrat" panose="00000500000000000000" pitchFamily="2" charset="0"/>
                        </a:rPr>
                        <a:t>45%</a:t>
                      </a:r>
                    </a:p>
                  </a:txBody>
                  <a:tcPr marL="45720" marR="45720" anchor="ct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tcPr>
                </a:tc>
                <a:tc>
                  <a:txBody>
                    <a:bodyPr/>
                    <a:lstStyle/>
                    <a:p>
                      <a:pPr algn="ctr"/>
                      <a:r>
                        <a:rPr lang="en-US" sz="1000" b="1">
                          <a:solidFill>
                            <a:schemeClr val="accent6"/>
                          </a:solidFill>
                          <a:latin typeface="Montserrat" panose="00000500000000000000" pitchFamily="2" charset="0"/>
                        </a:rPr>
                        <a:t>44%</a:t>
                      </a:r>
                    </a:p>
                  </a:txBody>
                  <a:tcPr marL="45720" marR="45720" anchor="ct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tcPr>
                </a:tc>
                <a:tc>
                  <a:txBody>
                    <a:bodyPr/>
                    <a:lstStyle/>
                    <a:p>
                      <a:r>
                        <a:rPr lang="en-US" sz="800">
                          <a:latin typeface="Montserrat" panose="00000500000000000000" pitchFamily="2" charset="0"/>
                        </a:rPr>
                        <a:t>Somewhat useful</a:t>
                      </a:r>
                    </a:p>
                  </a:txBody>
                  <a:tcPr marL="45720" marR="45720" anchor="ct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tcPr>
                </a:tc>
                <a:extLst>
                  <a:ext uri="{0D108BD9-81ED-4DB2-BD59-A6C34878D82A}">
                    <a16:rowId xmlns:a16="http://schemas.microsoft.com/office/drawing/2014/main" val="3288858363"/>
                  </a:ext>
                </a:extLst>
              </a:tr>
              <a:tr h="0">
                <a:tc>
                  <a:txBody>
                    <a:bodyPr/>
                    <a:lstStyle/>
                    <a:p>
                      <a:pPr algn="ctr"/>
                      <a:r>
                        <a:rPr lang="en-US" sz="1000" b="1">
                          <a:solidFill>
                            <a:schemeClr val="accent4"/>
                          </a:solidFill>
                          <a:latin typeface="Montserrat" panose="00000500000000000000" pitchFamily="2" charset="0"/>
                        </a:rPr>
                        <a:t>30%</a:t>
                      </a:r>
                    </a:p>
                  </a:txBody>
                  <a:tcPr marL="45720" marR="45720" anchor="ctr">
                    <a:lnT w="12700" cap="flat" cmpd="sng" algn="ctr">
                      <a:solidFill>
                        <a:schemeClr val="bg2"/>
                      </a:solidFill>
                      <a:prstDash val="sysDot"/>
                      <a:round/>
                      <a:headEnd type="none" w="med" len="med"/>
                      <a:tailEnd type="none" w="med" len="med"/>
                    </a:lnT>
                  </a:tcPr>
                </a:tc>
                <a:tc>
                  <a:txBody>
                    <a:bodyPr/>
                    <a:lstStyle/>
                    <a:p>
                      <a:pPr algn="ctr"/>
                      <a:r>
                        <a:rPr lang="en-US" sz="1000" b="1">
                          <a:solidFill>
                            <a:schemeClr val="accent6"/>
                          </a:solidFill>
                          <a:latin typeface="Montserrat" panose="00000500000000000000" pitchFamily="2" charset="0"/>
                        </a:rPr>
                        <a:t>33%</a:t>
                      </a:r>
                    </a:p>
                  </a:txBody>
                  <a:tcPr marL="45720" marR="45720" anchor="ctr">
                    <a:lnT w="12700" cap="flat" cmpd="sng" algn="ctr">
                      <a:solidFill>
                        <a:schemeClr val="bg2"/>
                      </a:solidFill>
                      <a:prstDash val="sysDot"/>
                      <a:round/>
                      <a:headEnd type="none" w="med" len="med"/>
                      <a:tailEnd type="none" w="med" len="med"/>
                    </a:lnT>
                  </a:tcPr>
                </a:tc>
                <a:tc>
                  <a:txBody>
                    <a:bodyPr/>
                    <a:lstStyle/>
                    <a:p>
                      <a:r>
                        <a:rPr lang="en-US" sz="800">
                          <a:latin typeface="Montserrat" panose="00000500000000000000" pitchFamily="2" charset="0"/>
                        </a:rPr>
                        <a:t>Not very/at all useful</a:t>
                      </a:r>
                    </a:p>
                  </a:txBody>
                  <a:tcPr marL="45720" marR="45720" anchor="ctr">
                    <a:lnT w="12700" cap="flat" cmpd="sng" algn="ctr">
                      <a:solidFill>
                        <a:schemeClr val="bg2"/>
                      </a:solidFill>
                      <a:prstDash val="sysDot"/>
                      <a:round/>
                      <a:headEnd type="none" w="med" len="med"/>
                      <a:tailEnd type="none" w="med" len="med"/>
                    </a:lnT>
                  </a:tcPr>
                </a:tc>
                <a:extLst>
                  <a:ext uri="{0D108BD9-81ED-4DB2-BD59-A6C34878D82A}">
                    <a16:rowId xmlns:a16="http://schemas.microsoft.com/office/drawing/2014/main" val="2068577847"/>
                  </a:ext>
                </a:extLst>
              </a:tr>
            </a:tbl>
          </a:graphicData>
        </a:graphic>
      </p:graphicFrame>
      <p:graphicFrame>
        <p:nvGraphicFramePr>
          <p:cNvPr id="30" name="Chart 29">
            <a:extLst>
              <a:ext uri="{FF2B5EF4-FFF2-40B4-BE49-F238E27FC236}">
                <a16:creationId xmlns:a16="http://schemas.microsoft.com/office/drawing/2014/main" id="{10A88BAA-620F-4694-B623-3A5314542EB4}"/>
              </a:ext>
            </a:extLst>
          </p:cNvPr>
          <p:cNvGraphicFramePr>
            <a:graphicFrameLocks/>
          </p:cNvGraphicFramePr>
          <p:nvPr>
            <p:extLst>
              <p:ext uri="{D42A27DB-BD31-4B8C-83A1-F6EECF244321}">
                <p14:modId xmlns:p14="http://schemas.microsoft.com/office/powerpoint/2010/main" val="4167048714"/>
              </p:ext>
            </p:extLst>
          </p:nvPr>
        </p:nvGraphicFramePr>
        <p:xfrm>
          <a:off x="7676154" y="1498712"/>
          <a:ext cx="2048832" cy="322349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6">
            <a:extLst>
              <a:ext uri="{FF2B5EF4-FFF2-40B4-BE49-F238E27FC236}">
                <a16:creationId xmlns:a16="http://schemas.microsoft.com/office/drawing/2014/main" id="{33C85EE2-E00F-4C24-97F4-5259CA50277B}"/>
              </a:ext>
            </a:extLst>
          </p:cNvPr>
          <p:cNvSpPr txBox="1">
            <a:spLocks/>
          </p:cNvSpPr>
          <p:nvPr/>
        </p:nvSpPr>
        <p:spPr>
          <a:xfrm>
            <a:off x="5142920" y="825165"/>
            <a:ext cx="5819290"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WHERE CUSTOMERS WENT FOR UPDATES </a:t>
            </a:r>
            <a:r>
              <a:rPr kumimoji="0" lang="en-US" sz="1200" b="0" i="0" u="none" strike="noStrike" kern="1200" cap="none" spc="0" normalizeH="0" baseline="0" noProof="0">
                <a:ln>
                  <a:noFill/>
                </a:ln>
                <a:solidFill>
                  <a:schemeClr val="tx1"/>
                </a:solidFill>
                <a:effectLst/>
                <a:uLnTx/>
                <a:uFillTx/>
                <a:latin typeface="Montserrat SemiBold" panose="00000700000000000000" pitchFamily="2" charset="0"/>
                <a:ea typeface="+mn-ea"/>
                <a:cs typeface="+mn-cs"/>
                <a:sym typeface="HuluStyle Regular"/>
              </a:rPr>
              <a:t>DURING DE-ENERGIZATION</a:t>
            </a:r>
          </a:p>
        </p:txBody>
      </p:sp>
      <p:sp>
        <p:nvSpPr>
          <p:cNvPr id="20" name="Rectangle 19">
            <a:extLst>
              <a:ext uri="{FF2B5EF4-FFF2-40B4-BE49-F238E27FC236}">
                <a16:creationId xmlns:a16="http://schemas.microsoft.com/office/drawing/2014/main" id="{6E8A5547-072F-4A13-B92B-194816D505D6}"/>
              </a:ext>
            </a:extLst>
          </p:cNvPr>
          <p:cNvSpPr/>
          <p:nvPr/>
        </p:nvSpPr>
        <p:spPr>
          <a:xfrm>
            <a:off x="-11929" y="0"/>
            <a:ext cx="43775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cxnSp>
        <p:nvCxnSpPr>
          <p:cNvPr id="17" name="Straight Connector 16">
            <a:extLst>
              <a:ext uri="{FF2B5EF4-FFF2-40B4-BE49-F238E27FC236}">
                <a16:creationId xmlns:a16="http://schemas.microsoft.com/office/drawing/2014/main" id="{07DCAD91-0F38-43AA-A56F-DA37A6F32436}"/>
              </a:ext>
            </a:extLst>
          </p:cNvPr>
          <p:cNvCxnSpPr>
            <a:cxnSpLocks/>
          </p:cNvCxnSpPr>
          <p:nvPr/>
        </p:nvCxnSpPr>
        <p:spPr>
          <a:xfrm rot="16200000" flipV="1">
            <a:off x="5446504" y="92223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2DFC3D8-12AC-4577-91D3-08204888A48E}"/>
              </a:ext>
            </a:extLst>
          </p:cNvPr>
          <p:cNvSpPr txBox="1"/>
          <p:nvPr/>
        </p:nvSpPr>
        <p:spPr>
          <a:xfrm>
            <a:off x="486560" y="825165"/>
            <a:ext cx="341558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rPr>
              <a:t>SCE.com remains the most popular source for PSPS updates. However, those who visited the site this year did not find its information as useful. </a:t>
            </a:r>
          </a:p>
        </p:txBody>
      </p:sp>
      <p:sp>
        <p:nvSpPr>
          <p:cNvPr id="32" name="Rectangle 31">
            <a:extLst>
              <a:ext uri="{FF2B5EF4-FFF2-40B4-BE49-F238E27FC236}">
                <a16:creationId xmlns:a16="http://schemas.microsoft.com/office/drawing/2014/main" id="{F6215F9D-8D63-4377-884D-2C67BC11BCDA}"/>
              </a:ext>
            </a:extLst>
          </p:cNvPr>
          <p:cNvSpPr/>
          <p:nvPr/>
        </p:nvSpPr>
        <p:spPr>
          <a:xfrm>
            <a:off x="5142920" y="6452629"/>
            <a:ext cx="5689937"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Base: De-Energized (Not Notified, De-Energized n=407; Notified, De-Energized n=443); Q27, Q28, Q29, Q30</a:t>
            </a:r>
          </a:p>
        </p:txBody>
      </p:sp>
      <p:sp>
        <p:nvSpPr>
          <p:cNvPr id="23" name="TextBox 22">
            <a:extLst>
              <a:ext uri="{FF2B5EF4-FFF2-40B4-BE49-F238E27FC236}">
                <a16:creationId xmlns:a16="http://schemas.microsoft.com/office/drawing/2014/main" id="{489C4EC5-5BC1-48DD-8D02-592D68C718A7}"/>
              </a:ext>
            </a:extLst>
          </p:cNvPr>
          <p:cNvSpPr txBox="1"/>
          <p:nvPr/>
        </p:nvSpPr>
        <p:spPr>
          <a:xfrm>
            <a:off x="486560" y="2579491"/>
            <a:ext cx="3415589" cy="43088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Montserrat Light" panose="00000400000000000000" pitchFamily="2" charset="0"/>
                <a:ea typeface="+mn-ea"/>
                <a:cs typeface="+mn-cs"/>
              </a:rPr>
              <a:t>SCE’s community resources are still not highly utilized.</a:t>
            </a:r>
          </a:p>
        </p:txBody>
      </p:sp>
      <p:graphicFrame>
        <p:nvGraphicFramePr>
          <p:cNvPr id="40" name="Chart 39">
            <a:extLst>
              <a:ext uri="{FF2B5EF4-FFF2-40B4-BE49-F238E27FC236}">
                <a16:creationId xmlns:a16="http://schemas.microsoft.com/office/drawing/2014/main" id="{07087861-7D2B-4CA2-9E98-C42F7772D585}"/>
              </a:ext>
            </a:extLst>
          </p:cNvPr>
          <p:cNvGraphicFramePr>
            <a:graphicFrameLocks/>
          </p:cNvGraphicFramePr>
          <p:nvPr>
            <p:extLst>
              <p:ext uri="{D42A27DB-BD31-4B8C-83A1-F6EECF244321}">
                <p14:modId xmlns:p14="http://schemas.microsoft.com/office/powerpoint/2010/main" val="207682602"/>
              </p:ext>
            </p:extLst>
          </p:nvPr>
        </p:nvGraphicFramePr>
        <p:xfrm>
          <a:off x="6366719" y="1498712"/>
          <a:ext cx="2048832" cy="3223490"/>
        </p:xfrm>
        <a:graphic>
          <a:graphicData uri="http://schemas.openxmlformats.org/drawingml/2006/chart">
            <c:chart xmlns:c="http://schemas.openxmlformats.org/drawingml/2006/chart" xmlns:r="http://schemas.openxmlformats.org/officeDocument/2006/relationships" r:id="rId5"/>
          </a:graphicData>
        </a:graphic>
      </p:graphicFrame>
      <p:sp>
        <p:nvSpPr>
          <p:cNvPr id="41" name="Rectangle 40">
            <a:extLst>
              <a:ext uri="{FF2B5EF4-FFF2-40B4-BE49-F238E27FC236}">
                <a16:creationId xmlns:a16="http://schemas.microsoft.com/office/drawing/2014/main" id="{91A304B8-8314-4760-BD21-FA89A06E060D}"/>
              </a:ext>
            </a:extLst>
          </p:cNvPr>
          <p:cNvSpPr/>
          <p:nvPr/>
        </p:nvSpPr>
        <p:spPr>
          <a:xfrm>
            <a:off x="6440841" y="1132640"/>
            <a:ext cx="1067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Not Notified,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Lato" panose="020F0502020204030203" pitchFamily="34" charset="0"/>
                <a:cs typeface="Lato" panose="020F0502020204030203" pitchFamily="34" charset="0"/>
                <a:sym typeface="Helvetica Neue Light"/>
              </a:rPr>
              <a:t>(A)</a:t>
            </a:r>
            <a:endPar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2" name="Text Placeholder 6">
            <a:extLst>
              <a:ext uri="{FF2B5EF4-FFF2-40B4-BE49-F238E27FC236}">
                <a16:creationId xmlns:a16="http://schemas.microsoft.com/office/drawing/2014/main" id="{B8AB9CFF-5BB6-4035-B3F3-7E67B41B26ED}"/>
              </a:ext>
            </a:extLst>
          </p:cNvPr>
          <p:cNvSpPr txBox="1">
            <a:spLocks/>
          </p:cNvSpPr>
          <p:nvPr/>
        </p:nvSpPr>
        <p:spPr>
          <a:xfrm>
            <a:off x="5142920" y="4827599"/>
            <a:ext cx="5819290"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VISITATION OF SCE RESOURCES DURING DE-ENERGIZATION</a:t>
            </a:r>
            <a:endParaRPr kumimoji="0" lang="en-US" sz="1200" b="0" i="0" u="none" strike="noStrike" kern="1200" cap="none" spc="0" normalizeH="0" baseline="0" noProof="0">
              <a:ln>
                <a:noFill/>
              </a:ln>
              <a:solidFill>
                <a:srgbClr val="FF0000"/>
              </a:solidFill>
              <a:effectLst/>
              <a:uLnTx/>
              <a:uFillTx/>
              <a:latin typeface="Montserrat SemiBold" panose="00000700000000000000" pitchFamily="2" charset="0"/>
              <a:ea typeface="+mn-ea"/>
              <a:cs typeface="+mn-cs"/>
              <a:sym typeface="HuluStyle Regular"/>
            </a:endParaRPr>
          </a:p>
        </p:txBody>
      </p:sp>
      <p:cxnSp>
        <p:nvCxnSpPr>
          <p:cNvPr id="43" name="Straight Connector 42">
            <a:extLst>
              <a:ext uri="{FF2B5EF4-FFF2-40B4-BE49-F238E27FC236}">
                <a16:creationId xmlns:a16="http://schemas.microsoft.com/office/drawing/2014/main" id="{566A8267-93F7-4399-83CD-4CFD8052F665}"/>
              </a:ext>
            </a:extLst>
          </p:cNvPr>
          <p:cNvCxnSpPr>
            <a:cxnSpLocks/>
          </p:cNvCxnSpPr>
          <p:nvPr/>
        </p:nvCxnSpPr>
        <p:spPr>
          <a:xfrm rot="16200000" flipV="1">
            <a:off x="5446504" y="4916079"/>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45" name="Chart 44">
            <a:extLst>
              <a:ext uri="{FF2B5EF4-FFF2-40B4-BE49-F238E27FC236}">
                <a16:creationId xmlns:a16="http://schemas.microsoft.com/office/drawing/2014/main" id="{A6A15178-B5A5-48C7-9EF6-E4AA3DE6F0B2}"/>
              </a:ext>
            </a:extLst>
          </p:cNvPr>
          <p:cNvGraphicFramePr>
            <a:graphicFrameLocks/>
          </p:cNvGraphicFramePr>
          <p:nvPr>
            <p:extLst>
              <p:ext uri="{D42A27DB-BD31-4B8C-83A1-F6EECF244321}">
                <p14:modId xmlns:p14="http://schemas.microsoft.com/office/powerpoint/2010/main" val="356052520"/>
              </p:ext>
            </p:extLst>
          </p:nvPr>
        </p:nvGraphicFramePr>
        <p:xfrm>
          <a:off x="7663317" y="5308772"/>
          <a:ext cx="2514600" cy="1038460"/>
        </p:xfrm>
        <a:graphic>
          <a:graphicData uri="http://schemas.openxmlformats.org/drawingml/2006/chart">
            <c:chart xmlns:c="http://schemas.openxmlformats.org/drawingml/2006/chart" xmlns:r="http://schemas.openxmlformats.org/officeDocument/2006/relationships" r:id="rId6"/>
          </a:graphicData>
        </a:graphic>
      </p:graphicFrame>
      <p:cxnSp>
        <p:nvCxnSpPr>
          <p:cNvPr id="3" name="Straight Arrow Connector 2">
            <a:extLst>
              <a:ext uri="{FF2B5EF4-FFF2-40B4-BE49-F238E27FC236}">
                <a16:creationId xmlns:a16="http://schemas.microsoft.com/office/drawing/2014/main" id="{749F3901-4C8E-40AB-B812-ECA10CB92E62}"/>
              </a:ext>
            </a:extLst>
          </p:cNvPr>
          <p:cNvCxnSpPr/>
          <p:nvPr/>
        </p:nvCxnSpPr>
        <p:spPr>
          <a:xfrm>
            <a:off x="9137759" y="1864949"/>
            <a:ext cx="18288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1F592106-6386-47EB-9FEA-7E9152F45D7F}"/>
              </a:ext>
            </a:extLst>
          </p:cNvPr>
          <p:cNvSpPr/>
          <p:nvPr/>
        </p:nvSpPr>
        <p:spPr>
          <a:xfrm>
            <a:off x="7743694" y="1132640"/>
            <a:ext cx="1067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Lato" panose="020F0502020204030203" pitchFamily="34" charset="0"/>
                <a:cs typeface="Lato" panose="020F0502020204030203" pitchFamily="34" charset="0"/>
                <a:sym typeface="Helvetica Neue Light"/>
              </a:rPr>
              <a:t>(B)</a:t>
            </a:r>
            <a:endPar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33" name="Rectangle 32">
            <a:extLst>
              <a:ext uri="{FF2B5EF4-FFF2-40B4-BE49-F238E27FC236}">
                <a16:creationId xmlns:a16="http://schemas.microsoft.com/office/drawing/2014/main" id="{292A9728-2CE4-47EA-8051-73E5F0B0A6B6}"/>
              </a:ext>
            </a:extLst>
          </p:cNvPr>
          <p:cNvSpPr/>
          <p:nvPr/>
        </p:nvSpPr>
        <p:spPr>
          <a:xfrm>
            <a:off x="9001339" y="1739764"/>
            <a:ext cx="272840" cy="1949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Roboto Light" panose="02000000000000000000" pitchFamily="2" charset="0"/>
                <a:cs typeface="ATT Aleck Sans" panose="020B0604020202020204" charset="0"/>
                <a:sym typeface="HuluStyle Bold"/>
              </a:rPr>
              <a:t>A</a:t>
            </a:r>
          </a:p>
        </p:txBody>
      </p:sp>
      <p:sp>
        <p:nvSpPr>
          <p:cNvPr id="34" name="Rectangle 33">
            <a:extLst>
              <a:ext uri="{FF2B5EF4-FFF2-40B4-BE49-F238E27FC236}">
                <a16:creationId xmlns:a16="http://schemas.microsoft.com/office/drawing/2014/main" id="{EC98A700-A1BB-4B98-B46A-166135573171}"/>
              </a:ext>
            </a:extLst>
          </p:cNvPr>
          <p:cNvSpPr/>
          <p:nvPr/>
        </p:nvSpPr>
        <p:spPr>
          <a:xfrm>
            <a:off x="7235539" y="2069963"/>
            <a:ext cx="272840" cy="1949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Roboto Light" panose="02000000000000000000" pitchFamily="2" charset="0"/>
                <a:cs typeface="ATT Aleck Sans" panose="020B0604020202020204" charset="0"/>
                <a:sym typeface="HuluStyle Bold"/>
              </a:rPr>
              <a:t>B</a:t>
            </a:r>
          </a:p>
        </p:txBody>
      </p:sp>
      <p:sp>
        <p:nvSpPr>
          <p:cNvPr id="35" name="Rectangle 34">
            <a:extLst>
              <a:ext uri="{FF2B5EF4-FFF2-40B4-BE49-F238E27FC236}">
                <a16:creationId xmlns:a16="http://schemas.microsoft.com/office/drawing/2014/main" id="{AC018683-5095-4E77-86C1-695F9BA5CE5E}"/>
              </a:ext>
            </a:extLst>
          </p:cNvPr>
          <p:cNvSpPr/>
          <p:nvPr/>
        </p:nvSpPr>
        <p:spPr>
          <a:xfrm>
            <a:off x="6869528" y="2811497"/>
            <a:ext cx="272840" cy="1949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Roboto Light" panose="02000000000000000000" pitchFamily="2" charset="0"/>
                <a:cs typeface="ATT Aleck Sans" panose="020B0604020202020204" charset="0"/>
                <a:sym typeface="HuluStyle Bold"/>
              </a:rPr>
              <a:t>B</a:t>
            </a:r>
          </a:p>
        </p:txBody>
      </p:sp>
      <p:sp>
        <p:nvSpPr>
          <p:cNvPr id="36" name="TextBox 35">
            <a:extLst>
              <a:ext uri="{FF2B5EF4-FFF2-40B4-BE49-F238E27FC236}">
                <a16:creationId xmlns:a16="http://schemas.microsoft.com/office/drawing/2014/main" id="{BEB17800-1A80-48AC-AF36-70E5DEC9CE54}"/>
              </a:ext>
            </a:extLst>
          </p:cNvPr>
          <p:cNvSpPr txBox="1"/>
          <p:nvPr/>
        </p:nvSpPr>
        <p:spPr>
          <a:xfrm>
            <a:off x="8329697" y="2471018"/>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(-7)</a:t>
            </a:r>
          </a:p>
        </p:txBody>
      </p:sp>
      <p:sp>
        <p:nvSpPr>
          <p:cNvPr id="37" name="Isosceles Triangle 36">
            <a:extLst>
              <a:ext uri="{FF2B5EF4-FFF2-40B4-BE49-F238E27FC236}">
                <a16:creationId xmlns:a16="http://schemas.microsoft.com/office/drawing/2014/main" id="{758D01C1-751D-42BA-B750-8EF8A61D7122}"/>
              </a:ext>
            </a:extLst>
          </p:cNvPr>
          <p:cNvSpPr/>
          <p:nvPr/>
        </p:nvSpPr>
        <p:spPr>
          <a:xfrm flipV="1">
            <a:off x="8326649" y="249319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E142B3EC-E56D-498C-B7F6-482660B8FB0C}"/>
              </a:ext>
            </a:extLst>
          </p:cNvPr>
          <p:cNvSpPr txBox="1"/>
          <p:nvPr/>
        </p:nvSpPr>
        <p:spPr>
          <a:xfrm>
            <a:off x="8233666" y="3203049"/>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(-5)</a:t>
            </a:r>
          </a:p>
        </p:txBody>
      </p:sp>
      <p:sp>
        <p:nvSpPr>
          <p:cNvPr id="46" name="Isosceles Triangle 45">
            <a:extLst>
              <a:ext uri="{FF2B5EF4-FFF2-40B4-BE49-F238E27FC236}">
                <a16:creationId xmlns:a16="http://schemas.microsoft.com/office/drawing/2014/main" id="{0506BDA8-F1B4-499B-97D5-1055EC0E10DA}"/>
              </a:ext>
            </a:extLst>
          </p:cNvPr>
          <p:cNvSpPr/>
          <p:nvPr/>
        </p:nvSpPr>
        <p:spPr>
          <a:xfrm flipV="1">
            <a:off x="8233666" y="322447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DEB671F4-70D8-47CE-B151-F48E015D44D7}"/>
              </a:ext>
            </a:extLst>
          </p:cNvPr>
          <p:cNvSpPr txBox="1"/>
          <p:nvPr/>
        </p:nvSpPr>
        <p:spPr>
          <a:xfrm>
            <a:off x="8184272" y="2836207"/>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(-4)</a:t>
            </a:r>
          </a:p>
        </p:txBody>
      </p:sp>
      <p:sp>
        <p:nvSpPr>
          <p:cNvPr id="58" name="Isosceles Triangle 57">
            <a:extLst>
              <a:ext uri="{FF2B5EF4-FFF2-40B4-BE49-F238E27FC236}">
                <a16:creationId xmlns:a16="http://schemas.microsoft.com/office/drawing/2014/main" id="{8CDE8285-3F0C-4597-BFEE-24F1B54C12BE}"/>
              </a:ext>
            </a:extLst>
          </p:cNvPr>
          <p:cNvSpPr/>
          <p:nvPr/>
        </p:nvSpPr>
        <p:spPr>
          <a:xfrm flipV="1">
            <a:off x="8184272" y="285763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59" name="Chart 58">
            <a:extLst>
              <a:ext uri="{FF2B5EF4-FFF2-40B4-BE49-F238E27FC236}">
                <a16:creationId xmlns:a16="http://schemas.microsoft.com/office/drawing/2014/main" id="{0ABB00EC-9937-4603-AF57-E71C0A322A8A}"/>
              </a:ext>
            </a:extLst>
          </p:cNvPr>
          <p:cNvGraphicFramePr>
            <a:graphicFrameLocks/>
          </p:cNvGraphicFramePr>
          <p:nvPr>
            <p:extLst>
              <p:ext uri="{D42A27DB-BD31-4B8C-83A1-F6EECF244321}">
                <p14:modId xmlns:p14="http://schemas.microsoft.com/office/powerpoint/2010/main" val="1545942769"/>
              </p:ext>
            </p:extLst>
          </p:nvPr>
        </p:nvGraphicFramePr>
        <p:xfrm>
          <a:off x="9688372" y="5308772"/>
          <a:ext cx="2514600" cy="1038460"/>
        </p:xfrm>
        <a:graphic>
          <a:graphicData uri="http://schemas.openxmlformats.org/drawingml/2006/chart">
            <c:chart xmlns:c="http://schemas.openxmlformats.org/drawingml/2006/chart" xmlns:r="http://schemas.openxmlformats.org/officeDocument/2006/relationships" r:id="rId7"/>
          </a:graphicData>
        </a:graphic>
      </p:graphicFrame>
      <p:cxnSp>
        <p:nvCxnSpPr>
          <p:cNvPr id="61" name="Straight Arrow Connector 60">
            <a:extLst>
              <a:ext uri="{FF2B5EF4-FFF2-40B4-BE49-F238E27FC236}">
                <a16:creationId xmlns:a16="http://schemas.microsoft.com/office/drawing/2014/main" id="{A54DA2B8-A265-4BC4-B942-003914726A33}"/>
              </a:ext>
            </a:extLst>
          </p:cNvPr>
          <p:cNvCxnSpPr>
            <a:cxnSpLocks/>
          </p:cNvCxnSpPr>
          <p:nvPr/>
        </p:nvCxnSpPr>
        <p:spPr>
          <a:xfrm>
            <a:off x="8543051" y="2220260"/>
            <a:ext cx="777588" cy="93051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2C2B6138-D731-4AF5-B99C-1716FD7FABAE}"/>
              </a:ext>
            </a:extLst>
          </p:cNvPr>
          <p:cNvSpPr txBox="1"/>
          <p:nvPr/>
        </p:nvSpPr>
        <p:spPr>
          <a:xfrm>
            <a:off x="10641884" y="2043130"/>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(-11)</a:t>
            </a:r>
          </a:p>
        </p:txBody>
      </p:sp>
      <p:sp>
        <p:nvSpPr>
          <p:cNvPr id="63" name="Isosceles Triangle 62">
            <a:extLst>
              <a:ext uri="{FF2B5EF4-FFF2-40B4-BE49-F238E27FC236}">
                <a16:creationId xmlns:a16="http://schemas.microsoft.com/office/drawing/2014/main" id="{F12124F8-D830-4CE2-A9F8-462F4529DD52}"/>
              </a:ext>
            </a:extLst>
          </p:cNvPr>
          <p:cNvSpPr/>
          <p:nvPr/>
        </p:nvSpPr>
        <p:spPr>
          <a:xfrm flipV="1">
            <a:off x="10641884" y="205943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48" name="Table 5">
            <a:extLst>
              <a:ext uri="{FF2B5EF4-FFF2-40B4-BE49-F238E27FC236}">
                <a16:creationId xmlns:a16="http://schemas.microsoft.com/office/drawing/2014/main" id="{5100DDFC-CBBA-414B-959A-55D3ACA121CB}"/>
              </a:ext>
            </a:extLst>
          </p:cNvPr>
          <p:cNvGraphicFramePr>
            <a:graphicFrameLocks noGrp="1"/>
          </p:cNvGraphicFramePr>
          <p:nvPr>
            <p:extLst>
              <p:ext uri="{D42A27DB-BD31-4B8C-83A1-F6EECF244321}">
                <p14:modId xmlns:p14="http://schemas.microsoft.com/office/powerpoint/2010/main" val="4184700217"/>
              </p:ext>
            </p:extLst>
          </p:nvPr>
        </p:nvGraphicFramePr>
        <p:xfrm>
          <a:off x="9280073" y="3083615"/>
          <a:ext cx="2560320" cy="1463040"/>
        </p:xfrm>
        <a:graphic>
          <a:graphicData uri="http://schemas.openxmlformats.org/drawingml/2006/table">
            <a:tbl>
              <a:tblPr firstRow="1" bandRow="1">
                <a:tableStyleId>{2D5ABB26-0587-4C30-8999-92F81FD0307C}</a:tableStyleId>
              </a:tblPr>
              <a:tblGrid>
                <a:gridCol w="822960">
                  <a:extLst>
                    <a:ext uri="{9D8B030D-6E8A-4147-A177-3AD203B41FA5}">
                      <a16:colId xmlns:a16="http://schemas.microsoft.com/office/drawing/2014/main" val="2343646473"/>
                    </a:ext>
                  </a:extLst>
                </a:gridCol>
                <a:gridCol w="822960">
                  <a:extLst>
                    <a:ext uri="{9D8B030D-6E8A-4147-A177-3AD203B41FA5}">
                      <a16:colId xmlns:a16="http://schemas.microsoft.com/office/drawing/2014/main" val="344231056"/>
                    </a:ext>
                  </a:extLst>
                </a:gridCol>
                <a:gridCol w="914400">
                  <a:extLst>
                    <a:ext uri="{9D8B030D-6E8A-4147-A177-3AD203B41FA5}">
                      <a16:colId xmlns:a16="http://schemas.microsoft.com/office/drawing/2014/main" val="2938754998"/>
                    </a:ext>
                  </a:extLst>
                </a:gridCol>
              </a:tblGrid>
              <a:tr h="0">
                <a:tc>
                  <a:txBody>
                    <a:bodyPr/>
                    <a:lstStyle/>
                    <a:p>
                      <a:pPr algn="ctr"/>
                      <a:r>
                        <a:rPr lang="en-US" sz="800">
                          <a:latin typeface="Montserrat" panose="00000500000000000000" pitchFamily="2" charset="0"/>
                        </a:rPr>
                        <a:t>Not Notified, De-Energized</a:t>
                      </a:r>
                    </a:p>
                    <a:p>
                      <a:pPr algn="ctr"/>
                      <a:r>
                        <a:rPr lang="en-US" sz="800">
                          <a:latin typeface="Montserrat" panose="00000500000000000000" pitchFamily="2" charset="0"/>
                        </a:rPr>
                        <a:t>(A)</a:t>
                      </a:r>
                    </a:p>
                  </a:txBody>
                  <a:tcPr marL="45720" marR="45720" anchor="ctr">
                    <a:lnT w="1270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pPr algn="ctr"/>
                      <a:r>
                        <a:rPr lang="en-US" sz="800">
                          <a:latin typeface="Montserrat" panose="00000500000000000000" pitchFamily="2" charset="0"/>
                        </a:rPr>
                        <a:t>Notified, </a:t>
                      </a:r>
                      <a:br>
                        <a:rPr lang="en-US" sz="800">
                          <a:latin typeface="Montserrat" panose="00000500000000000000" pitchFamily="2" charset="0"/>
                        </a:rPr>
                      </a:br>
                      <a:r>
                        <a:rPr lang="en-US" sz="800">
                          <a:latin typeface="Montserrat" panose="00000500000000000000" pitchFamily="2" charset="0"/>
                        </a:rPr>
                        <a:t>De-Energized</a:t>
                      </a:r>
                    </a:p>
                    <a:p>
                      <a:pPr algn="ctr"/>
                      <a:r>
                        <a:rPr lang="en-US" sz="800">
                          <a:latin typeface="Montserrat" panose="00000500000000000000" pitchFamily="2" charset="0"/>
                        </a:rPr>
                        <a:t>(B)</a:t>
                      </a:r>
                    </a:p>
                  </a:txBody>
                  <a:tcPr marL="45720" marR="45720" anchor="ctr">
                    <a:lnT w="1270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tc>
                  <a:txBody>
                    <a:bodyPr/>
                    <a:lstStyle/>
                    <a:p>
                      <a:r>
                        <a:rPr lang="en-US" sz="800" b="1">
                          <a:solidFill>
                            <a:schemeClr val="tx1"/>
                          </a:solidFill>
                          <a:latin typeface="Montserrat" panose="00000500000000000000" pitchFamily="2" charset="0"/>
                        </a:rPr>
                        <a:t>Found SCE phone center to be…</a:t>
                      </a:r>
                    </a:p>
                  </a:txBody>
                  <a:tcPr marL="45720" marR="45720" anchor="ctr">
                    <a:lnT w="12700" cap="flat" cmpd="sng" algn="ctr">
                      <a:no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tcPr>
                </a:tc>
                <a:extLst>
                  <a:ext uri="{0D108BD9-81ED-4DB2-BD59-A6C34878D82A}">
                    <a16:rowId xmlns:a16="http://schemas.microsoft.com/office/drawing/2014/main" val="3784325983"/>
                  </a:ext>
                </a:extLst>
              </a:tr>
              <a:tr h="0">
                <a:tc>
                  <a:txBody>
                    <a:bodyPr/>
                    <a:lstStyle/>
                    <a:p>
                      <a:pPr marL="0" algn="ctr" defTabSz="914400" rtl="0" eaLnBrk="1" latinLnBrk="0" hangingPunct="1"/>
                      <a:r>
                        <a:rPr lang="en-US" sz="1000" b="1" kern="1200">
                          <a:solidFill>
                            <a:schemeClr val="accent4"/>
                          </a:solidFill>
                          <a:latin typeface="Montserrat" panose="00000500000000000000" pitchFamily="2" charset="0"/>
                          <a:ea typeface="+mn-ea"/>
                          <a:cs typeface="+mn-cs"/>
                        </a:rPr>
                        <a:t>24%</a:t>
                      </a: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solidFill>
                      <a:prstDash val="sysDot"/>
                      <a:round/>
                      <a:headEnd type="none" w="med" len="med"/>
                      <a:tailEnd type="none" w="med" len="med"/>
                    </a:lnB>
                  </a:tcPr>
                </a:tc>
                <a:tc>
                  <a:txBody>
                    <a:bodyPr/>
                    <a:lstStyle/>
                    <a:p>
                      <a:pPr marL="0" algn="ctr" defTabSz="914400" rtl="0" eaLnBrk="1" latinLnBrk="0" hangingPunct="1"/>
                      <a:r>
                        <a:rPr lang="en-US" sz="1000" b="1" kern="1200">
                          <a:solidFill>
                            <a:schemeClr val="accent6"/>
                          </a:solidFill>
                          <a:latin typeface="Montserrat" panose="00000500000000000000" pitchFamily="2" charset="0"/>
                          <a:ea typeface="+mn-ea"/>
                          <a:cs typeface="+mn-cs"/>
                        </a:rPr>
                        <a:t>26%</a:t>
                      </a:r>
                    </a:p>
                  </a:txBody>
                  <a:tcPr anchor="ctr">
                    <a:lnT w="12700" cap="flat" cmpd="sng" algn="ctr">
                      <a:solidFill>
                        <a:schemeClr val="bg2">
                          <a:lumMod val="90000"/>
                        </a:schemeClr>
                      </a:solidFill>
                      <a:prstDash val="solid"/>
                      <a:round/>
                      <a:headEnd type="none" w="med" len="med"/>
                      <a:tailEnd type="none" w="med" len="med"/>
                    </a:lnT>
                    <a:lnB w="12700" cap="flat" cmpd="sng" algn="ctr">
                      <a:solidFill>
                        <a:schemeClr val="bg2"/>
                      </a:solidFill>
                      <a:prstDash val="sysDot"/>
                      <a:round/>
                      <a:headEnd type="none" w="med" len="med"/>
                      <a:tailEnd type="none" w="med" len="med"/>
                    </a:lnB>
                  </a:tcPr>
                </a:tc>
                <a:tc>
                  <a:txBody>
                    <a:bodyPr/>
                    <a:lstStyle/>
                    <a:p>
                      <a:r>
                        <a:rPr lang="en-US" sz="800">
                          <a:latin typeface="Montserrat" panose="00000500000000000000" pitchFamily="2" charset="0"/>
                        </a:rPr>
                        <a:t>Very/extremely useful</a:t>
                      </a:r>
                    </a:p>
                  </a:txBody>
                  <a:tcPr marL="45720" marR="45720" anchor="ctr">
                    <a:lnT w="12700" cap="flat" cmpd="sng" algn="ctr">
                      <a:solidFill>
                        <a:schemeClr val="bg2">
                          <a:lumMod val="90000"/>
                        </a:schemeClr>
                      </a:solidFill>
                      <a:prstDash val="solid"/>
                      <a:round/>
                      <a:headEnd type="none" w="med" len="med"/>
                      <a:tailEnd type="none" w="med" len="med"/>
                    </a:lnT>
                    <a:lnB w="12700" cap="flat" cmpd="sng" algn="ctr">
                      <a:solidFill>
                        <a:schemeClr val="bg2"/>
                      </a:solidFill>
                      <a:prstDash val="sysDot"/>
                      <a:round/>
                      <a:headEnd type="none" w="med" len="med"/>
                      <a:tailEnd type="none" w="med" len="med"/>
                    </a:lnB>
                  </a:tcPr>
                </a:tc>
                <a:extLst>
                  <a:ext uri="{0D108BD9-81ED-4DB2-BD59-A6C34878D82A}">
                    <a16:rowId xmlns:a16="http://schemas.microsoft.com/office/drawing/2014/main" val="3350901311"/>
                  </a:ext>
                </a:extLst>
              </a:tr>
              <a:tr h="0">
                <a:tc>
                  <a:txBody>
                    <a:bodyPr/>
                    <a:lstStyle/>
                    <a:p>
                      <a:pPr marL="0" algn="ctr" defTabSz="914400" rtl="0" eaLnBrk="1" latinLnBrk="0" hangingPunct="1"/>
                      <a:r>
                        <a:rPr lang="en-US" sz="1000" b="1" kern="1200">
                          <a:solidFill>
                            <a:schemeClr val="accent4"/>
                          </a:solidFill>
                          <a:latin typeface="Montserrat" panose="00000500000000000000" pitchFamily="2" charset="0"/>
                          <a:ea typeface="+mn-ea"/>
                          <a:cs typeface="+mn-cs"/>
                        </a:rPr>
                        <a:t>43%</a:t>
                      </a:r>
                    </a:p>
                  </a:txBody>
                  <a:tcPr anchor="ct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tcPr>
                </a:tc>
                <a:tc>
                  <a:txBody>
                    <a:bodyPr/>
                    <a:lstStyle/>
                    <a:p>
                      <a:pPr marL="0" algn="ctr" defTabSz="914400" rtl="0" eaLnBrk="1" latinLnBrk="0" hangingPunct="1"/>
                      <a:r>
                        <a:rPr lang="en-US" sz="1000" b="1" kern="1200">
                          <a:solidFill>
                            <a:schemeClr val="accent6"/>
                          </a:solidFill>
                          <a:latin typeface="Montserrat" panose="00000500000000000000" pitchFamily="2" charset="0"/>
                          <a:ea typeface="+mn-ea"/>
                          <a:cs typeface="+mn-cs"/>
                        </a:rPr>
                        <a:t>34%</a:t>
                      </a:r>
                    </a:p>
                  </a:txBody>
                  <a:tcPr anchor="ct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tcPr>
                </a:tc>
                <a:tc>
                  <a:txBody>
                    <a:bodyPr/>
                    <a:lstStyle/>
                    <a:p>
                      <a:r>
                        <a:rPr lang="en-US" sz="800">
                          <a:latin typeface="Montserrat" panose="00000500000000000000" pitchFamily="2" charset="0"/>
                        </a:rPr>
                        <a:t>Somewhat useful</a:t>
                      </a:r>
                    </a:p>
                  </a:txBody>
                  <a:tcPr marL="45720" marR="45720" anchor="ct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tcPr>
                </a:tc>
                <a:extLst>
                  <a:ext uri="{0D108BD9-81ED-4DB2-BD59-A6C34878D82A}">
                    <a16:rowId xmlns:a16="http://schemas.microsoft.com/office/drawing/2014/main" val="3288858363"/>
                  </a:ext>
                </a:extLst>
              </a:tr>
              <a:tr h="0">
                <a:tc>
                  <a:txBody>
                    <a:bodyPr/>
                    <a:lstStyle/>
                    <a:p>
                      <a:pPr marL="0" algn="ctr" defTabSz="914400" rtl="0" eaLnBrk="1" latinLnBrk="0" hangingPunct="1"/>
                      <a:r>
                        <a:rPr lang="en-US" sz="1000" b="1" kern="1200">
                          <a:solidFill>
                            <a:schemeClr val="accent4"/>
                          </a:solidFill>
                          <a:latin typeface="Montserrat" panose="00000500000000000000" pitchFamily="2" charset="0"/>
                          <a:ea typeface="+mn-ea"/>
                          <a:cs typeface="+mn-cs"/>
                        </a:rPr>
                        <a:t>34%</a:t>
                      </a:r>
                    </a:p>
                  </a:txBody>
                  <a:tcPr anchor="ctr">
                    <a:lnT w="12700" cap="flat" cmpd="sng" algn="ctr">
                      <a:solidFill>
                        <a:schemeClr val="bg2"/>
                      </a:solidFill>
                      <a:prstDash val="sysDot"/>
                      <a:round/>
                      <a:headEnd type="none" w="med" len="med"/>
                      <a:tailEnd type="none" w="med" len="med"/>
                    </a:lnT>
                  </a:tcPr>
                </a:tc>
                <a:tc>
                  <a:txBody>
                    <a:bodyPr/>
                    <a:lstStyle/>
                    <a:p>
                      <a:pPr marL="0" algn="ctr" defTabSz="914400" rtl="0" eaLnBrk="1" latinLnBrk="0" hangingPunct="1"/>
                      <a:r>
                        <a:rPr lang="en-US" sz="1000" b="1" kern="1200">
                          <a:solidFill>
                            <a:schemeClr val="accent6"/>
                          </a:solidFill>
                          <a:latin typeface="Montserrat" panose="00000500000000000000" pitchFamily="2" charset="0"/>
                          <a:ea typeface="+mn-ea"/>
                          <a:cs typeface="+mn-cs"/>
                        </a:rPr>
                        <a:t>40%</a:t>
                      </a:r>
                    </a:p>
                  </a:txBody>
                  <a:tcPr anchor="ctr">
                    <a:lnT w="12700" cap="flat" cmpd="sng" algn="ctr">
                      <a:solidFill>
                        <a:schemeClr val="bg2"/>
                      </a:solidFill>
                      <a:prstDash val="sysDot"/>
                      <a:round/>
                      <a:headEnd type="none" w="med" len="med"/>
                      <a:tailEnd type="none" w="med" len="med"/>
                    </a:lnT>
                  </a:tcPr>
                </a:tc>
                <a:tc>
                  <a:txBody>
                    <a:bodyPr/>
                    <a:lstStyle/>
                    <a:p>
                      <a:r>
                        <a:rPr lang="en-US" sz="800">
                          <a:latin typeface="Montserrat" panose="00000500000000000000" pitchFamily="2" charset="0"/>
                        </a:rPr>
                        <a:t>Not very/at all useful</a:t>
                      </a:r>
                    </a:p>
                  </a:txBody>
                  <a:tcPr marL="45720" marR="45720" anchor="ctr">
                    <a:lnT w="12700" cap="flat" cmpd="sng" algn="ctr">
                      <a:solidFill>
                        <a:schemeClr val="bg2"/>
                      </a:solidFill>
                      <a:prstDash val="sysDot"/>
                      <a:round/>
                      <a:headEnd type="none" w="med" len="med"/>
                      <a:tailEnd type="none" w="med" len="med"/>
                    </a:lnT>
                  </a:tcPr>
                </a:tc>
                <a:extLst>
                  <a:ext uri="{0D108BD9-81ED-4DB2-BD59-A6C34878D82A}">
                    <a16:rowId xmlns:a16="http://schemas.microsoft.com/office/drawing/2014/main" val="2068577847"/>
                  </a:ext>
                </a:extLst>
              </a:tr>
            </a:tbl>
          </a:graphicData>
        </a:graphic>
      </p:graphicFrame>
      <p:sp>
        <p:nvSpPr>
          <p:cNvPr id="49" name="Rectangle 48">
            <a:extLst>
              <a:ext uri="{FF2B5EF4-FFF2-40B4-BE49-F238E27FC236}">
                <a16:creationId xmlns:a16="http://schemas.microsoft.com/office/drawing/2014/main" id="{15055693-5D58-48DF-95E4-92D754A2B556}"/>
              </a:ext>
            </a:extLst>
          </p:cNvPr>
          <p:cNvSpPr/>
          <p:nvPr/>
        </p:nvSpPr>
        <p:spPr>
          <a:xfrm>
            <a:off x="7702478" y="5093993"/>
            <a:ext cx="2102210" cy="36933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Not Notified, De-Energized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Lato" panose="020F0502020204030203" pitchFamily="34" charset="0"/>
                <a:cs typeface="Lato" panose="020F0502020204030203" pitchFamily="34" charset="0"/>
                <a:sym typeface="Helvetica Neue Light"/>
              </a:rPr>
              <a:t>(A)</a:t>
            </a:r>
            <a:endPar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50" name="Rectangle 49">
            <a:extLst>
              <a:ext uri="{FF2B5EF4-FFF2-40B4-BE49-F238E27FC236}">
                <a16:creationId xmlns:a16="http://schemas.microsoft.com/office/drawing/2014/main" id="{E9429B48-D9E5-4DD8-A00D-F8082D9A8456}"/>
              </a:ext>
            </a:extLst>
          </p:cNvPr>
          <p:cNvSpPr/>
          <p:nvPr/>
        </p:nvSpPr>
        <p:spPr>
          <a:xfrm>
            <a:off x="9724986" y="5093993"/>
            <a:ext cx="1802978" cy="369332"/>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Montserrat SemiBold" panose="00000700000000000000" pitchFamily="2" charset="0"/>
                <a:ea typeface="Lato" panose="020F0502020204030203" pitchFamily="34" charset="0"/>
                <a:cs typeface="Lato" panose="020F0502020204030203" pitchFamily="34" charset="0"/>
                <a:sym typeface="Helvetica Neue Light"/>
              </a:rPr>
              <a:t>Notified, De-Energized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Lato" panose="020F0502020204030203" pitchFamily="34" charset="0"/>
                <a:cs typeface="Lato" panose="020F0502020204030203" pitchFamily="34" charset="0"/>
                <a:sym typeface="Helvetica Neue Light"/>
              </a:rPr>
              <a:t>(B)</a:t>
            </a:r>
            <a:endParaRPr kumimoji="0" lang="en-US" sz="8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pic>
        <p:nvPicPr>
          <p:cNvPr id="51" name="Picture 50">
            <a:extLst>
              <a:ext uri="{FF2B5EF4-FFF2-40B4-BE49-F238E27FC236}">
                <a16:creationId xmlns:a16="http://schemas.microsoft.com/office/drawing/2014/main" id="{0618EF95-5065-49D8-9793-BC7E3218139D}"/>
              </a:ext>
            </a:extLst>
          </p:cNvPr>
          <p:cNvPicPr>
            <a:picLocks noChangeAspect="1"/>
          </p:cNvPicPr>
          <p:nvPr/>
        </p:nvPicPr>
        <p:blipFill rotWithShape="1">
          <a:blip r:embed="rId8">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Tree>
    <p:extLst>
      <p:ext uri="{BB962C8B-B14F-4D97-AF65-F5344CB8AC3E}">
        <p14:creationId xmlns:p14="http://schemas.microsoft.com/office/powerpoint/2010/main" val="1774175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918F0D6-58CE-4177-AB46-58F30E5030FC}"/>
              </a:ext>
            </a:extLst>
          </p:cNvPr>
          <p:cNvGraphicFramePr>
            <a:graphicFrameLocks noGrp="1"/>
          </p:cNvGraphicFramePr>
          <p:nvPr>
            <p:extLst>
              <p:ext uri="{D42A27DB-BD31-4B8C-83A1-F6EECF244321}">
                <p14:modId xmlns:p14="http://schemas.microsoft.com/office/powerpoint/2010/main" val="3362625505"/>
              </p:ext>
            </p:extLst>
          </p:nvPr>
        </p:nvGraphicFramePr>
        <p:xfrm>
          <a:off x="5217903" y="1347250"/>
          <a:ext cx="6364224" cy="1676400"/>
        </p:xfrm>
        <a:graphic>
          <a:graphicData uri="http://schemas.openxmlformats.org/drawingml/2006/table">
            <a:tbl>
              <a:tblPr/>
              <a:tblGrid>
                <a:gridCol w="914400">
                  <a:extLst>
                    <a:ext uri="{9D8B030D-6E8A-4147-A177-3AD203B41FA5}">
                      <a16:colId xmlns:a16="http://schemas.microsoft.com/office/drawing/2014/main" val="1781405607"/>
                    </a:ext>
                  </a:extLst>
                </a:gridCol>
                <a:gridCol w="576072">
                  <a:extLst>
                    <a:ext uri="{9D8B030D-6E8A-4147-A177-3AD203B41FA5}">
                      <a16:colId xmlns:a16="http://schemas.microsoft.com/office/drawing/2014/main" val="208554357"/>
                    </a:ext>
                  </a:extLst>
                </a:gridCol>
                <a:gridCol w="576072">
                  <a:extLst>
                    <a:ext uri="{9D8B030D-6E8A-4147-A177-3AD203B41FA5}">
                      <a16:colId xmlns:a16="http://schemas.microsoft.com/office/drawing/2014/main" val="3742613474"/>
                    </a:ext>
                  </a:extLst>
                </a:gridCol>
                <a:gridCol w="4297680">
                  <a:extLst>
                    <a:ext uri="{9D8B030D-6E8A-4147-A177-3AD203B41FA5}">
                      <a16:colId xmlns:a16="http://schemas.microsoft.com/office/drawing/2014/main" val="1508651676"/>
                    </a:ext>
                  </a:extLst>
                </a:gridCol>
              </a:tblGrid>
              <a:tr h="320040">
                <a:tc>
                  <a:txBody>
                    <a:bodyPr/>
                    <a:lstStyle/>
                    <a:p>
                      <a:pPr algn="l" fontAlgn="b"/>
                      <a:r>
                        <a:rPr lang="en-US" sz="800" b="0" i="0" u="none" strike="noStrike">
                          <a:solidFill>
                            <a:srgbClr val="000000"/>
                          </a:solidFill>
                          <a:effectLst/>
                          <a:latin typeface="Montserrat SemiBold" panose="00000700000000000000" pitchFamily="2" charset="0"/>
                        </a:rPr>
                        <a:t>Not Notified, De-En </a:t>
                      </a:r>
                      <a:r>
                        <a:rPr lang="en-US" sz="700" b="0" i="0" u="none" strike="noStrike">
                          <a:solidFill>
                            <a:srgbClr val="000000"/>
                          </a:solidFill>
                          <a:effectLst/>
                          <a:latin typeface="Montserrat Light" panose="00000400000000000000" pitchFamily="2" charset="0"/>
                        </a:rPr>
                        <a:t>(A)</a:t>
                      </a:r>
                      <a:endParaRPr lang="en-US" sz="900" b="0" i="0" u="none" strike="noStrike">
                        <a:solidFill>
                          <a:srgbClr val="000000"/>
                        </a:solidFill>
                        <a:effectLst/>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u="none" strike="noStrike" kern="1200">
                          <a:solidFill>
                            <a:schemeClr val="tx1">
                              <a:lumMod val="75000"/>
                              <a:lumOff val="25000"/>
                            </a:schemeClr>
                          </a:solidFill>
                          <a:effectLst/>
                          <a:latin typeface="Montserrat" panose="00000500000000000000" pitchFamily="2" charset="0"/>
                          <a:ea typeface="+mn-ea"/>
                          <a:cs typeface="+mn-cs"/>
                        </a:rPr>
                        <a:t>6.9</a:t>
                      </a:r>
                      <a:r>
                        <a:rPr lang="en-US" sz="9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a:solidFill>
                            <a:schemeClr val="tx1">
                              <a:lumMod val="75000"/>
                              <a:lumOff val="25000"/>
                            </a:schemeClr>
                          </a:solidFill>
                          <a:effectLst/>
                          <a:latin typeface="Montserrat Light" panose="00000400000000000000" pitchFamily="2" charset="0"/>
                          <a:ea typeface="+mn-ea"/>
                          <a:cs typeface="+mn-cs"/>
                        </a:rPr>
                        <a:t>-3</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6505122"/>
                  </a:ext>
                </a:extLst>
              </a:tr>
              <a:tr h="3200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Notified, </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De-En </a:t>
                      </a:r>
                      <a:r>
                        <a:rPr kumimoji="0" lang="en-US" sz="7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(B)</a:t>
                      </a:r>
                    </a:p>
                  </a:txBody>
                  <a:tcPr marL="45720" marR="45720" anchor="ctr">
                    <a:lnL w="12700" cap="flat" cmpd="sng" algn="ctr">
                      <a:solidFill>
                        <a:srgbClr val="FF0000"/>
                      </a:solidFill>
                      <a:prstDash val="sysDot"/>
                      <a:round/>
                      <a:headEnd type="none" w="med" len="med"/>
                      <a:tailEnd type="none" w="med" len="med"/>
                    </a:lnL>
                    <a:lnR w="12700" cmpd="sng">
                      <a:noFill/>
                      <a:prstDash val="soli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u="none" strike="noStrike" kern="1200">
                          <a:solidFill>
                            <a:schemeClr val="tx1">
                              <a:lumMod val="75000"/>
                              <a:lumOff val="25000"/>
                            </a:schemeClr>
                          </a:solidFill>
                          <a:effectLst/>
                          <a:latin typeface="Montserrat" panose="00000500000000000000" pitchFamily="2" charset="0"/>
                          <a:ea typeface="+mn-ea"/>
                          <a:cs typeface="+mn-cs"/>
                        </a:rPr>
                        <a:t>6.1</a:t>
                      </a:r>
                    </a:p>
                  </a:txBody>
                  <a:tcPr marL="45720" marR="45720" anchor="ctr">
                    <a:lnL w="12700" cmpd="sng">
                      <a:noFill/>
                      <a:prstDash val="solid"/>
                    </a:lnL>
                    <a:lnR w="12700" cmpd="sng">
                      <a:noFill/>
                      <a:prstDash val="soli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noProof="0">
                          <a:solidFill>
                            <a:schemeClr val="tx1">
                              <a:lumMod val="75000"/>
                              <a:lumOff val="25000"/>
                            </a:schemeClr>
                          </a:solidFill>
                          <a:effectLst/>
                          <a:latin typeface="Montserrat Light" panose="00000400000000000000" pitchFamily="2" charset="0"/>
                          <a:ea typeface="+mn-ea"/>
                          <a:cs typeface="+mn-cs"/>
                        </a:rPr>
                        <a:t>-30</a:t>
                      </a:r>
                    </a:p>
                  </a:txBody>
                  <a:tcPr marL="45720" marR="45720" anchor="ctr">
                    <a:lnL w="12700" cmpd="sng">
                      <a:noFill/>
                      <a:prstDash val="solid"/>
                    </a:lnL>
                    <a:lnR w="12700" cmpd="sng">
                      <a:noFill/>
                      <a:prstDash val="soli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983066"/>
                  </a:ext>
                </a:extLst>
              </a:tr>
              <a:tr h="320040">
                <a:tc>
                  <a:txBody>
                    <a:bodyPr/>
                    <a:lstStyle/>
                    <a:p>
                      <a:pPr algn="l" fontAlgn="b"/>
                      <a:r>
                        <a:rPr lang="en-US" sz="800" b="0" i="0" u="none" strike="noStrike">
                          <a:solidFill>
                            <a:srgbClr val="000000"/>
                          </a:solidFill>
                          <a:effectLst/>
                          <a:latin typeface="Montserrat SemiBold" panose="00000700000000000000" pitchFamily="2" charset="0"/>
                        </a:rPr>
                        <a:t>Notified, </a:t>
                      </a:r>
                    </a:p>
                    <a:p>
                      <a:pPr algn="l" fontAlgn="b"/>
                      <a:r>
                        <a:rPr lang="en-US" sz="800" b="0" i="0" u="none" strike="noStrike">
                          <a:solidFill>
                            <a:srgbClr val="000000"/>
                          </a:solidFill>
                          <a:effectLst/>
                          <a:latin typeface="Montserrat SemiBold" panose="00000700000000000000" pitchFamily="2" charset="0"/>
                        </a:rPr>
                        <a:t>Not De-En</a:t>
                      </a:r>
                      <a:r>
                        <a:rPr lang="en-US" sz="800" b="0" i="0" u="none" strike="noStrike" kern="1200">
                          <a:solidFill>
                            <a:srgbClr val="000000"/>
                          </a:solidFill>
                          <a:effectLst/>
                          <a:latin typeface="Montserrat SemiBold" panose="00000700000000000000" pitchFamily="2" charset="0"/>
                          <a:ea typeface="+mn-ea"/>
                          <a:cs typeface="+mn-cs"/>
                        </a:rPr>
                        <a:t> </a:t>
                      </a:r>
                      <a:r>
                        <a:rPr lang="en-US" sz="700" b="0" i="0" u="none" strike="noStrike" kern="1200">
                          <a:solidFill>
                            <a:srgbClr val="000000"/>
                          </a:solidFill>
                          <a:effectLst/>
                          <a:latin typeface="Montserrat Light" panose="00000400000000000000" pitchFamily="2" charset="0"/>
                          <a:ea typeface="+mn-ea"/>
                          <a:cs typeface="+mn-cs"/>
                        </a:rPr>
                        <a:t>(C)</a:t>
                      </a:r>
                    </a:p>
                  </a:txBody>
                  <a:tcPr marL="45720" marR="45720" anchor="ctr">
                    <a:lnL w="12700" cmpd="sng">
                      <a:noFill/>
                      <a:prstDash val="solid"/>
                    </a:lnL>
                    <a:lnR w="12700" cmpd="sng">
                      <a:noFill/>
                      <a:prstDash val="solid"/>
                    </a:lnR>
                    <a:lnT w="12700" cap="flat" cmpd="sng" algn="ctr">
                      <a:solidFill>
                        <a:srgbClr val="FF0000"/>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u="none" strike="noStrike" kern="1200">
                          <a:solidFill>
                            <a:schemeClr val="tx1">
                              <a:lumMod val="75000"/>
                              <a:lumOff val="25000"/>
                            </a:schemeClr>
                          </a:solidFill>
                          <a:effectLst/>
                          <a:latin typeface="Montserrat" panose="00000500000000000000" pitchFamily="2" charset="0"/>
                          <a:ea typeface="+mn-ea"/>
                          <a:cs typeface="+mn-cs"/>
                        </a:rPr>
                        <a:t>7.0</a:t>
                      </a:r>
                      <a:r>
                        <a:rPr lang="en-US" sz="9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45720" marR="45720" anchor="ctr">
                    <a:lnL w="12700" cmpd="sng">
                      <a:noFill/>
                      <a:prstDash val="solid"/>
                    </a:lnL>
                    <a:lnR w="12700" cmpd="sng">
                      <a:noFill/>
                      <a:prstDash val="solid"/>
                    </a:lnR>
                    <a:lnT w="12700" cap="flat" cmpd="sng" algn="ctr">
                      <a:solidFill>
                        <a:srgbClr val="FF0000"/>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a:solidFill>
                            <a:schemeClr val="tx1">
                              <a:lumMod val="75000"/>
                              <a:lumOff val="25000"/>
                            </a:schemeClr>
                          </a:solidFill>
                          <a:effectLst/>
                          <a:latin typeface="Montserrat Light" panose="00000400000000000000" pitchFamily="2" charset="0"/>
                          <a:ea typeface="+mn-ea"/>
                          <a:cs typeface="+mn-cs"/>
                        </a:rPr>
                        <a:t>-4</a:t>
                      </a:r>
                    </a:p>
                  </a:txBody>
                  <a:tcPr marL="45720" marR="45720" anchor="ctr">
                    <a:lnL w="12700" cmpd="sng">
                      <a:noFill/>
                      <a:prstDash val="solid"/>
                    </a:lnL>
                    <a:lnR w="12700" cmpd="sng">
                      <a:noFill/>
                      <a:prstDash val="solid"/>
                    </a:lnR>
                    <a:lnT w="12700" cap="flat" cmpd="sng" algn="ctr">
                      <a:solidFill>
                        <a:srgbClr val="FF0000"/>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rgbClr val="FF0000"/>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6369180"/>
                  </a:ext>
                </a:extLst>
              </a:tr>
              <a:tr h="3200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Montserrat SemiBold" panose="00000700000000000000" pitchFamily="2" charset="0"/>
                        </a:rPr>
                        <a:t>Not Notified, Not De-En</a:t>
                      </a:r>
                      <a:r>
                        <a:rPr lang="en-US" sz="800" b="0" i="0" u="none" strike="noStrike" kern="1200">
                          <a:solidFill>
                            <a:srgbClr val="000000"/>
                          </a:solidFill>
                          <a:effectLst/>
                          <a:latin typeface="Montserrat SemiBold" panose="00000700000000000000" pitchFamily="2" charset="0"/>
                          <a:ea typeface="+mn-ea"/>
                          <a:cs typeface="+mn-cs"/>
                        </a:rPr>
                        <a:t> </a:t>
                      </a:r>
                      <a:r>
                        <a:rPr lang="en-US" sz="700" b="0" i="0" u="none" strike="noStrike" kern="1200">
                          <a:solidFill>
                            <a:srgbClr val="000000"/>
                          </a:solidFill>
                          <a:effectLst/>
                          <a:latin typeface="Montserrat Light" panose="00000400000000000000" pitchFamily="2" charset="0"/>
                          <a:ea typeface="+mn-ea"/>
                          <a:cs typeface="+mn-cs"/>
                        </a:rPr>
                        <a:t>(D)</a:t>
                      </a:r>
                      <a:endParaRPr lang="en-US" sz="900" b="0" i="0" u="none" strike="noStrike" kern="12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u="none" strike="noStrike" kern="1200">
                          <a:solidFill>
                            <a:schemeClr val="tx1">
                              <a:lumMod val="75000"/>
                              <a:lumOff val="25000"/>
                            </a:schemeClr>
                          </a:solidFill>
                          <a:effectLst/>
                          <a:latin typeface="Montserrat" panose="00000500000000000000" pitchFamily="2" charset="0"/>
                          <a:ea typeface="+mn-ea"/>
                          <a:cs typeface="+mn-cs"/>
                        </a:rPr>
                        <a:t>7.5</a:t>
                      </a:r>
                      <a:r>
                        <a:rPr lang="en-US" sz="900" b="0" u="none" strike="noStrike" kern="1200" baseline="30000">
                          <a:solidFill>
                            <a:schemeClr val="tx1">
                              <a:lumMod val="75000"/>
                              <a:lumOff val="25000"/>
                            </a:schemeClr>
                          </a:solidFill>
                          <a:effectLst/>
                          <a:latin typeface="Montserrat" panose="00000500000000000000" pitchFamily="2" charset="0"/>
                          <a:ea typeface="+mn-ea"/>
                          <a:cs typeface="+mn-cs"/>
                        </a:rPr>
                        <a:t>ABC</a:t>
                      </a:r>
                      <a:endParaRPr lang="en-US" sz="900" b="0" u="none" strike="noStrike" kern="1200" baseline="30000">
                        <a:solidFill>
                          <a:schemeClr val="tx1"/>
                        </a:solidFill>
                        <a:effectLst/>
                        <a:latin typeface="Montserrat" panose="000005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a:solidFill>
                            <a:schemeClr val="tx1">
                              <a:lumMod val="75000"/>
                              <a:lumOff val="25000"/>
                            </a:schemeClr>
                          </a:solidFill>
                          <a:effectLst/>
                          <a:latin typeface="Montserrat Light" panose="00000400000000000000" pitchFamily="2" charset="0"/>
                          <a:ea typeface="+mn-ea"/>
                          <a:cs typeface="+mn-cs"/>
                        </a:rPr>
                        <a:t>12</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6822447"/>
                  </a:ext>
                </a:extLst>
              </a:tr>
              <a:tr h="3200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Montserrat SemiBold" panose="00000700000000000000" pitchFamily="2" charset="0"/>
                        </a:rPr>
                        <a:t>Not in High-</a:t>
                      </a:r>
                    </a:p>
                    <a:p>
                      <a:pPr marL="0" marR="0" lvl="0" indent="0" algn="l" defTabSz="914400" rtl="0" eaLnBrk="1" fontAlgn="b" latinLnBrk="0" hangingPunct="1">
                        <a:lnSpc>
                          <a:spcPct val="100000"/>
                        </a:lnSpc>
                        <a:spcBef>
                          <a:spcPts val="0"/>
                        </a:spcBef>
                        <a:spcAft>
                          <a:spcPts val="0"/>
                        </a:spcAft>
                        <a:buClrTx/>
                        <a:buSzTx/>
                        <a:buFontTx/>
                        <a:buNone/>
                        <a:tabLst/>
                        <a:defRPr/>
                      </a:pPr>
                      <a:r>
                        <a:rPr lang="en-US" sz="800" b="0" i="0" u="none" strike="noStrike">
                          <a:solidFill>
                            <a:srgbClr val="000000"/>
                          </a:solidFill>
                          <a:effectLst/>
                          <a:latin typeface="Montserrat SemiBold" panose="00000700000000000000" pitchFamily="2" charset="0"/>
                        </a:rPr>
                        <a:t>Risk Area </a:t>
                      </a:r>
                      <a:r>
                        <a:rPr lang="en-US" sz="700" b="0" i="0" u="none" strike="noStrike" kern="12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u="none" strike="noStrike" kern="1200">
                          <a:solidFill>
                            <a:schemeClr val="tx1">
                              <a:lumMod val="75000"/>
                              <a:lumOff val="25000"/>
                            </a:schemeClr>
                          </a:solidFill>
                          <a:effectLst/>
                          <a:latin typeface="Montserrat" panose="00000500000000000000" pitchFamily="2" charset="0"/>
                          <a:ea typeface="+mn-ea"/>
                          <a:cs typeface="+mn-cs"/>
                        </a:rPr>
                        <a:t>8.0</a:t>
                      </a:r>
                      <a:r>
                        <a:rPr lang="en-US" sz="900" b="0" u="none" strike="noStrike" kern="1200" baseline="30000">
                          <a:solidFill>
                            <a:schemeClr val="tx1">
                              <a:lumMod val="75000"/>
                              <a:lumOff val="25000"/>
                            </a:schemeClr>
                          </a:solidFill>
                          <a:effectLst/>
                          <a:latin typeface="Montserrat" panose="00000500000000000000" pitchFamily="2" charset="0"/>
                          <a:ea typeface="+mn-ea"/>
                          <a:cs typeface="+mn-cs"/>
                        </a:rPr>
                        <a:t>ABCD</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kern="1200">
                          <a:solidFill>
                            <a:schemeClr val="tx1">
                              <a:lumMod val="75000"/>
                              <a:lumOff val="25000"/>
                            </a:schemeClr>
                          </a:solidFill>
                          <a:effectLst/>
                          <a:latin typeface="Montserrat Light" panose="00000400000000000000" pitchFamily="2" charset="0"/>
                          <a:ea typeface="+mn-ea"/>
                          <a:cs typeface="+mn-cs"/>
                        </a:rPr>
                        <a:t>28</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3542875"/>
                  </a:ext>
                </a:extLst>
              </a:tr>
            </a:tbl>
          </a:graphicData>
        </a:graphic>
      </p:graphicFrame>
      <p:sp>
        <p:nvSpPr>
          <p:cNvPr id="20" name="Rectangle 19">
            <a:extLst>
              <a:ext uri="{FF2B5EF4-FFF2-40B4-BE49-F238E27FC236}">
                <a16:creationId xmlns:a16="http://schemas.microsoft.com/office/drawing/2014/main" id="{6E8A5547-072F-4A13-B92B-194816D505D6}"/>
              </a:ext>
            </a:extLst>
          </p:cNvPr>
          <p:cNvSpPr/>
          <p:nvPr/>
        </p:nvSpPr>
        <p:spPr>
          <a:xfrm>
            <a:off x="-11929" y="0"/>
            <a:ext cx="43775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4" name="Text Placeholder 6">
            <a:extLst>
              <a:ext uri="{FF2B5EF4-FFF2-40B4-BE49-F238E27FC236}">
                <a16:creationId xmlns:a16="http://schemas.microsoft.com/office/drawing/2014/main" id="{4D6A2D2D-A272-4AA0-AFC0-CA021A445F8F}"/>
              </a:ext>
            </a:extLst>
          </p:cNvPr>
          <p:cNvSpPr txBox="1">
            <a:spLocks/>
          </p:cNvSpPr>
          <p:nvPr/>
        </p:nvSpPr>
        <p:spPr>
          <a:xfrm>
            <a:off x="5142920" y="707931"/>
            <a:ext cx="3103512"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SCE FAVORABILITY</a:t>
            </a:r>
          </a:p>
        </p:txBody>
      </p:sp>
      <p:cxnSp>
        <p:nvCxnSpPr>
          <p:cNvPr id="17" name="Straight Connector 16">
            <a:extLst>
              <a:ext uri="{FF2B5EF4-FFF2-40B4-BE49-F238E27FC236}">
                <a16:creationId xmlns:a16="http://schemas.microsoft.com/office/drawing/2014/main" id="{07DCAD91-0F38-43AA-A56F-DA37A6F32436}"/>
              </a:ext>
            </a:extLst>
          </p:cNvPr>
          <p:cNvCxnSpPr>
            <a:cxnSpLocks/>
          </p:cNvCxnSpPr>
          <p:nvPr/>
        </p:nvCxnSpPr>
        <p:spPr>
          <a:xfrm rot="16200000" flipV="1">
            <a:off x="5446504" y="805847"/>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2DFC3D8-12AC-4577-91D3-08204888A48E}"/>
              </a:ext>
            </a:extLst>
          </p:cNvPr>
          <p:cNvSpPr txBox="1"/>
          <p:nvPr/>
        </p:nvSpPr>
        <p:spPr>
          <a:xfrm>
            <a:off x="486560" y="825165"/>
            <a:ext cx="3415589" cy="2031325"/>
          </a:xfrm>
          <a:prstGeom prst="rect">
            <a:avLst/>
          </a:prstGeom>
          <a:noFill/>
        </p:spPr>
        <p:txBody>
          <a:bodyPr wrap="square" rtlCol="0">
            <a:spAutoFit/>
          </a:bodyPr>
          <a:lstStyle/>
          <a:p>
            <a:pPr lvl="0">
              <a:defRPr/>
            </a:pPr>
            <a:r>
              <a:rPr lang="en-US">
                <a:solidFill>
                  <a:schemeClr val="bg1"/>
                </a:solidFill>
                <a:latin typeface="Montserrat SemiBold" panose="00000700000000000000" pitchFamily="2" charset="0"/>
              </a:rPr>
              <a:t>Residential customers who were both notified AND de-energized are least favorable toward Edison, even more so than those who weren’t notified of their event at all.</a:t>
            </a:r>
          </a:p>
        </p:txBody>
      </p:sp>
      <p:sp>
        <p:nvSpPr>
          <p:cNvPr id="2" name="Rectangle 1">
            <a:extLst>
              <a:ext uri="{FF2B5EF4-FFF2-40B4-BE49-F238E27FC236}">
                <a16:creationId xmlns:a16="http://schemas.microsoft.com/office/drawing/2014/main" id="{5B779A28-D49D-42DA-B3B0-861F04D910CC}"/>
              </a:ext>
            </a:extLst>
          </p:cNvPr>
          <p:cNvSpPr/>
          <p:nvPr/>
        </p:nvSpPr>
        <p:spPr>
          <a:xfrm>
            <a:off x="10701166" y="1041529"/>
            <a:ext cx="779381" cy="353943"/>
          </a:xfrm>
          <a:prstGeom prst="rect">
            <a:avLst/>
          </a:prstGeom>
        </p:spPr>
        <p:txBody>
          <a:bodyPr wrap="none">
            <a:spAutoFit/>
          </a:bodyPr>
          <a:lstStyle/>
          <a:p>
            <a:pPr algn="r" fontAlgn="t"/>
            <a:r>
              <a:rPr lang="en-US" sz="900">
                <a:latin typeface="Montserrat SemiBold" panose="00000700000000000000" pitchFamily="2" charset="0"/>
              </a:rPr>
              <a:t>Top 3 Box </a:t>
            </a:r>
          </a:p>
          <a:p>
            <a:pPr algn="r" fontAlgn="t"/>
            <a:r>
              <a:rPr lang="en-US" sz="800">
                <a:latin typeface="Montserrat Light" panose="00000400000000000000" pitchFamily="2" charset="0"/>
              </a:rPr>
              <a:t>(8-10)</a:t>
            </a:r>
          </a:p>
        </p:txBody>
      </p:sp>
      <p:sp>
        <p:nvSpPr>
          <p:cNvPr id="26" name="Rectangle 25">
            <a:extLst>
              <a:ext uri="{FF2B5EF4-FFF2-40B4-BE49-F238E27FC236}">
                <a16:creationId xmlns:a16="http://schemas.microsoft.com/office/drawing/2014/main" id="{A892FF75-5676-49CA-9EF7-608C548ECD77}"/>
              </a:ext>
            </a:extLst>
          </p:cNvPr>
          <p:cNvSpPr/>
          <p:nvPr/>
        </p:nvSpPr>
        <p:spPr>
          <a:xfrm>
            <a:off x="8341969" y="1041529"/>
            <a:ext cx="965329" cy="353943"/>
          </a:xfrm>
          <a:prstGeom prst="rect">
            <a:avLst/>
          </a:prstGeom>
        </p:spPr>
        <p:txBody>
          <a:bodyPr wrap="none">
            <a:spAutoFit/>
          </a:bodyPr>
          <a:lstStyle/>
          <a:p>
            <a:pPr algn="ctr" fontAlgn="t"/>
            <a:r>
              <a:rPr lang="en-US" sz="900">
                <a:latin typeface="Montserrat SemiBold" panose="00000700000000000000" pitchFamily="2" charset="0"/>
              </a:rPr>
              <a:t>Middle 4 Box </a:t>
            </a:r>
          </a:p>
          <a:p>
            <a:pPr algn="ctr" fontAlgn="t"/>
            <a:r>
              <a:rPr lang="en-US" sz="800">
                <a:latin typeface="Montserrat Light" panose="00000400000000000000" pitchFamily="2" charset="0"/>
              </a:rPr>
              <a:t>(4-7)</a:t>
            </a:r>
          </a:p>
        </p:txBody>
      </p:sp>
      <p:sp>
        <p:nvSpPr>
          <p:cNvPr id="27" name="Rectangle 26">
            <a:extLst>
              <a:ext uri="{FF2B5EF4-FFF2-40B4-BE49-F238E27FC236}">
                <a16:creationId xmlns:a16="http://schemas.microsoft.com/office/drawing/2014/main" id="{DAB390C0-7469-4A1B-8764-A4971CBB66B6}"/>
              </a:ext>
            </a:extLst>
          </p:cNvPr>
          <p:cNvSpPr/>
          <p:nvPr/>
        </p:nvSpPr>
        <p:spPr>
          <a:xfrm>
            <a:off x="7215365" y="1041529"/>
            <a:ext cx="1007007" cy="353943"/>
          </a:xfrm>
          <a:prstGeom prst="rect">
            <a:avLst/>
          </a:prstGeom>
        </p:spPr>
        <p:txBody>
          <a:bodyPr wrap="none">
            <a:spAutoFit/>
          </a:bodyPr>
          <a:lstStyle/>
          <a:p>
            <a:pPr fontAlgn="t"/>
            <a:r>
              <a:rPr lang="en-US" sz="900">
                <a:latin typeface="Montserrat SemiBold" panose="00000700000000000000" pitchFamily="2" charset="0"/>
              </a:rPr>
              <a:t>Bottom 3 Box </a:t>
            </a:r>
          </a:p>
          <a:p>
            <a:pPr fontAlgn="t"/>
            <a:r>
              <a:rPr lang="en-US" sz="800">
                <a:latin typeface="Montserrat Light" panose="00000400000000000000" pitchFamily="2" charset="0"/>
              </a:rPr>
              <a:t>(1-3)</a:t>
            </a:r>
          </a:p>
        </p:txBody>
      </p:sp>
      <p:graphicFrame>
        <p:nvGraphicFramePr>
          <p:cNvPr id="24" name="Chart 23">
            <a:extLst>
              <a:ext uri="{FF2B5EF4-FFF2-40B4-BE49-F238E27FC236}">
                <a16:creationId xmlns:a16="http://schemas.microsoft.com/office/drawing/2014/main" id="{E656670F-404E-4F54-A555-F6FB57605A66}"/>
              </a:ext>
            </a:extLst>
          </p:cNvPr>
          <p:cNvGraphicFramePr/>
          <p:nvPr>
            <p:extLst>
              <p:ext uri="{D42A27DB-BD31-4B8C-83A1-F6EECF244321}">
                <p14:modId xmlns:p14="http://schemas.microsoft.com/office/powerpoint/2010/main" val="1840330228"/>
              </p:ext>
            </p:extLst>
          </p:nvPr>
        </p:nvGraphicFramePr>
        <p:xfrm>
          <a:off x="7145594" y="1194079"/>
          <a:ext cx="4420017" cy="1948182"/>
        </p:xfrm>
        <a:graphic>
          <a:graphicData uri="http://schemas.openxmlformats.org/drawingml/2006/chart">
            <c:chart xmlns:c="http://schemas.openxmlformats.org/drawingml/2006/chart" xmlns:r="http://schemas.openxmlformats.org/officeDocument/2006/relationships" r:id="rId4"/>
          </a:graphicData>
        </a:graphic>
      </p:graphicFrame>
      <p:sp>
        <p:nvSpPr>
          <p:cNvPr id="40" name="Rectangle 39">
            <a:extLst>
              <a:ext uri="{FF2B5EF4-FFF2-40B4-BE49-F238E27FC236}">
                <a16:creationId xmlns:a16="http://schemas.microsoft.com/office/drawing/2014/main" id="{CDC4E0A5-D0C0-45EB-A662-DB9BB4B23E2E}"/>
              </a:ext>
            </a:extLst>
          </p:cNvPr>
          <p:cNvSpPr/>
          <p:nvPr/>
        </p:nvSpPr>
        <p:spPr>
          <a:xfrm>
            <a:off x="6151313" y="1041529"/>
            <a:ext cx="535724" cy="369332"/>
          </a:xfrm>
          <a:prstGeom prst="rect">
            <a:avLst/>
          </a:prstGeom>
        </p:spPr>
        <p:txBody>
          <a:bodyPr wrap="none">
            <a:spAutoFit/>
          </a:bodyPr>
          <a:lstStyle/>
          <a:p>
            <a:pPr fontAlgn="t"/>
            <a:r>
              <a:rPr lang="en-US" sz="900">
                <a:latin typeface="Montserrat SemiBold" panose="00000700000000000000" pitchFamily="2" charset="0"/>
              </a:rPr>
              <a:t>Mean </a:t>
            </a:r>
          </a:p>
          <a:p>
            <a:pPr fontAlgn="t"/>
            <a:r>
              <a:rPr lang="en-US" sz="900">
                <a:latin typeface="Montserrat SemiBold" panose="00000700000000000000" pitchFamily="2" charset="0"/>
              </a:rPr>
              <a:t>Score</a:t>
            </a:r>
            <a:endParaRPr lang="en-US" sz="800">
              <a:latin typeface="Montserrat Light" panose="00000400000000000000" pitchFamily="2" charset="0"/>
            </a:endParaRPr>
          </a:p>
        </p:txBody>
      </p:sp>
      <p:sp>
        <p:nvSpPr>
          <p:cNvPr id="41" name="Rectangle 40">
            <a:extLst>
              <a:ext uri="{FF2B5EF4-FFF2-40B4-BE49-F238E27FC236}">
                <a16:creationId xmlns:a16="http://schemas.microsoft.com/office/drawing/2014/main" id="{48356240-8063-4674-BA12-8101DB894959}"/>
              </a:ext>
            </a:extLst>
          </p:cNvPr>
          <p:cNvSpPr/>
          <p:nvPr/>
        </p:nvSpPr>
        <p:spPr>
          <a:xfrm>
            <a:off x="6721862" y="948925"/>
            <a:ext cx="535724" cy="461665"/>
          </a:xfrm>
          <a:prstGeom prst="rect">
            <a:avLst/>
          </a:prstGeom>
        </p:spPr>
        <p:txBody>
          <a:bodyPr wrap="square">
            <a:spAutoFit/>
          </a:bodyPr>
          <a:lstStyle/>
          <a:p>
            <a:pPr algn="ctr" fontAlgn="t"/>
            <a:r>
              <a:rPr lang="en-US" sz="800">
                <a:latin typeface="Montserrat SemiBold" panose="00000700000000000000" pitchFamily="2" charset="0"/>
              </a:rPr>
              <a:t>Net </a:t>
            </a:r>
          </a:p>
          <a:p>
            <a:pPr algn="ctr" fontAlgn="t"/>
            <a:r>
              <a:rPr lang="en-US" sz="800">
                <a:latin typeface="Montserrat SemiBold" panose="00000700000000000000" pitchFamily="2" charset="0"/>
              </a:rPr>
              <a:t>Favor-ability</a:t>
            </a:r>
            <a:endParaRPr lang="en-US" sz="700">
              <a:latin typeface="Montserrat Light" panose="00000400000000000000" pitchFamily="2" charset="0"/>
            </a:endParaRPr>
          </a:p>
        </p:txBody>
      </p:sp>
      <p:sp>
        <p:nvSpPr>
          <p:cNvPr id="29" name="TextBox 28">
            <a:extLst>
              <a:ext uri="{FF2B5EF4-FFF2-40B4-BE49-F238E27FC236}">
                <a16:creationId xmlns:a16="http://schemas.microsoft.com/office/drawing/2014/main" id="{59A4AA65-6869-46B5-B577-F2702675E40B}"/>
              </a:ext>
            </a:extLst>
          </p:cNvPr>
          <p:cNvSpPr txBox="1"/>
          <p:nvPr/>
        </p:nvSpPr>
        <p:spPr>
          <a:xfrm>
            <a:off x="518113" y="3794908"/>
            <a:ext cx="3388685"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900" i="1">
                <a:latin typeface="Montserrat Light" panose="00000400000000000000" pitchFamily="2" charset="0"/>
              </a:rPr>
              <a:t>Demographically, the notified, de-energized segment over-indexes on being higher-income and homeowners. This may contribute to their more critical opinion of SCE. Refer to slides 30-31 for additional profiling data.</a:t>
            </a:r>
          </a:p>
        </p:txBody>
      </p:sp>
      <p:sp>
        <p:nvSpPr>
          <p:cNvPr id="42" name="TextBox 41">
            <a:extLst>
              <a:ext uri="{FF2B5EF4-FFF2-40B4-BE49-F238E27FC236}">
                <a16:creationId xmlns:a16="http://schemas.microsoft.com/office/drawing/2014/main" id="{61D006CA-62AA-4A98-AD79-8EC3C6C0DB8E}"/>
              </a:ext>
            </a:extLst>
          </p:cNvPr>
          <p:cNvSpPr txBox="1"/>
          <p:nvPr/>
        </p:nvSpPr>
        <p:spPr>
          <a:xfrm>
            <a:off x="8104524" y="174741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43" name="Isosceles Triangle 42">
            <a:extLst>
              <a:ext uri="{FF2B5EF4-FFF2-40B4-BE49-F238E27FC236}">
                <a16:creationId xmlns:a16="http://schemas.microsoft.com/office/drawing/2014/main" id="{BEA2FEC9-961B-41AA-880D-BEF610903B67}"/>
              </a:ext>
            </a:extLst>
          </p:cNvPr>
          <p:cNvSpPr/>
          <p:nvPr/>
        </p:nvSpPr>
        <p:spPr>
          <a:xfrm>
            <a:off x="8104524" y="1768840"/>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4120B79A-A17A-4F1C-BA52-42E55353389B}"/>
              </a:ext>
            </a:extLst>
          </p:cNvPr>
          <p:cNvSpPr txBox="1"/>
          <p:nvPr/>
        </p:nvSpPr>
        <p:spPr>
          <a:xfrm>
            <a:off x="7561721" y="241643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(+3)</a:t>
            </a:r>
          </a:p>
        </p:txBody>
      </p:sp>
      <p:sp>
        <p:nvSpPr>
          <p:cNvPr id="47" name="Isosceles Triangle 46">
            <a:extLst>
              <a:ext uri="{FF2B5EF4-FFF2-40B4-BE49-F238E27FC236}">
                <a16:creationId xmlns:a16="http://schemas.microsoft.com/office/drawing/2014/main" id="{F87627DB-0CE4-4E23-A80C-46EF42ACAFB7}"/>
              </a:ext>
            </a:extLst>
          </p:cNvPr>
          <p:cNvSpPr/>
          <p:nvPr/>
        </p:nvSpPr>
        <p:spPr>
          <a:xfrm>
            <a:off x="7561721" y="2437866"/>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F9CD384A-044B-433D-9C78-3C72A3945193}"/>
              </a:ext>
            </a:extLst>
          </p:cNvPr>
          <p:cNvSpPr txBox="1"/>
          <p:nvPr/>
        </p:nvSpPr>
        <p:spPr>
          <a:xfrm>
            <a:off x="10820471" y="1758920"/>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(-7)</a:t>
            </a:r>
          </a:p>
        </p:txBody>
      </p:sp>
      <p:sp>
        <p:nvSpPr>
          <p:cNvPr id="49" name="Isosceles Triangle 48">
            <a:extLst>
              <a:ext uri="{FF2B5EF4-FFF2-40B4-BE49-F238E27FC236}">
                <a16:creationId xmlns:a16="http://schemas.microsoft.com/office/drawing/2014/main" id="{BCB473DA-8224-4603-ACA3-E16644E9FC58}"/>
              </a:ext>
            </a:extLst>
          </p:cNvPr>
          <p:cNvSpPr/>
          <p:nvPr/>
        </p:nvSpPr>
        <p:spPr>
          <a:xfrm flipV="1">
            <a:off x="10820471" y="178035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FCBEE3FB-EE6A-47DA-8FB3-54ECC44B39DE}"/>
              </a:ext>
            </a:extLst>
          </p:cNvPr>
          <p:cNvSpPr txBox="1"/>
          <p:nvPr/>
        </p:nvSpPr>
        <p:spPr>
          <a:xfrm>
            <a:off x="7586425" y="1406038"/>
            <a:ext cx="329327"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DE</a:t>
            </a:r>
          </a:p>
        </p:txBody>
      </p:sp>
      <p:sp>
        <p:nvSpPr>
          <p:cNvPr id="56" name="TextBox 55">
            <a:extLst>
              <a:ext uri="{FF2B5EF4-FFF2-40B4-BE49-F238E27FC236}">
                <a16:creationId xmlns:a16="http://schemas.microsoft.com/office/drawing/2014/main" id="{8D666C04-5FEF-4B48-88E6-B3FC6480D2FB}"/>
              </a:ext>
            </a:extLst>
          </p:cNvPr>
          <p:cNvSpPr txBox="1"/>
          <p:nvPr/>
        </p:nvSpPr>
        <p:spPr>
          <a:xfrm>
            <a:off x="10091831" y="2753387"/>
            <a:ext cx="45424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ABCD</a:t>
            </a:r>
          </a:p>
        </p:txBody>
      </p:sp>
      <p:sp>
        <p:nvSpPr>
          <p:cNvPr id="57" name="TextBox 56">
            <a:extLst>
              <a:ext uri="{FF2B5EF4-FFF2-40B4-BE49-F238E27FC236}">
                <a16:creationId xmlns:a16="http://schemas.microsoft.com/office/drawing/2014/main" id="{B6865AD5-FDE5-4ABC-975F-0F2FAA7179EF}"/>
              </a:ext>
            </a:extLst>
          </p:cNvPr>
          <p:cNvSpPr txBox="1"/>
          <p:nvPr/>
        </p:nvSpPr>
        <p:spPr>
          <a:xfrm>
            <a:off x="10292828" y="2423636"/>
            <a:ext cx="354673"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AB</a:t>
            </a:r>
          </a:p>
        </p:txBody>
      </p:sp>
      <p:sp>
        <p:nvSpPr>
          <p:cNvPr id="58" name="TextBox 57">
            <a:extLst>
              <a:ext uri="{FF2B5EF4-FFF2-40B4-BE49-F238E27FC236}">
                <a16:creationId xmlns:a16="http://schemas.microsoft.com/office/drawing/2014/main" id="{6A4EA296-E415-49F9-91BA-B16111B3B748}"/>
              </a:ext>
            </a:extLst>
          </p:cNvPr>
          <p:cNvSpPr txBox="1"/>
          <p:nvPr/>
        </p:nvSpPr>
        <p:spPr>
          <a:xfrm>
            <a:off x="10351336" y="2072507"/>
            <a:ext cx="354673"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AB</a:t>
            </a:r>
          </a:p>
        </p:txBody>
      </p:sp>
      <p:sp>
        <p:nvSpPr>
          <p:cNvPr id="59" name="TextBox 58">
            <a:extLst>
              <a:ext uri="{FF2B5EF4-FFF2-40B4-BE49-F238E27FC236}">
                <a16:creationId xmlns:a16="http://schemas.microsoft.com/office/drawing/2014/main" id="{243E4572-3B3E-4660-AA08-DE6526380DAB}"/>
              </a:ext>
            </a:extLst>
          </p:cNvPr>
          <p:cNvSpPr txBox="1"/>
          <p:nvPr/>
        </p:nvSpPr>
        <p:spPr>
          <a:xfrm>
            <a:off x="8382597" y="2418066"/>
            <a:ext cx="239440"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E</a:t>
            </a:r>
          </a:p>
        </p:txBody>
      </p:sp>
      <p:sp>
        <p:nvSpPr>
          <p:cNvPr id="60" name="TextBox 59">
            <a:extLst>
              <a:ext uri="{FF2B5EF4-FFF2-40B4-BE49-F238E27FC236}">
                <a16:creationId xmlns:a16="http://schemas.microsoft.com/office/drawing/2014/main" id="{0A419A53-6885-4D6D-9581-B006FB8179C3}"/>
              </a:ext>
            </a:extLst>
          </p:cNvPr>
          <p:cNvSpPr txBox="1"/>
          <p:nvPr/>
        </p:nvSpPr>
        <p:spPr>
          <a:xfrm>
            <a:off x="8517734" y="2091669"/>
            <a:ext cx="239440"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E</a:t>
            </a:r>
          </a:p>
        </p:txBody>
      </p:sp>
      <p:sp>
        <p:nvSpPr>
          <p:cNvPr id="61" name="TextBox 60">
            <a:extLst>
              <a:ext uri="{FF2B5EF4-FFF2-40B4-BE49-F238E27FC236}">
                <a16:creationId xmlns:a16="http://schemas.microsoft.com/office/drawing/2014/main" id="{64C4D596-8F8C-44C2-B179-D98D8C652D1A}"/>
              </a:ext>
            </a:extLst>
          </p:cNvPr>
          <p:cNvSpPr txBox="1"/>
          <p:nvPr/>
        </p:nvSpPr>
        <p:spPr>
          <a:xfrm>
            <a:off x="7532823" y="2077359"/>
            <a:ext cx="307891"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CE</a:t>
            </a:r>
          </a:p>
        </p:txBody>
      </p:sp>
      <p:sp>
        <p:nvSpPr>
          <p:cNvPr id="62" name="TextBox 61">
            <a:extLst>
              <a:ext uri="{FF2B5EF4-FFF2-40B4-BE49-F238E27FC236}">
                <a16:creationId xmlns:a16="http://schemas.microsoft.com/office/drawing/2014/main" id="{6A785539-E023-44FB-BEEC-B5263ABA5734}"/>
              </a:ext>
            </a:extLst>
          </p:cNvPr>
          <p:cNvSpPr txBox="1"/>
          <p:nvPr/>
        </p:nvSpPr>
        <p:spPr>
          <a:xfrm>
            <a:off x="9051839" y="1757370"/>
            <a:ext cx="45424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CDE</a:t>
            </a:r>
          </a:p>
        </p:txBody>
      </p:sp>
      <p:sp>
        <p:nvSpPr>
          <p:cNvPr id="63" name="TextBox 62">
            <a:extLst>
              <a:ext uri="{FF2B5EF4-FFF2-40B4-BE49-F238E27FC236}">
                <a16:creationId xmlns:a16="http://schemas.microsoft.com/office/drawing/2014/main" id="{2182EF15-F1EA-48DA-B6B1-8376968F330A}"/>
              </a:ext>
            </a:extLst>
          </p:cNvPr>
          <p:cNvSpPr txBox="1"/>
          <p:nvPr/>
        </p:nvSpPr>
        <p:spPr>
          <a:xfrm>
            <a:off x="7746869" y="1764255"/>
            <a:ext cx="45424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ACDE</a:t>
            </a:r>
          </a:p>
        </p:txBody>
      </p:sp>
      <p:sp>
        <p:nvSpPr>
          <p:cNvPr id="44" name="TextBox 43">
            <a:extLst>
              <a:ext uri="{FF2B5EF4-FFF2-40B4-BE49-F238E27FC236}">
                <a16:creationId xmlns:a16="http://schemas.microsoft.com/office/drawing/2014/main" id="{3840DBB3-5C6E-462E-B40B-E8DBF43307D4}"/>
              </a:ext>
            </a:extLst>
          </p:cNvPr>
          <p:cNvSpPr txBox="1"/>
          <p:nvPr/>
        </p:nvSpPr>
        <p:spPr>
          <a:xfrm>
            <a:off x="7752516" y="2063548"/>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(+4)</a:t>
            </a:r>
          </a:p>
        </p:txBody>
      </p:sp>
      <p:sp>
        <p:nvSpPr>
          <p:cNvPr id="45" name="Isosceles Triangle 44">
            <a:extLst>
              <a:ext uri="{FF2B5EF4-FFF2-40B4-BE49-F238E27FC236}">
                <a16:creationId xmlns:a16="http://schemas.microsoft.com/office/drawing/2014/main" id="{0B45A0F3-FBBA-4EDD-800F-8692F6090D45}"/>
              </a:ext>
            </a:extLst>
          </p:cNvPr>
          <p:cNvSpPr/>
          <p:nvPr/>
        </p:nvSpPr>
        <p:spPr>
          <a:xfrm>
            <a:off x="7752516" y="2076269"/>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0B06C912-3291-481B-BC21-6DD90D04D056}"/>
              </a:ext>
            </a:extLst>
          </p:cNvPr>
          <p:cNvSpPr txBox="1"/>
          <p:nvPr/>
        </p:nvSpPr>
        <p:spPr>
          <a:xfrm>
            <a:off x="8679060" y="1421925"/>
            <a:ext cx="454248"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CDE</a:t>
            </a:r>
          </a:p>
        </p:txBody>
      </p:sp>
      <p:sp>
        <p:nvSpPr>
          <p:cNvPr id="65" name="TextBox 64">
            <a:extLst>
              <a:ext uri="{FF2B5EF4-FFF2-40B4-BE49-F238E27FC236}">
                <a16:creationId xmlns:a16="http://schemas.microsoft.com/office/drawing/2014/main" id="{77B45CEB-22FD-4432-ACED-6D0C9A370F70}"/>
              </a:ext>
            </a:extLst>
          </p:cNvPr>
          <p:cNvSpPr txBox="1"/>
          <p:nvPr/>
        </p:nvSpPr>
        <p:spPr>
          <a:xfrm>
            <a:off x="10493946" y="1417491"/>
            <a:ext cx="203863"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B</a:t>
            </a:r>
          </a:p>
        </p:txBody>
      </p:sp>
      <p:sp>
        <p:nvSpPr>
          <p:cNvPr id="66" name="Text Placeholder 6">
            <a:extLst>
              <a:ext uri="{FF2B5EF4-FFF2-40B4-BE49-F238E27FC236}">
                <a16:creationId xmlns:a16="http://schemas.microsoft.com/office/drawing/2014/main" id="{21A2F4DB-693B-409F-8645-F855953E445E}"/>
              </a:ext>
            </a:extLst>
          </p:cNvPr>
          <p:cNvSpPr txBox="1">
            <a:spLocks/>
          </p:cNvSpPr>
          <p:nvPr/>
        </p:nvSpPr>
        <p:spPr>
          <a:xfrm>
            <a:off x="5142920" y="3125079"/>
            <a:ext cx="3279628"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FEELINGS TOWARD SCE </a:t>
            </a:r>
            <a:r>
              <a:rPr lang="en-US" sz="1000">
                <a:solidFill>
                  <a:schemeClr val="tx1"/>
                </a:solidFill>
                <a:latin typeface="Montserrat Light" panose="00000400000000000000" pitchFamily="2" charset="0"/>
                <a:sym typeface="HuluStyle Regular"/>
              </a:rPr>
              <a:t>(Top 3 Box, 8/9/10)</a:t>
            </a:r>
            <a:endParaRPr lang="en-US" sz="1200">
              <a:solidFill>
                <a:schemeClr val="tx1"/>
              </a:solidFill>
              <a:latin typeface="Montserrat Light" panose="00000400000000000000" pitchFamily="2" charset="0"/>
              <a:sym typeface="HuluStyle Regular"/>
            </a:endParaRPr>
          </a:p>
        </p:txBody>
      </p:sp>
      <p:cxnSp>
        <p:nvCxnSpPr>
          <p:cNvPr id="67" name="Straight Connector 66">
            <a:extLst>
              <a:ext uri="{FF2B5EF4-FFF2-40B4-BE49-F238E27FC236}">
                <a16:creationId xmlns:a16="http://schemas.microsoft.com/office/drawing/2014/main" id="{0C9AB393-7D0E-490E-BE72-533103003D37}"/>
              </a:ext>
            </a:extLst>
          </p:cNvPr>
          <p:cNvCxnSpPr>
            <a:cxnSpLocks/>
          </p:cNvCxnSpPr>
          <p:nvPr/>
        </p:nvCxnSpPr>
        <p:spPr>
          <a:xfrm rot="16200000" flipV="1">
            <a:off x="5446504" y="3213759"/>
            <a:ext cx="0" cy="4572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68" name="Table 67">
            <a:extLst>
              <a:ext uri="{FF2B5EF4-FFF2-40B4-BE49-F238E27FC236}">
                <a16:creationId xmlns:a16="http://schemas.microsoft.com/office/drawing/2014/main" id="{2BF208E3-020C-4999-B100-38D821F7B188}"/>
              </a:ext>
            </a:extLst>
          </p:cNvPr>
          <p:cNvGraphicFramePr>
            <a:graphicFrameLocks noGrp="1"/>
          </p:cNvGraphicFramePr>
          <p:nvPr>
            <p:extLst>
              <p:ext uri="{D42A27DB-BD31-4B8C-83A1-F6EECF244321}">
                <p14:modId xmlns:p14="http://schemas.microsoft.com/office/powerpoint/2010/main" val="3632126725"/>
              </p:ext>
            </p:extLst>
          </p:nvPr>
        </p:nvGraphicFramePr>
        <p:xfrm>
          <a:off x="5217903" y="3455683"/>
          <a:ext cx="6347706" cy="2929154"/>
        </p:xfrm>
        <a:graphic>
          <a:graphicData uri="http://schemas.openxmlformats.org/drawingml/2006/table">
            <a:tbl>
              <a:tblPr/>
              <a:tblGrid>
                <a:gridCol w="2558031">
                  <a:extLst>
                    <a:ext uri="{9D8B030D-6E8A-4147-A177-3AD203B41FA5}">
                      <a16:colId xmlns:a16="http://schemas.microsoft.com/office/drawing/2014/main" val="2162578061"/>
                    </a:ext>
                  </a:extLst>
                </a:gridCol>
                <a:gridCol w="757935">
                  <a:extLst>
                    <a:ext uri="{9D8B030D-6E8A-4147-A177-3AD203B41FA5}">
                      <a16:colId xmlns:a16="http://schemas.microsoft.com/office/drawing/2014/main" val="2352926769"/>
                    </a:ext>
                  </a:extLst>
                </a:gridCol>
                <a:gridCol w="757935">
                  <a:extLst>
                    <a:ext uri="{9D8B030D-6E8A-4147-A177-3AD203B41FA5}">
                      <a16:colId xmlns:a16="http://schemas.microsoft.com/office/drawing/2014/main" val="2876682211"/>
                    </a:ext>
                  </a:extLst>
                </a:gridCol>
                <a:gridCol w="757935">
                  <a:extLst>
                    <a:ext uri="{9D8B030D-6E8A-4147-A177-3AD203B41FA5}">
                      <a16:colId xmlns:a16="http://schemas.microsoft.com/office/drawing/2014/main" val="2054893804"/>
                    </a:ext>
                  </a:extLst>
                </a:gridCol>
                <a:gridCol w="757935">
                  <a:extLst>
                    <a:ext uri="{9D8B030D-6E8A-4147-A177-3AD203B41FA5}">
                      <a16:colId xmlns:a16="http://schemas.microsoft.com/office/drawing/2014/main" val="2513232246"/>
                    </a:ext>
                  </a:extLst>
                </a:gridCol>
                <a:gridCol w="757935">
                  <a:extLst>
                    <a:ext uri="{9D8B030D-6E8A-4147-A177-3AD203B41FA5}">
                      <a16:colId xmlns:a16="http://schemas.microsoft.com/office/drawing/2014/main" val="2455881384"/>
                    </a:ext>
                  </a:extLst>
                </a:gridCol>
              </a:tblGrid>
              <a:tr h="278839">
                <a:tc>
                  <a:txBody>
                    <a:bodyPr/>
                    <a:lstStyle/>
                    <a:p>
                      <a:pPr marL="0" algn="l" defTabSz="914400" rtl="0" eaLnBrk="1" fontAlgn="t" latinLnBrk="0" hangingPunct="1"/>
                      <a:endPar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5720" marR="4572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kern="1200">
                          <a:solidFill>
                            <a:srgbClr val="000000"/>
                          </a:solidFill>
                          <a:effectLst/>
                          <a:latin typeface="Montserrat SemiBold" panose="00000700000000000000" pitchFamily="2" charset="0"/>
                          <a:ea typeface="+mn-ea"/>
                          <a:cs typeface="+mn-cs"/>
                        </a:rPr>
                        <a:t>Not Notified, De-En</a:t>
                      </a: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ap="flat" cmpd="sng" algn="ctr">
                      <a:solidFill>
                        <a:srgbClr val="FF0000"/>
                      </a:solidFill>
                      <a:prstDash val="sysDot"/>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De-En</a:t>
                      </a:r>
                      <a:br>
                        <a:rPr lang="en-US" sz="1000" b="0" i="0" u="none" strike="noStrike">
                          <a:solidFill>
                            <a:srgbClr val="000000"/>
                          </a:solidFill>
                          <a:effectLst/>
                          <a:latin typeface="Montserrat SemiBold" panose="00000700000000000000" pitchFamily="2" charset="0"/>
                        </a:rPr>
                      </a:br>
                      <a:r>
                        <a:rPr lang="en-US" sz="800" b="0" i="0" u="none" strike="noStrike">
                          <a:solidFill>
                            <a:srgbClr val="000000"/>
                          </a:solidFill>
                          <a:effectLst/>
                          <a:latin typeface="Montserrat Light" panose="00000400000000000000" pitchFamily="2" charset="0"/>
                        </a:rPr>
                        <a:t>(B)</a:t>
                      </a:r>
                      <a:endParaRPr lang="en-US" sz="1000" b="0" i="0" u="none" strike="noStrike">
                        <a:solidFill>
                          <a:srgbClr val="000000"/>
                        </a:solidFill>
                        <a:effectLst/>
                        <a:latin typeface="Montserrat Light" panose="00000400000000000000" pitchFamily="2" charset="0"/>
                      </a:endParaRPr>
                    </a:p>
                  </a:txBody>
                  <a:tcPr marL="9525" marR="9525" marT="9525"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Not De-En</a:t>
                      </a:r>
                    </a:p>
                    <a:p>
                      <a:pPr algn="ctr" fontAlgn="b"/>
                      <a:r>
                        <a:rPr lang="en-US" sz="8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ap="flat" cmpd="sng" algn="ctr">
                      <a:solidFill>
                        <a:srgbClr val="FF0000"/>
                      </a:solidFill>
                      <a:prstDash val="sysDot"/>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Notified, Not De-En</a:t>
                      </a: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in High-</a:t>
                      </a:r>
                    </a:p>
                    <a:p>
                      <a:pPr algn="ctr" fontAlgn="b"/>
                      <a:r>
                        <a:rPr lang="en-US" sz="800" b="0" i="0" u="none" strike="noStrike">
                          <a:solidFill>
                            <a:srgbClr val="000000"/>
                          </a:solidFill>
                          <a:effectLst/>
                          <a:latin typeface="Montserrat SemiBold" panose="00000700000000000000" pitchFamily="2" charset="0"/>
                        </a:rPr>
                        <a:t>Risk Area </a:t>
                      </a:r>
                    </a:p>
                    <a:p>
                      <a:pPr algn="ctr" fontAlgn="b"/>
                      <a:r>
                        <a:rPr lang="en-US" sz="800" b="0" i="0" u="none" strike="noStrike" kern="12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5683136"/>
                  </a:ext>
                </a:extLst>
              </a:tr>
              <a:tr h="35930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Actively works with first responders to keep communities safe during wildfires</a:t>
                      </a:r>
                    </a:p>
                  </a:txBody>
                  <a:tcPr marL="45720" marR="4572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57%</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3810" marR="3810" marT="3810" marB="0" anchor="ctr">
                    <a:lnL w="12700" cmpd="sng">
                      <a:noFill/>
                      <a:prstDash val="solid"/>
                    </a:lnL>
                    <a:lnR w="12700" cap="flat" cmpd="sng" algn="ctr">
                      <a:solidFill>
                        <a:srgbClr val="FF0000"/>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48%</a:t>
                      </a:r>
                    </a:p>
                  </a:txBody>
                  <a:tcPr marL="3810" marR="3810" marT="381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61%</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3810" marR="3810" marT="3810" marB="0" anchor="ctr">
                    <a:lnL w="12700" cap="flat" cmpd="sng" algn="ctr">
                      <a:solidFill>
                        <a:srgbClr val="FF0000"/>
                      </a:solidFill>
                      <a:prstDash val="sys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62%</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69%</a:t>
                      </a:r>
                      <a:r>
                        <a:rPr lang="en-US" sz="1000" b="0" u="none" strike="noStrike" kern="1200" baseline="30000">
                          <a:solidFill>
                            <a:schemeClr val="bg1"/>
                          </a:solidFill>
                          <a:effectLst/>
                          <a:latin typeface="Montserrat" panose="00000500000000000000" pitchFamily="2" charset="0"/>
                          <a:ea typeface="+mn-ea"/>
                          <a:cs typeface="+mn-cs"/>
                        </a:rPr>
                        <a:t>ABCD</a:t>
                      </a:r>
                    </a:p>
                  </a:txBody>
                  <a:tcPr marL="3810" marR="3810" marT="3810"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70929370"/>
                  </a:ext>
                </a:extLst>
              </a:tr>
              <a:tr h="359309">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Takes proactive measures to protect the electricity grid from wildfires</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55%</a:t>
                      </a:r>
                    </a:p>
                  </a:txBody>
                  <a:tcPr marL="3810" marR="3810" marT="3810" marB="0" anchor="ctr">
                    <a:lnL w="12700" cmpd="sng">
                      <a:noFill/>
                      <a:prstDash val="solid"/>
                    </a:lnL>
                    <a:lnR w="12700" cap="flat" cmpd="sng" algn="ctr">
                      <a:solidFill>
                        <a:srgbClr val="FF0000"/>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50%</a:t>
                      </a:r>
                    </a:p>
                  </a:txBody>
                  <a:tcPr marL="3810" marR="3810" marT="381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57%</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3810" marR="3810" marT="3810" marB="0" anchor="ctr">
                    <a:lnL w="12700" cap="flat" cmpd="sng" algn="ctr">
                      <a:solidFill>
                        <a:srgbClr val="FF0000"/>
                      </a:solidFill>
                      <a:prstDash val="sys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59%</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66%</a:t>
                      </a:r>
                      <a:r>
                        <a:rPr lang="en-US" sz="1000" b="0" u="none" strike="noStrike" kern="1200" baseline="30000">
                          <a:solidFill>
                            <a:schemeClr val="bg1"/>
                          </a:solidFill>
                          <a:effectLst/>
                          <a:latin typeface="Montserrat" panose="00000500000000000000" pitchFamily="2" charset="0"/>
                          <a:ea typeface="+mn-ea"/>
                          <a:cs typeface="+mn-cs"/>
                        </a:rPr>
                        <a:t>ABCD</a:t>
                      </a:r>
                    </a:p>
                  </a:txBody>
                  <a:tcPr marL="3810" marR="3810" marT="3810"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90687842"/>
                  </a:ext>
                </a:extLst>
              </a:tr>
              <a:tr h="359309">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Is committed to restoring power to customers affected by wildfires</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53%</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3810" marR="3810" marT="3810" marB="0" anchor="ctr">
                    <a:lnL w="12700" cmpd="sng">
                      <a:noFill/>
                      <a:prstDash val="solid"/>
                    </a:lnL>
                    <a:lnR w="12700" cap="flat" cmpd="sng" algn="ctr">
                      <a:solidFill>
                        <a:srgbClr val="FF0000"/>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45%</a:t>
                      </a:r>
                    </a:p>
                  </a:txBody>
                  <a:tcPr marL="3810" marR="3810" marT="381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62%</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AB</a:t>
                      </a:r>
                    </a:p>
                  </a:txBody>
                  <a:tcPr marL="3810" marR="3810" marT="3810" marB="0" anchor="ctr">
                    <a:lnL w="12700" cap="flat" cmpd="sng" algn="ctr">
                      <a:solidFill>
                        <a:srgbClr val="FF0000"/>
                      </a:solidFill>
                      <a:prstDash val="sys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70%</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ABC</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74%</a:t>
                      </a:r>
                      <a:r>
                        <a:rPr lang="en-US" sz="1000" b="0" u="none" strike="noStrike" kern="1200" baseline="30000">
                          <a:solidFill>
                            <a:schemeClr val="bg1"/>
                          </a:solidFill>
                          <a:effectLst/>
                          <a:latin typeface="Montserrat" panose="00000500000000000000" pitchFamily="2" charset="0"/>
                          <a:ea typeface="+mn-ea"/>
                          <a:cs typeface="+mn-cs"/>
                        </a:rPr>
                        <a:t>ABC</a:t>
                      </a:r>
                    </a:p>
                  </a:txBody>
                  <a:tcPr marL="3810" marR="3810" marT="3810"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986610589"/>
                  </a:ext>
                </a:extLst>
              </a:tr>
              <a:tr h="359309">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Takes proactive measures to protect communities from the risks of wildfires</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50%</a:t>
                      </a:r>
                    </a:p>
                  </a:txBody>
                  <a:tcPr marL="3810" marR="3810" marT="3810" marB="0" anchor="ctr">
                    <a:lnL w="12700" cmpd="sng">
                      <a:noFill/>
                      <a:prstDash val="solid"/>
                    </a:lnL>
                    <a:lnR w="12700" cap="flat" cmpd="sng" algn="ctr">
                      <a:solidFill>
                        <a:srgbClr val="FF0000"/>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46%</a:t>
                      </a:r>
                    </a:p>
                  </a:txBody>
                  <a:tcPr marL="3810" marR="3810" marT="381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54%</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3810" marR="3810" marT="3810" marB="0" anchor="ctr">
                    <a:lnL w="12700" cap="flat" cmpd="sng" algn="ctr">
                      <a:solidFill>
                        <a:srgbClr val="FF0000"/>
                      </a:solidFill>
                      <a:prstDash val="sys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56%</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62%</a:t>
                      </a:r>
                      <a:r>
                        <a:rPr lang="en-US" sz="1000" b="0" u="none" strike="noStrike" kern="1200" baseline="30000">
                          <a:solidFill>
                            <a:schemeClr val="bg1"/>
                          </a:solidFill>
                          <a:effectLst/>
                          <a:latin typeface="Montserrat" panose="00000500000000000000" pitchFamily="2" charset="0"/>
                          <a:ea typeface="+mn-ea"/>
                          <a:cs typeface="+mn-cs"/>
                        </a:rPr>
                        <a:t>ABC</a:t>
                      </a:r>
                    </a:p>
                  </a:txBody>
                  <a:tcPr marL="3810" marR="3810" marT="3810"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769205616"/>
                  </a:ext>
                </a:extLst>
              </a:tr>
              <a:tr h="35930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Shows care and concern for its customers</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45%</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3810" marR="3810" marT="3810" marB="0" anchor="ctr">
                    <a:lnL w="12700" cmpd="sng">
                      <a:noFill/>
                      <a:prstDash val="solid"/>
                    </a:lnL>
                    <a:lnR w="12700" cap="flat" cmpd="sng" algn="ctr">
                      <a:solidFill>
                        <a:srgbClr val="FF0000"/>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36%</a:t>
                      </a:r>
                    </a:p>
                  </a:txBody>
                  <a:tcPr marL="3810" marR="3810" marT="381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49%</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3810" marR="3810" marT="3810" marB="0" anchor="ctr">
                    <a:lnL w="12700" cap="flat" cmpd="sng" algn="ctr">
                      <a:solidFill>
                        <a:srgbClr val="FF0000"/>
                      </a:solidFill>
                      <a:prstDash val="sys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56%</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ABC</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60%</a:t>
                      </a:r>
                      <a:r>
                        <a:rPr lang="en-US" sz="1000" b="0" u="none" strike="noStrike" kern="1200" baseline="30000">
                          <a:solidFill>
                            <a:schemeClr val="bg1"/>
                          </a:solidFill>
                          <a:effectLst/>
                          <a:latin typeface="Montserrat" panose="00000500000000000000" pitchFamily="2" charset="0"/>
                          <a:ea typeface="+mn-ea"/>
                          <a:cs typeface="+mn-cs"/>
                        </a:rPr>
                        <a:t>ABC</a:t>
                      </a:r>
                    </a:p>
                  </a:txBody>
                  <a:tcPr marL="3810" marR="3810" marT="3810"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135455982"/>
                  </a:ext>
                </a:extLst>
              </a:tr>
              <a:tr h="35930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Supports nonprofits and communities affected by wildfires</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44%</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3810" marR="3810" marT="3810" marB="0" anchor="ctr">
                    <a:lnL w="12700" cmpd="sng">
                      <a:noFill/>
                      <a:prstDash val="solid"/>
                    </a:lnL>
                    <a:lnR w="12700" cap="flat" cmpd="sng" algn="ctr">
                      <a:solidFill>
                        <a:srgbClr val="FF0000"/>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35%</a:t>
                      </a:r>
                    </a:p>
                  </a:txBody>
                  <a:tcPr marL="3810" marR="3810" marT="381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48%</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3810" marR="3810" marT="3810" marB="0" anchor="ctr">
                    <a:lnL w="12700" cap="flat" cmpd="sng" algn="ctr">
                      <a:solidFill>
                        <a:srgbClr val="FF0000"/>
                      </a:solidFill>
                      <a:prstDash val="sys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57%</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AB</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63%</a:t>
                      </a:r>
                      <a:r>
                        <a:rPr lang="en-US" sz="1000" b="0" u="none" strike="noStrike" kern="1200" baseline="30000">
                          <a:solidFill>
                            <a:schemeClr val="bg1"/>
                          </a:solidFill>
                          <a:effectLst/>
                          <a:latin typeface="Montserrat" panose="00000500000000000000" pitchFamily="2" charset="0"/>
                          <a:ea typeface="+mn-ea"/>
                          <a:cs typeface="+mn-cs"/>
                        </a:rPr>
                        <a:t>ABC</a:t>
                      </a:r>
                    </a:p>
                  </a:txBody>
                  <a:tcPr marL="3810" marR="3810" marT="3810"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475932458"/>
                  </a:ext>
                </a:extLst>
              </a:tr>
              <a:tr h="35930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Is a company you trust to act in the best interest of its customers</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41%</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3810" marR="3810" marT="3810" marB="0" anchor="ctr">
                    <a:lnL w="12700" cmpd="sng">
                      <a:noFill/>
                      <a:prstDash val="solid"/>
                    </a:lnL>
                    <a:lnR w="12700" cap="flat" cmpd="sng" algn="ctr">
                      <a:solidFill>
                        <a:srgbClr val="FF0000"/>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32%</a:t>
                      </a:r>
                    </a:p>
                  </a:txBody>
                  <a:tcPr marL="3810" marR="3810" marT="3810" marB="0" anchor="ctr">
                    <a:lnL w="12700" cap="flat" cmpd="sng" algn="ctr">
                      <a:solidFill>
                        <a:srgbClr val="FF0000"/>
                      </a:solidFill>
                      <a:prstDash val="sysDot"/>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44%</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p>
                  </a:txBody>
                  <a:tcPr marL="3810" marR="3810" marT="3810" marB="0" anchor="ctr">
                    <a:lnL w="12700" cap="flat" cmpd="sng" algn="ctr">
                      <a:solidFill>
                        <a:srgbClr val="FF0000"/>
                      </a:solidFill>
                      <a:prstDash val="sys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50%</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ABC</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58%</a:t>
                      </a:r>
                      <a:r>
                        <a:rPr lang="en-US" sz="1000" b="0" u="none" strike="noStrike" kern="1200" baseline="30000">
                          <a:solidFill>
                            <a:schemeClr val="bg1"/>
                          </a:solidFill>
                          <a:effectLst/>
                          <a:latin typeface="Montserrat" panose="00000500000000000000" pitchFamily="2" charset="0"/>
                          <a:ea typeface="+mn-ea"/>
                          <a:cs typeface="+mn-cs"/>
                        </a:rPr>
                        <a:t>ABCD</a:t>
                      </a:r>
                    </a:p>
                  </a:txBody>
                  <a:tcPr marL="3810" marR="3810" marT="3810"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495222801"/>
                  </a:ext>
                </a:extLst>
              </a:tr>
            </a:tbl>
          </a:graphicData>
        </a:graphic>
      </p:graphicFrame>
      <p:sp>
        <p:nvSpPr>
          <p:cNvPr id="69" name="Rectangle 68">
            <a:extLst>
              <a:ext uri="{FF2B5EF4-FFF2-40B4-BE49-F238E27FC236}">
                <a16:creationId xmlns:a16="http://schemas.microsoft.com/office/drawing/2014/main" id="{F5D3594B-0ACC-4D6E-A6D4-8591C0914E1F}"/>
              </a:ext>
            </a:extLst>
          </p:cNvPr>
          <p:cNvSpPr/>
          <p:nvPr/>
        </p:nvSpPr>
        <p:spPr>
          <a:xfrm>
            <a:off x="5142920" y="6436387"/>
            <a:ext cx="5689937" cy="338554"/>
          </a:xfrm>
          <a:prstGeom prst="rect">
            <a:avLst/>
          </a:prstGeom>
        </p:spPr>
        <p:txBody>
          <a:bodyPr wrap="square" anchor="b">
            <a:spAutoFit/>
          </a:bodyPr>
          <a:lstStyle/>
          <a:p>
            <a:r>
              <a:rPr lang="en-US" sz="800" i="1">
                <a:latin typeface="Montserrat Light" panose="00000400000000000000" pitchFamily="2" charset="0"/>
              </a:rPr>
              <a:t>Base: Total Respondents (Not Notified, De-Energized n=500; Notified, De-Energized n=500; Notified, Not De-Energized n=500; Not Notified, Not De-Energized n=502; Not in High-Risk Area n=500); Q1, Q12</a:t>
            </a:r>
          </a:p>
        </p:txBody>
      </p:sp>
      <p:sp>
        <p:nvSpPr>
          <p:cNvPr id="71" name="TextBox 70">
            <a:extLst>
              <a:ext uri="{FF2B5EF4-FFF2-40B4-BE49-F238E27FC236}">
                <a16:creationId xmlns:a16="http://schemas.microsoft.com/office/drawing/2014/main" id="{25C389C6-189C-40E0-9DBA-9D5DFD395C12}"/>
              </a:ext>
            </a:extLst>
          </p:cNvPr>
          <p:cNvSpPr txBox="1"/>
          <p:nvPr/>
        </p:nvSpPr>
        <p:spPr>
          <a:xfrm>
            <a:off x="11247179" y="4381793"/>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(+10)</a:t>
            </a:r>
          </a:p>
        </p:txBody>
      </p:sp>
      <p:sp>
        <p:nvSpPr>
          <p:cNvPr id="72" name="Isosceles Triangle 71">
            <a:extLst>
              <a:ext uri="{FF2B5EF4-FFF2-40B4-BE49-F238E27FC236}">
                <a16:creationId xmlns:a16="http://schemas.microsoft.com/office/drawing/2014/main" id="{B43EFBFE-4F33-42FE-8609-C869F9017A78}"/>
              </a:ext>
            </a:extLst>
          </p:cNvPr>
          <p:cNvSpPr/>
          <p:nvPr/>
        </p:nvSpPr>
        <p:spPr>
          <a:xfrm>
            <a:off x="11247179" y="4403223"/>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75B3560F-E653-4A08-8A33-70A04FE4A6E9}"/>
              </a:ext>
            </a:extLst>
          </p:cNvPr>
          <p:cNvSpPr txBox="1"/>
          <p:nvPr/>
        </p:nvSpPr>
        <p:spPr>
          <a:xfrm>
            <a:off x="11267193" y="5111213"/>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(+7)</a:t>
            </a:r>
          </a:p>
        </p:txBody>
      </p:sp>
      <p:sp>
        <p:nvSpPr>
          <p:cNvPr id="74" name="Isosceles Triangle 73">
            <a:extLst>
              <a:ext uri="{FF2B5EF4-FFF2-40B4-BE49-F238E27FC236}">
                <a16:creationId xmlns:a16="http://schemas.microsoft.com/office/drawing/2014/main" id="{90D7EB1B-FC37-4616-9965-3DE92292AF37}"/>
              </a:ext>
            </a:extLst>
          </p:cNvPr>
          <p:cNvSpPr/>
          <p:nvPr/>
        </p:nvSpPr>
        <p:spPr>
          <a:xfrm>
            <a:off x="11267193" y="5132643"/>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ACC18E01-A35A-4FAA-978C-5E6F38E90478}"/>
              </a:ext>
            </a:extLst>
          </p:cNvPr>
          <p:cNvSpPr txBox="1"/>
          <p:nvPr/>
        </p:nvSpPr>
        <p:spPr>
          <a:xfrm>
            <a:off x="11247179" y="5816471"/>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(+11)</a:t>
            </a:r>
          </a:p>
        </p:txBody>
      </p:sp>
      <p:sp>
        <p:nvSpPr>
          <p:cNvPr id="76" name="Isosceles Triangle 75">
            <a:extLst>
              <a:ext uri="{FF2B5EF4-FFF2-40B4-BE49-F238E27FC236}">
                <a16:creationId xmlns:a16="http://schemas.microsoft.com/office/drawing/2014/main" id="{BA2669FB-0AB4-4EB8-BC55-A4E22CB3E27D}"/>
              </a:ext>
            </a:extLst>
          </p:cNvPr>
          <p:cNvSpPr/>
          <p:nvPr/>
        </p:nvSpPr>
        <p:spPr>
          <a:xfrm>
            <a:off x="11247179" y="5837901"/>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F1702A56-5951-43F3-A52E-79F4DC0A9BA3}"/>
              </a:ext>
            </a:extLst>
          </p:cNvPr>
          <p:cNvSpPr txBox="1"/>
          <p:nvPr/>
        </p:nvSpPr>
        <p:spPr>
          <a:xfrm>
            <a:off x="10493946" y="581647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78" name="Isosceles Triangle 77">
            <a:extLst>
              <a:ext uri="{FF2B5EF4-FFF2-40B4-BE49-F238E27FC236}">
                <a16:creationId xmlns:a16="http://schemas.microsoft.com/office/drawing/2014/main" id="{73F3F538-9F63-4E88-A5BE-A456BD783B4B}"/>
              </a:ext>
            </a:extLst>
          </p:cNvPr>
          <p:cNvSpPr/>
          <p:nvPr/>
        </p:nvSpPr>
        <p:spPr>
          <a:xfrm>
            <a:off x="10493946" y="5837901"/>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a:extLst>
              <a:ext uri="{FF2B5EF4-FFF2-40B4-BE49-F238E27FC236}">
                <a16:creationId xmlns:a16="http://schemas.microsoft.com/office/drawing/2014/main" id="{E6515EFA-FC55-4FA1-B99E-38BD6C17D8D9}"/>
              </a:ext>
            </a:extLst>
          </p:cNvPr>
          <p:cNvPicPr>
            <a:picLocks noChangeAspect="1"/>
          </p:cNvPicPr>
          <p:nvPr/>
        </p:nvPicPr>
        <p:blipFill rotWithShape="1">
          <a:blip r:embed="rId5">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
        <p:nvSpPr>
          <p:cNvPr id="52" name="TextBox 51">
            <a:extLst>
              <a:ext uri="{FF2B5EF4-FFF2-40B4-BE49-F238E27FC236}">
                <a16:creationId xmlns:a16="http://schemas.microsoft.com/office/drawing/2014/main" id="{01955D34-9183-4B6B-887C-73330FE467AF}"/>
              </a:ext>
            </a:extLst>
          </p:cNvPr>
          <p:cNvSpPr txBox="1"/>
          <p:nvPr/>
        </p:nvSpPr>
        <p:spPr>
          <a:xfrm>
            <a:off x="513464" y="2850849"/>
            <a:ext cx="3298631" cy="93871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100">
                <a:latin typeface="Montserrat Light" panose="00000400000000000000" pitchFamily="2" charset="0"/>
              </a:rPr>
              <a:t>Like in 2019, more intensive experiences with PSPS result in less favorability. Even just receiving a notification (without de-energization) creates a negative impression of SCE.</a:t>
            </a:r>
          </a:p>
        </p:txBody>
      </p:sp>
    </p:spTree>
    <p:extLst>
      <p:ext uri="{BB962C8B-B14F-4D97-AF65-F5344CB8AC3E}">
        <p14:creationId xmlns:p14="http://schemas.microsoft.com/office/powerpoint/2010/main" val="3840865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2" name="Rectangle 11">
            <a:extLst>
              <a:ext uri="{FF2B5EF4-FFF2-40B4-BE49-F238E27FC236}">
                <a16:creationId xmlns:a16="http://schemas.microsoft.com/office/drawing/2014/main" id="{2111C30A-D260-411F-9A33-7DF3043B4EA4}"/>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13E1D6A2-41FC-4DD9-BEBC-312C58F1CC94}"/>
              </a:ext>
            </a:extLst>
          </p:cNvPr>
          <p:cNvCxnSpPr>
            <a:cxnSpLocks/>
          </p:cNvCxnSpPr>
          <p:nvPr/>
        </p:nvCxnSpPr>
        <p:spPr>
          <a:xfrm rot="16200000" flipV="1">
            <a:off x="1169767" y="2620937"/>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5691CE4D-96B7-4CD7-860D-B07F3964C910}"/>
              </a:ext>
            </a:extLst>
          </p:cNvPr>
          <p:cNvSpPr txBox="1">
            <a:spLocks/>
          </p:cNvSpPr>
          <p:nvPr/>
        </p:nvSpPr>
        <p:spPr>
          <a:xfrm>
            <a:off x="866736" y="2522892"/>
            <a:ext cx="3103512"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OPINION OF PSPS PRACTICE*</a:t>
            </a:r>
          </a:p>
        </p:txBody>
      </p:sp>
      <p:cxnSp>
        <p:nvCxnSpPr>
          <p:cNvPr id="46" name="Straight Connector 45">
            <a:extLst>
              <a:ext uri="{FF2B5EF4-FFF2-40B4-BE49-F238E27FC236}">
                <a16:creationId xmlns:a16="http://schemas.microsoft.com/office/drawing/2014/main" id="{EA643023-40FB-4B50-9BBE-E8905709692A}"/>
              </a:ext>
            </a:extLst>
          </p:cNvPr>
          <p:cNvCxnSpPr>
            <a:cxnSpLocks/>
          </p:cNvCxnSpPr>
          <p:nvPr/>
        </p:nvCxnSpPr>
        <p:spPr>
          <a:xfrm rot="16200000" flipV="1">
            <a:off x="6762195" y="2620937"/>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7" name="Text Placeholder 6">
            <a:extLst>
              <a:ext uri="{FF2B5EF4-FFF2-40B4-BE49-F238E27FC236}">
                <a16:creationId xmlns:a16="http://schemas.microsoft.com/office/drawing/2014/main" id="{96B5CBD5-6087-49F2-8906-13042328CCF5}"/>
              </a:ext>
            </a:extLst>
          </p:cNvPr>
          <p:cNvSpPr txBox="1">
            <a:spLocks/>
          </p:cNvSpPr>
          <p:nvPr/>
        </p:nvSpPr>
        <p:spPr>
          <a:xfrm>
            <a:off x="6459163" y="2522892"/>
            <a:ext cx="3690715"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PSPS IMPACT ON OPINION OF SCE</a:t>
            </a:r>
          </a:p>
        </p:txBody>
      </p:sp>
      <p:sp>
        <p:nvSpPr>
          <p:cNvPr id="72" name="Rectangle 71">
            <a:extLst>
              <a:ext uri="{FF2B5EF4-FFF2-40B4-BE49-F238E27FC236}">
                <a16:creationId xmlns:a16="http://schemas.microsoft.com/office/drawing/2014/main" id="{920E3DBB-C7DD-49BC-8C7D-7E2B9ED03F8E}"/>
              </a:ext>
            </a:extLst>
          </p:cNvPr>
          <p:cNvSpPr/>
          <p:nvPr/>
        </p:nvSpPr>
        <p:spPr>
          <a:xfrm>
            <a:off x="866736" y="6452629"/>
            <a:ext cx="8571025" cy="338554"/>
          </a:xfrm>
          <a:prstGeom prst="rect">
            <a:avLst/>
          </a:prstGeom>
        </p:spPr>
        <p:txBody>
          <a:bodyPr wrap="square">
            <a:spAutoFit/>
          </a:bodyPr>
          <a:lstStyle/>
          <a:p>
            <a:r>
              <a:rPr lang="en-US" sz="800" i="1">
                <a:latin typeface="Montserrat Light" panose="00000400000000000000" pitchFamily="2" charset="0"/>
              </a:rPr>
              <a:t>Base: Total Respondents (Not Notified, De-Energized n=500; Notified, De-Energized n=500; Notified, Not De-Energized n=500; Not Notified, Not De-Energized n=502; Not in High-Risk Area n=500); Q33, Q34, Q36. *Question was not asked of those who do not live in high-risk area.</a:t>
            </a:r>
          </a:p>
        </p:txBody>
      </p:sp>
      <p:sp>
        <p:nvSpPr>
          <p:cNvPr id="41" name="TextBox 40">
            <a:extLst>
              <a:ext uri="{FF2B5EF4-FFF2-40B4-BE49-F238E27FC236}">
                <a16:creationId xmlns:a16="http://schemas.microsoft.com/office/drawing/2014/main" id="{9316C2D0-D699-4B10-A4AA-D264E77DA78F}"/>
              </a:ext>
            </a:extLst>
          </p:cNvPr>
          <p:cNvSpPr txBox="1"/>
          <p:nvPr/>
        </p:nvSpPr>
        <p:spPr>
          <a:xfrm>
            <a:off x="866736" y="3595659"/>
            <a:ext cx="1270069" cy="230832"/>
          </a:xfrm>
          <a:prstGeom prst="rect">
            <a:avLst/>
          </a:prstGeom>
          <a:noFill/>
        </p:spPr>
        <p:txBody>
          <a:bodyPr wrap="square" rtlCol="0">
            <a:spAutoFit/>
          </a:bodyPr>
          <a:lstStyle/>
          <a:p>
            <a:r>
              <a:rPr lang="en-US" sz="900">
                <a:latin typeface="Montserrat Light" panose="00000400000000000000" pitchFamily="2" charset="0"/>
              </a:rPr>
              <a:t>Very positive</a:t>
            </a:r>
          </a:p>
        </p:txBody>
      </p:sp>
      <p:sp>
        <p:nvSpPr>
          <p:cNvPr id="42" name="TextBox 41">
            <a:extLst>
              <a:ext uri="{FF2B5EF4-FFF2-40B4-BE49-F238E27FC236}">
                <a16:creationId xmlns:a16="http://schemas.microsoft.com/office/drawing/2014/main" id="{9A541E63-945C-4345-B670-F0B2283B32DE}"/>
              </a:ext>
            </a:extLst>
          </p:cNvPr>
          <p:cNvSpPr txBox="1"/>
          <p:nvPr/>
        </p:nvSpPr>
        <p:spPr>
          <a:xfrm>
            <a:off x="866736" y="4186279"/>
            <a:ext cx="1270069" cy="230832"/>
          </a:xfrm>
          <a:prstGeom prst="rect">
            <a:avLst/>
          </a:prstGeom>
          <a:noFill/>
        </p:spPr>
        <p:txBody>
          <a:bodyPr wrap="square" rtlCol="0">
            <a:spAutoFit/>
          </a:bodyPr>
          <a:lstStyle/>
          <a:p>
            <a:r>
              <a:rPr lang="en-US" sz="900">
                <a:latin typeface="Montserrat Light" panose="00000400000000000000" pitchFamily="2" charset="0"/>
              </a:rPr>
              <a:t>Positive</a:t>
            </a:r>
          </a:p>
        </p:txBody>
      </p:sp>
      <p:sp>
        <p:nvSpPr>
          <p:cNvPr id="43" name="TextBox 42">
            <a:extLst>
              <a:ext uri="{FF2B5EF4-FFF2-40B4-BE49-F238E27FC236}">
                <a16:creationId xmlns:a16="http://schemas.microsoft.com/office/drawing/2014/main" id="{CEB24030-2263-400A-8446-3A38D3F457DA}"/>
              </a:ext>
            </a:extLst>
          </p:cNvPr>
          <p:cNvSpPr txBox="1"/>
          <p:nvPr/>
        </p:nvSpPr>
        <p:spPr>
          <a:xfrm>
            <a:off x="866736" y="4832535"/>
            <a:ext cx="1270069" cy="230832"/>
          </a:xfrm>
          <a:prstGeom prst="rect">
            <a:avLst/>
          </a:prstGeom>
          <a:noFill/>
        </p:spPr>
        <p:txBody>
          <a:bodyPr wrap="square" rtlCol="0">
            <a:spAutoFit/>
          </a:bodyPr>
          <a:lstStyle/>
          <a:p>
            <a:r>
              <a:rPr lang="en-US" sz="900">
                <a:latin typeface="Montserrat Light" panose="00000400000000000000" pitchFamily="2" charset="0"/>
              </a:rPr>
              <a:t>Neutral</a:t>
            </a:r>
          </a:p>
        </p:txBody>
      </p:sp>
      <p:sp>
        <p:nvSpPr>
          <p:cNvPr id="44" name="TextBox 43">
            <a:extLst>
              <a:ext uri="{FF2B5EF4-FFF2-40B4-BE49-F238E27FC236}">
                <a16:creationId xmlns:a16="http://schemas.microsoft.com/office/drawing/2014/main" id="{C790D9DF-09B7-4BCD-A9BC-E413706EDFB8}"/>
              </a:ext>
            </a:extLst>
          </p:cNvPr>
          <p:cNvSpPr txBox="1"/>
          <p:nvPr/>
        </p:nvSpPr>
        <p:spPr>
          <a:xfrm>
            <a:off x="866736" y="5380830"/>
            <a:ext cx="975484" cy="230832"/>
          </a:xfrm>
          <a:prstGeom prst="rect">
            <a:avLst/>
          </a:prstGeom>
          <a:noFill/>
        </p:spPr>
        <p:txBody>
          <a:bodyPr wrap="square" rtlCol="0">
            <a:spAutoFit/>
          </a:bodyPr>
          <a:lstStyle/>
          <a:p>
            <a:r>
              <a:rPr lang="en-US" sz="900">
                <a:latin typeface="Montserrat Light" panose="00000400000000000000" pitchFamily="2" charset="0"/>
              </a:rPr>
              <a:t>Negative</a:t>
            </a:r>
          </a:p>
        </p:txBody>
      </p:sp>
      <p:sp>
        <p:nvSpPr>
          <p:cNvPr id="45" name="TextBox 44">
            <a:extLst>
              <a:ext uri="{FF2B5EF4-FFF2-40B4-BE49-F238E27FC236}">
                <a16:creationId xmlns:a16="http://schemas.microsoft.com/office/drawing/2014/main" id="{410BF878-5B91-4E64-BBC0-2E35E689EF05}"/>
              </a:ext>
            </a:extLst>
          </p:cNvPr>
          <p:cNvSpPr txBox="1"/>
          <p:nvPr/>
        </p:nvSpPr>
        <p:spPr>
          <a:xfrm>
            <a:off x="866736" y="5748194"/>
            <a:ext cx="975484" cy="230832"/>
          </a:xfrm>
          <a:prstGeom prst="rect">
            <a:avLst/>
          </a:prstGeom>
          <a:noFill/>
        </p:spPr>
        <p:txBody>
          <a:bodyPr wrap="square" rtlCol="0">
            <a:spAutoFit/>
          </a:bodyPr>
          <a:lstStyle/>
          <a:p>
            <a:r>
              <a:rPr lang="en-US" sz="900">
                <a:latin typeface="Montserrat Light" panose="00000400000000000000" pitchFamily="2" charset="0"/>
              </a:rPr>
              <a:t>Very negative</a:t>
            </a:r>
          </a:p>
        </p:txBody>
      </p:sp>
      <p:graphicFrame>
        <p:nvGraphicFramePr>
          <p:cNvPr id="48" name="Chart 47">
            <a:extLst>
              <a:ext uri="{FF2B5EF4-FFF2-40B4-BE49-F238E27FC236}">
                <a16:creationId xmlns:a16="http://schemas.microsoft.com/office/drawing/2014/main" id="{21EE0CB8-A964-4E52-9CE1-F90ADA30F840}"/>
              </a:ext>
            </a:extLst>
          </p:cNvPr>
          <p:cNvGraphicFramePr/>
          <p:nvPr>
            <p:extLst>
              <p:ext uri="{D42A27DB-BD31-4B8C-83A1-F6EECF244321}">
                <p14:modId xmlns:p14="http://schemas.microsoft.com/office/powerpoint/2010/main" val="200667306"/>
              </p:ext>
            </p:extLst>
          </p:nvPr>
        </p:nvGraphicFramePr>
        <p:xfrm>
          <a:off x="1689546" y="3444817"/>
          <a:ext cx="4275079"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52" name="TextBox 51">
            <a:extLst>
              <a:ext uri="{FF2B5EF4-FFF2-40B4-BE49-F238E27FC236}">
                <a16:creationId xmlns:a16="http://schemas.microsoft.com/office/drawing/2014/main" id="{C3875CD3-57B7-4FF1-9979-7B5AC8C0E7B8}"/>
              </a:ext>
            </a:extLst>
          </p:cNvPr>
          <p:cNvSpPr txBox="1"/>
          <p:nvPr/>
        </p:nvSpPr>
        <p:spPr>
          <a:xfrm>
            <a:off x="866737" y="6066048"/>
            <a:ext cx="1185800" cy="369332"/>
          </a:xfrm>
          <a:prstGeom prst="rect">
            <a:avLst/>
          </a:prstGeom>
          <a:noFill/>
        </p:spPr>
        <p:txBody>
          <a:bodyPr wrap="square" rtlCol="0">
            <a:spAutoFit/>
          </a:bodyPr>
          <a:lstStyle/>
          <a:p>
            <a:r>
              <a:rPr lang="en-US" sz="900" spc="-40">
                <a:latin typeface="Montserrat SemiBold" panose="00000700000000000000" pitchFamily="2" charset="0"/>
              </a:rPr>
              <a:t>Net: Very negative/</a:t>
            </a:r>
          </a:p>
          <a:p>
            <a:r>
              <a:rPr lang="en-US" sz="900" spc="-40">
                <a:latin typeface="Montserrat SemiBold" panose="00000700000000000000" pitchFamily="2" charset="0"/>
              </a:rPr>
              <a:t>negative</a:t>
            </a:r>
          </a:p>
        </p:txBody>
      </p:sp>
      <p:sp>
        <p:nvSpPr>
          <p:cNvPr id="53" name="TextBox 52">
            <a:extLst>
              <a:ext uri="{FF2B5EF4-FFF2-40B4-BE49-F238E27FC236}">
                <a16:creationId xmlns:a16="http://schemas.microsoft.com/office/drawing/2014/main" id="{1589CE0F-8FBE-41FE-883D-466EAC6F78DA}"/>
              </a:ext>
            </a:extLst>
          </p:cNvPr>
          <p:cNvSpPr txBox="1"/>
          <p:nvPr/>
        </p:nvSpPr>
        <p:spPr>
          <a:xfrm>
            <a:off x="866735" y="3235150"/>
            <a:ext cx="1137163" cy="369332"/>
          </a:xfrm>
          <a:prstGeom prst="rect">
            <a:avLst/>
          </a:prstGeom>
          <a:noFill/>
        </p:spPr>
        <p:txBody>
          <a:bodyPr wrap="square" rtlCol="0">
            <a:spAutoFit/>
          </a:bodyPr>
          <a:lstStyle/>
          <a:p>
            <a:r>
              <a:rPr lang="en-US" sz="900" spc="-40">
                <a:latin typeface="Montserrat SemiBold" panose="00000700000000000000" pitchFamily="2" charset="0"/>
              </a:rPr>
              <a:t>Net: Very </a:t>
            </a:r>
          </a:p>
          <a:p>
            <a:r>
              <a:rPr lang="en-US" sz="900" spc="-40">
                <a:latin typeface="Montserrat SemiBold" panose="00000700000000000000" pitchFamily="2" charset="0"/>
              </a:rPr>
              <a:t>positive/positive</a:t>
            </a:r>
          </a:p>
        </p:txBody>
      </p:sp>
      <p:graphicFrame>
        <p:nvGraphicFramePr>
          <p:cNvPr id="2" name="Table 1">
            <a:extLst>
              <a:ext uri="{FF2B5EF4-FFF2-40B4-BE49-F238E27FC236}">
                <a16:creationId xmlns:a16="http://schemas.microsoft.com/office/drawing/2014/main" id="{417482DB-6967-45F1-BFCE-C34D404B7DB5}"/>
              </a:ext>
            </a:extLst>
          </p:cNvPr>
          <p:cNvGraphicFramePr>
            <a:graphicFrameLocks noGrp="1"/>
          </p:cNvGraphicFramePr>
          <p:nvPr>
            <p:extLst>
              <p:ext uri="{D42A27DB-BD31-4B8C-83A1-F6EECF244321}">
                <p14:modId xmlns:p14="http://schemas.microsoft.com/office/powerpoint/2010/main" val="3801218204"/>
              </p:ext>
            </p:extLst>
          </p:nvPr>
        </p:nvGraphicFramePr>
        <p:xfrm>
          <a:off x="1811312" y="2912449"/>
          <a:ext cx="4069080" cy="670147"/>
        </p:xfrm>
        <a:graphic>
          <a:graphicData uri="http://schemas.openxmlformats.org/drawingml/2006/table">
            <a:tbl>
              <a:tblPr/>
              <a:tblGrid>
                <a:gridCol w="813816">
                  <a:extLst>
                    <a:ext uri="{9D8B030D-6E8A-4147-A177-3AD203B41FA5}">
                      <a16:colId xmlns:a16="http://schemas.microsoft.com/office/drawing/2014/main" val="3283667324"/>
                    </a:ext>
                  </a:extLst>
                </a:gridCol>
                <a:gridCol w="813816">
                  <a:extLst>
                    <a:ext uri="{9D8B030D-6E8A-4147-A177-3AD203B41FA5}">
                      <a16:colId xmlns:a16="http://schemas.microsoft.com/office/drawing/2014/main" val="3239659210"/>
                    </a:ext>
                  </a:extLst>
                </a:gridCol>
                <a:gridCol w="813816">
                  <a:extLst>
                    <a:ext uri="{9D8B030D-6E8A-4147-A177-3AD203B41FA5}">
                      <a16:colId xmlns:a16="http://schemas.microsoft.com/office/drawing/2014/main" val="1208287317"/>
                    </a:ext>
                  </a:extLst>
                </a:gridCol>
                <a:gridCol w="813816">
                  <a:extLst>
                    <a:ext uri="{9D8B030D-6E8A-4147-A177-3AD203B41FA5}">
                      <a16:colId xmlns:a16="http://schemas.microsoft.com/office/drawing/2014/main" val="2101186664"/>
                    </a:ext>
                  </a:extLst>
                </a:gridCol>
                <a:gridCol w="813816">
                  <a:extLst>
                    <a:ext uri="{9D8B030D-6E8A-4147-A177-3AD203B41FA5}">
                      <a16:colId xmlns:a16="http://schemas.microsoft.com/office/drawing/2014/main" val="2501497468"/>
                    </a:ext>
                  </a:extLst>
                </a:gridCol>
              </a:tblGrid>
              <a:tr h="414115">
                <a:tc>
                  <a:txBody>
                    <a:bodyPr/>
                    <a:lstStyle/>
                    <a:p>
                      <a:pPr algn="ctr" fontAlgn="b"/>
                      <a:r>
                        <a:rPr lang="en-US" sz="800" b="0" i="0" u="none" strike="noStrike" kern="1200">
                          <a:solidFill>
                            <a:srgbClr val="000000"/>
                          </a:solidFill>
                          <a:effectLst/>
                          <a:latin typeface="Montserrat SemiBold" panose="00000700000000000000" pitchFamily="2" charset="0"/>
                          <a:ea typeface="+mn-ea"/>
                          <a:cs typeface="+mn-cs"/>
                        </a:rPr>
                        <a:t>Not Notified, De-Energized</a:t>
                      </a:r>
                    </a:p>
                    <a:p>
                      <a:pPr marL="0" algn="ctr"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br>
                        <a:rPr lang="en-US" sz="800" b="0" i="0" u="none" strike="noStrike">
                          <a:solidFill>
                            <a:srgbClr val="000000"/>
                          </a:solidFill>
                          <a:effectLst/>
                          <a:latin typeface="Montserrat SemiBold" panose="00000700000000000000" pitchFamily="2" charset="0"/>
                        </a:rPr>
                      </a:br>
                      <a:r>
                        <a:rPr lang="en-US" sz="800" b="0" i="0" u="none" strike="noStrike">
                          <a:solidFill>
                            <a:srgbClr val="000000"/>
                          </a:solidFill>
                          <a:effectLst/>
                          <a:latin typeface="Montserrat SemiBold" panose="00000700000000000000" pitchFamily="2" charset="0"/>
                        </a:rPr>
                        <a:t>De-Energized</a:t>
                      </a:r>
                      <a:br>
                        <a:rPr lang="en-US" sz="900" b="0" i="0" u="none" strike="noStrike">
                          <a:solidFill>
                            <a:srgbClr val="000000"/>
                          </a:solidFill>
                          <a:effectLst/>
                          <a:latin typeface="Montserrat SemiBold" panose="00000700000000000000" pitchFamily="2" charset="0"/>
                        </a:rPr>
                      </a:br>
                      <a:r>
                        <a:rPr lang="en-US" sz="700" b="0" i="0" u="none" strike="noStrike">
                          <a:solidFill>
                            <a:srgbClr val="000000"/>
                          </a:solidFill>
                          <a:effectLst/>
                          <a:latin typeface="Montserrat Light" panose="00000400000000000000" pitchFamily="2" charset="0"/>
                        </a:rPr>
                        <a:t>(B)</a:t>
                      </a:r>
                      <a:endParaRPr lang="en-US" sz="9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br>
                        <a:rPr lang="en-US" sz="800" b="0" i="0" u="none" strike="noStrike">
                          <a:solidFill>
                            <a:srgbClr val="000000"/>
                          </a:solidFill>
                          <a:effectLst/>
                          <a:latin typeface="Montserrat SemiBold" panose="00000700000000000000" pitchFamily="2" charset="0"/>
                        </a:rPr>
                      </a:br>
                      <a:r>
                        <a:rPr lang="en-US" sz="800" b="0" i="0" u="none" strike="noStrike">
                          <a:solidFill>
                            <a:srgbClr val="000000"/>
                          </a:solidFill>
                          <a:effectLst/>
                          <a:latin typeface="Montserrat SemiBold" panose="00000700000000000000" pitchFamily="2" charset="0"/>
                        </a:rPr>
                        <a:t>Not De-En</a:t>
                      </a:r>
                    </a:p>
                    <a:p>
                      <a:pPr algn="ctr" fontAlgn="b"/>
                      <a:r>
                        <a:rPr lang="en-US" sz="7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Notified, Not De-En</a:t>
                      </a:r>
                    </a:p>
                    <a:p>
                      <a:pPr marL="0" algn="ctr"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in High-</a:t>
                      </a:r>
                    </a:p>
                    <a:p>
                      <a:pPr algn="ctr" fontAlgn="b"/>
                      <a:r>
                        <a:rPr lang="en-US" sz="800" b="0" i="0" u="none" strike="noStrike">
                          <a:solidFill>
                            <a:srgbClr val="000000"/>
                          </a:solidFill>
                          <a:effectLst/>
                          <a:latin typeface="Montserrat SemiBold" panose="00000700000000000000" pitchFamily="2" charset="0"/>
                        </a:rPr>
                        <a:t>Risk Area* </a:t>
                      </a:r>
                    </a:p>
                    <a:p>
                      <a:pPr algn="ctr" fontAlgn="b"/>
                      <a:r>
                        <a:rPr lang="en-US" sz="700" b="0" i="0" u="none" strike="noStrike" kern="1200">
                          <a:solidFill>
                            <a:srgbClr val="000000"/>
                          </a:solidFill>
                          <a:effectLst/>
                          <a:latin typeface="Montserrat Light" panose="00000400000000000000" pitchFamily="2" charset="0"/>
                          <a:ea typeface="+mn-ea"/>
                          <a:cs typeface="+mn-cs"/>
                        </a:rPr>
                        <a:t>(E)</a:t>
                      </a:r>
                      <a:endParaRPr lang="en-US" sz="8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8167498"/>
                  </a:ext>
                </a:extLst>
              </a:tr>
              <a:tr h="256032">
                <a:tc>
                  <a:txBody>
                    <a:bodyPr/>
                    <a:lstStyle/>
                    <a:p>
                      <a:pPr algn="ctr" fontAlgn="t"/>
                      <a:r>
                        <a:rPr lang="en-US" sz="900" b="0" u="none" strike="noStrike" kern="1200">
                          <a:solidFill>
                            <a:schemeClr val="tx1"/>
                          </a:solidFill>
                          <a:effectLst/>
                          <a:latin typeface="Montserrat SemiBold" panose="00000700000000000000" pitchFamily="2" charset="0"/>
                          <a:ea typeface="+mn-ea"/>
                          <a:cs typeface="+mn-cs"/>
                        </a:rPr>
                        <a:t>45%</a:t>
                      </a:r>
                      <a:r>
                        <a:rPr lang="en-US" sz="900" b="0" u="none" strike="noStrike" kern="1200" baseline="30000">
                          <a:solidFill>
                            <a:schemeClr val="tx1"/>
                          </a:solidFill>
                          <a:effectLst/>
                          <a:latin typeface="Montserrat SemiBold" panose="00000700000000000000" pitchFamily="2" charset="0"/>
                          <a:ea typeface="+mn-ea"/>
                          <a:cs typeface="+mn-cs"/>
                        </a:rPr>
                        <a:t>B</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u="none" strike="noStrike" kern="1200">
                          <a:solidFill>
                            <a:schemeClr val="tx1"/>
                          </a:solidFill>
                          <a:effectLst/>
                          <a:latin typeface="Montserrat SemiBold" panose="00000700000000000000" pitchFamily="2" charset="0"/>
                          <a:ea typeface="+mn-ea"/>
                          <a:cs typeface="+mn-cs"/>
                        </a:rPr>
                        <a:t>37%</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u="none" strike="noStrike" kern="1200">
                          <a:solidFill>
                            <a:schemeClr val="tx1"/>
                          </a:solidFill>
                          <a:effectLst/>
                          <a:latin typeface="Montserrat SemiBold" panose="00000700000000000000" pitchFamily="2" charset="0"/>
                          <a:ea typeface="+mn-ea"/>
                          <a:cs typeface="+mn-cs"/>
                        </a:rPr>
                        <a:t>51%</a:t>
                      </a:r>
                      <a:r>
                        <a:rPr lang="en-US" sz="900" b="0" u="none" strike="noStrike" kern="1200" baseline="30000">
                          <a:solidFill>
                            <a:schemeClr val="tx1"/>
                          </a:solidFill>
                          <a:effectLst/>
                          <a:latin typeface="Montserrat SemiBold" panose="00000700000000000000" pitchFamily="2" charset="0"/>
                          <a:ea typeface="+mn-ea"/>
                          <a:cs typeface="+mn-cs"/>
                        </a:rPr>
                        <a:t>B</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u="none" strike="noStrike" kern="1200">
                          <a:solidFill>
                            <a:schemeClr val="tx1"/>
                          </a:solidFill>
                          <a:effectLst/>
                          <a:latin typeface="Montserrat SemiBold" panose="00000700000000000000" pitchFamily="2" charset="0"/>
                          <a:ea typeface="+mn-ea"/>
                          <a:cs typeface="+mn-cs"/>
                        </a:rPr>
                        <a:t>51%</a:t>
                      </a:r>
                      <a:r>
                        <a:rPr lang="en-US" sz="900" b="0" u="none" strike="noStrike" kern="1200" baseline="30000">
                          <a:solidFill>
                            <a:schemeClr val="tx1"/>
                          </a:solidFill>
                          <a:effectLst/>
                          <a:latin typeface="Montserrat SemiBold" panose="00000700000000000000" pitchFamily="2" charset="0"/>
                          <a:ea typeface="+mn-ea"/>
                          <a:cs typeface="+mn-cs"/>
                        </a:rPr>
                        <a:t>B</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u="none" strike="noStrike" kern="1200">
                          <a:solidFill>
                            <a:schemeClr val="tx1"/>
                          </a:solidFill>
                          <a:effectLst/>
                          <a:latin typeface="Montserrat SemiBold" panose="00000700000000000000" pitchFamily="2" charset="0"/>
                          <a:ea typeface="+mn-ea"/>
                          <a:cs typeface="+mn-cs"/>
                        </a:rPr>
                        <a:t>60%</a:t>
                      </a:r>
                      <a:r>
                        <a:rPr lang="en-US" sz="900" b="0" u="none" strike="noStrike" kern="1200" baseline="30000">
                          <a:solidFill>
                            <a:schemeClr val="tx1"/>
                          </a:solidFill>
                          <a:effectLst/>
                          <a:latin typeface="Montserrat SemiBold" panose="00000700000000000000" pitchFamily="2" charset="0"/>
                          <a:ea typeface="+mn-ea"/>
                          <a:cs typeface="+mn-cs"/>
                        </a:rPr>
                        <a:t>ABCD</a:t>
                      </a:r>
                    </a:p>
                  </a:txBody>
                  <a:tcPr marL="3810" marR="3810" marT="3810" marB="0" anchor="ctr">
                    <a:lnL w="12700" cap="flat" cmpd="sng" algn="ctr">
                      <a:solidFill>
                        <a:schemeClr val="bg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287902"/>
                  </a:ext>
                </a:extLst>
              </a:tr>
            </a:tbl>
          </a:graphicData>
        </a:graphic>
      </p:graphicFrame>
      <p:graphicFrame>
        <p:nvGraphicFramePr>
          <p:cNvPr id="55" name="Table 54">
            <a:extLst>
              <a:ext uri="{FF2B5EF4-FFF2-40B4-BE49-F238E27FC236}">
                <a16:creationId xmlns:a16="http://schemas.microsoft.com/office/drawing/2014/main" id="{5CBBA112-B072-4601-B4B2-B975B892532C}"/>
              </a:ext>
            </a:extLst>
          </p:cNvPr>
          <p:cNvGraphicFramePr>
            <a:graphicFrameLocks noGrp="1"/>
          </p:cNvGraphicFramePr>
          <p:nvPr>
            <p:extLst>
              <p:ext uri="{D42A27DB-BD31-4B8C-83A1-F6EECF244321}">
                <p14:modId xmlns:p14="http://schemas.microsoft.com/office/powerpoint/2010/main" val="924280185"/>
              </p:ext>
            </p:extLst>
          </p:nvPr>
        </p:nvGraphicFramePr>
        <p:xfrm>
          <a:off x="1871782" y="6088261"/>
          <a:ext cx="3999180" cy="233304"/>
        </p:xfrm>
        <a:graphic>
          <a:graphicData uri="http://schemas.openxmlformats.org/drawingml/2006/table">
            <a:tbl>
              <a:tblPr/>
              <a:tblGrid>
                <a:gridCol w="799836">
                  <a:extLst>
                    <a:ext uri="{9D8B030D-6E8A-4147-A177-3AD203B41FA5}">
                      <a16:colId xmlns:a16="http://schemas.microsoft.com/office/drawing/2014/main" val="3283667324"/>
                    </a:ext>
                  </a:extLst>
                </a:gridCol>
                <a:gridCol w="799836">
                  <a:extLst>
                    <a:ext uri="{9D8B030D-6E8A-4147-A177-3AD203B41FA5}">
                      <a16:colId xmlns:a16="http://schemas.microsoft.com/office/drawing/2014/main" val="3239659210"/>
                    </a:ext>
                  </a:extLst>
                </a:gridCol>
                <a:gridCol w="799836">
                  <a:extLst>
                    <a:ext uri="{9D8B030D-6E8A-4147-A177-3AD203B41FA5}">
                      <a16:colId xmlns:a16="http://schemas.microsoft.com/office/drawing/2014/main" val="1208287317"/>
                    </a:ext>
                  </a:extLst>
                </a:gridCol>
                <a:gridCol w="799836">
                  <a:extLst>
                    <a:ext uri="{9D8B030D-6E8A-4147-A177-3AD203B41FA5}">
                      <a16:colId xmlns:a16="http://schemas.microsoft.com/office/drawing/2014/main" val="2101186664"/>
                    </a:ext>
                  </a:extLst>
                </a:gridCol>
                <a:gridCol w="799836">
                  <a:extLst>
                    <a:ext uri="{9D8B030D-6E8A-4147-A177-3AD203B41FA5}">
                      <a16:colId xmlns:a16="http://schemas.microsoft.com/office/drawing/2014/main" val="2501497468"/>
                    </a:ext>
                  </a:extLst>
                </a:gridCol>
              </a:tblGrid>
              <a:tr h="233304">
                <a:tc>
                  <a:txBody>
                    <a:bodyPr/>
                    <a:lstStyle/>
                    <a:p>
                      <a:pPr algn="ctr" fontAlgn="t"/>
                      <a:r>
                        <a:rPr lang="en-US" sz="900" b="0" u="none" strike="noStrike" kern="1200">
                          <a:solidFill>
                            <a:schemeClr val="tx1"/>
                          </a:solidFill>
                          <a:effectLst/>
                          <a:latin typeface="Montserrat SemiBold" panose="00000700000000000000" pitchFamily="2" charset="0"/>
                          <a:ea typeface="+mn-ea"/>
                          <a:cs typeface="+mn-cs"/>
                        </a:rPr>
                        <a:t>31%</a:t>
                      </a:r>
                      <a:r>
                        <a:rPr lang="en-US" sz="900" b="0" u="none" strike="noStrike" kern="1200" baseline="30000">
                          <a:solidFill>
                            <a:schemeClr val="tx1"/>
                          </a:solidFill>
                          <a:effectLst/>
                          <a:latin typeface="Montserrat SemiBold" panose="00000700000000000000" pitchFamily="2" charset="0"/>
                          <a:ea typeface="+mn-ea"/>
                          <a:cs typeface="+mn-cs"/>
                        </a:rPr>
                        <a:t>CDE</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u="none" strike="noStrike" kern="1200">
                          <a:solidFill>
                            <a:schemeClr val="tx1"/>
                          </a:solidFill>
                          <a:effectLst/>
                          <a:latin typeface="Montserrat SemiBold" panose="00000700000000000000" pitchFamily="2" charset="0"/>
                          <a:ea typeface="+mn-ea"/>
                          <a:cs typeface="+mn-cs"/>
                        </a:rPr>
                        <a:t>39%</a:t>
                      </a:r>
                      <a:r>
                        <a:rPr lang="en-US" sz="900" b="0" u="none" strike="noStrike" kern="1200" baseline="30000">
                          <a:solidFill>
                            <a:schemeClr val="tx1"/>
                          </a:solidFill>
                          <a:effectLst/>
                          <a:latin typeface="Montserrat SemiBold" panose="00000700000000000000" pitchFamily="2" charset="0"/>
                          <a:ea typeface="+mn-ea"/>
                          <a:cs typeface="+mn-cs"/>
                        </a:rPr>
                        <a:t>ACDE</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u="none" strike="noStrike" kern="1200">
                          <a:solidFill>
                            <a:schemeClr val="tx1"/>
                          </a:solidFill>
                          <a:effectLst/>
                          <a:latin typeface="Montserrat SemiBold" panose="00000700000000000000" pitchFamily="2" charset="0"/>
                          <a:ea typeface="+mn-ea"/>
                          <a:cs typeface="+mn-cs"/>
                        </a:rPr>
                        <a:t>19%</a:t>
                      </a:r>
                      <a:r>
                        <a:rPr lang="en-US" sz="900" b="0" u="none" strike="noStrike" kern="1200" baseline="30000">
                          <a:solidFill>
                            <a:schemeClr val="tx1"/>
                          </a:solidFill>
                          <a:effectLst/>
                          <a:latin typeface="Montserrat SemiBold" panose="00000700000000000000" pitchFamily="2" charset="0"/>
                          <a:ea typeface="+mn-ea"/>
                          <a:cs typeface="+mn-cs"/>
                        </a:rPr>
                        <a:t>E</a:t>
                      </a:r>
                    </a:p>
                  </a:txBody>
                  <a:tcPr marL="3810" marR="3810" marT="381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u="none" strike="noStrike" kern="1200">
                          <a:solidFill>
                            <a:schemeClr val="tx1"/>
                          </a:solidFill>
                          <a:effectLst/>
                          <a:latin typeface="Montserrat SemiBold" panose="00000700000000000000" pitchFamily="2" charset="0"/>
                          <a:ea typeface="+mn-ea"/>
                          <a:cs typeface="+mn-cs"/>
                        </a:rPr>
                        <a:t>19%</a:t>
                      </a:r>
                      <a:r>
                        <a:rPr lang="en-US" sz="900" b="0" u="none" strike="noStrike" kern="1200" baseline="30000">
                          <a:solidFill>
                            <a:schemeClr val="tx1"/>
                          </a:solidFill>
                          <a:effectLst/>
                          <a:latin typeface="Montserrat SemiBold" panose="00000700000000000000" pitchFamily="2" charset="0"/>
                          <a:ea typeface="+mn-ea"/>
                          <a:cs typeface="+mn-cs"/>
                        </a:rPr>
                        <a:t>E</a:t>
                      </a:r>
                    </a:p>
                  </a:txBody>
                  <a:tcPr marL="3810" marR="3810" marT="381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900" b="0" u="none" strike="noStrike" kern="1200">
                          <a:solidFill>
                            <a:schemeClr val="tx1"/>
                          </a:solidFill>
                          <a:effectLst/>
                          <a:latin typeface="Montserrat SemiBold" panose="00000700000000000000" pitchFamily="2" charset="0"/>
                          <a:ea typeface="+mn-ea"/>
                          <a:cs typeface="+mn-cs"/>
                        </a:rPr>
                        <a:t>7%</a:t>
                      </a:r>
                    </a:p>
                  </a:txBody>
                  <a:tcPr marL="3810" marR="3810" marT="3810" marB="0"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9287902"/>
                  </a:ext>
                </a:extLst>
              </a:tr>
            </a:tbl>
          </a:graphicData>
        </a:graphic>
      </p:graphicFrame>
      <p:sp>
        <p:nvSpPr>
          <p:cNvPr id="57" name="TextBox 56">
            <a:extLst>
              <a:ext uri="{FF2B5EF4-FFF2-40B4-BE49-F238E27FC236}">
                <a16:creationId xmlns:a16="http://schemas.microsoft.com/office/drawing/2014/main" id="{25885BA1-0260-4E96-BFB6-2D14A63BCB6F}"/>
              </a:ext>
            </a:extLst>
          </p:cNvPr>
          <p:cNvSpPr txBox="1"/>
          <p:nvPr/>
        </p:nvSpPr>
        <p:spPr>
          <a:xfrm>
            <a:off x="6451639" y="3640270"/>
            <a:ext cx="1270069" cy="369332"/>
          </a:xfrm>
          <a:prstGeom prst="rect">
            <a:avLst/>
          </a:prstGeom>
          <a:noFill/>
        </p:spPr>
        <p:txBody>
          <a:bodyPr wrap="square" rtlCol="0">
            <a:spAutoFit/>
          </a:bodyPr>
          <a:lstStyle/>
          <a:p>
            <a:r>
              <a:rPr lang="en-US" sz="900">
                <a:latin typeface="Montserrat Light" panose="00000400000000000000" pitchFamily="2" charset="0"/>
              </a:rPr>
              <a:t>Improves perception</a:t>
            </a:r>
          </a:p>
        </p:txBody>
      </p:sp>
      <p:sp>
        <p:nvSpPr>
          <p:cNvPr id="59" name="TextBox 58">
            <a:extLst>
              <a:ext uri="{FF2B5EF4-FFF2-40B4-BE49-F238E27FC236}">
                <a16:creationId xmlns:a16="http://schemas.microsoft.com/office/drawing/2014/main" id="{88B4451D-AA37-4B9D-8B08-33F3C094ECF3}"/>
              </a:ext>
            </a:extLst>
          </p:cNvPr>
          <p:cNvSpPr txBox="1"/>
          <p:nvPr/>
        </p:nvSpPr>
        <p:spPr>
          <a:xfrm>
            <a:off x="6451640" y="4462505"/>
            <a:ext cx="1129032" cy="369332"/>
          </a:xfrm>
          <a:prstGeom prst="rect">
            <a:avLst/>
          </a:prstGeom>
          <a:noFill/>
        </p:spPr>
        <p:txBody>
          <a:bodyPr wrap="square" rtlCol="0">
            <a:spAutoFit/>
          </a:bodyPr>
          <a:lstStyle/>
          <a:p>
            <a:r>
              <a:rPr lang="en-US" sz="900">
                <a:latin typeface="Montserrat Light" panose="00000400000000000000" pitchFamily="2" charset="0"/>
              </a:rPr>
              <a:t>Does not impact perception</a:t>
            </a:r>
          </a:p>
        </p:txBody>
      </p:sp>
      <p:sp>
        <p:nvSpPr>
          <p:cNvPr id="61" name="TextBox 60">
            <a:extLst>
              <a:ext uri="{FF2B5EF4-FFF2-40B4-BE49-F238E27FC236}">
                <a16:creationId xmlns:a16="http://schemas.microsoft.com/office/drawing/2014/main" id="{DA98B9FB-DD92-4DFF-9ABF-162A3A13E02D}"/>
              </a:ext>
            </a:extLst>
          </p:cNvPr>
          <p:cNvSpPr txBox="1"/>
          <p:nvPr/>
        </p:nvSpPr>
        <p:spPr>
          <a:xfrm>
            <a:off x="6451639" y="5255882"/>
            <a:ext cx="975484" cy="507831"/>
          </a:xfrm>
          <a:prstGeom prst="rect">
            <a:avLst/>
          </a:prstGeom>
          <a:noFill/>
        </p:spPr>
        <p:txBody>
          <a:bodyPr wrap="square" rtlCol="0">
            <a:spAutoFit/>
          </a:bodyPr>
          <a:lstStyle/>
          <a:p>
            <a:r>
              <a:rPr lang="en-US" sz="900">
                <a:latin typeface="Montserrat Light" panose="00000400000000000000" pitchFamily="2" charset="0"/>
              </a:rPr>
              <a:t>Negatively affects perception</a:t>
            </a:r>
          </a:p>
        </p:txBody>
      </p:sp>
      <p:graphicFrame>
        <p:nvGraphicFramePr>
          <p:cNvPr id="62" name="Chart 61">
            <a:extLst>
              <a:ext uri="{FF2B5EF4-FFF2-40B4-BE49-F238E27FC236}">
                <a16:creationId xmlns:a16="http://schemas.microsoft.com/office/drawing/2014/main" id="{1EF02654-AE9D-4DB0-BAA3-4E71798A6517}"/>
              </a:ext>
            </a:extLst>
          </p:cNvPr>
          <p:cNvGraphicFramePr/>
          <p:nvPr>
            <p:extLst>
              <p:ext uri="{D42A27DB-BD31-4B8C-83A1-F6EECF244321}">
                <p14:modId xmlns:p14="http://schemas.microsoft.com/office/powerpoint/2010/main" val="2581073853"/>
              </p:ext>
            </p:extLst>
          </p:nvPr>
        </p:nvGraphicFramePr>
        <p:xfrm>
          <a:off x="7274449" y="3273494"/>
          <a:ext cx="4275079"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5" name="Table 64">
            <a:extLst>
              <a:ext uri="{FF2B5EF4-FFF2-40B4-BE49-F238E27FC236}">
                <a16:creationId xmlns:a16="http://schemas.microsoft.com/office/drawing/2014/main" id="{BEBFCF35-34B9-40BF-9CCD-77A786096C88}"/>
              </a:ext>
            </a:extLst>
          </p:cNvPr>
          <p:cNvGraphicFramePr>
            <a:graphicFrameLocks noGrp="1"/>
          </p:cNvGraphicFramePr>
          <p:nvPr>
            <p:extLst>
              <p:ext uri="{D42A27DB-BD31-4B8C-83A1-F6EECF244321}">
                <p14:modId xmlns:p14="http://schemas.microsoft.com/office/powerpoint/2010/main" val="4093178911"/>
              </p:ext>
            </p:extLst>
          </p:nvPr>
        </p:nvGraphicFramePr>
        <p:xfrm>
          <a:off x="7396215" y="2912449"/>
          <a:ext cx="4069080" cy="414115"/>
        </p:xfrm>
        <a:graphic>
          <a:graphicData uri="http://schemas.openxmlformats.org/drawingml/2006/table">
            <a:tbl>
              <a:tblPr/>
              <a:tblGrid>
                <a:gridCol w="813816">
                  <a:extLst>
                    <a:ext uri="{9D8B030D-6E8A-4147-A177-3AD203B41FA5}">
                      <a16:colId xmlns:a16="http://schemas.microsoft.com/office/drawing/2014/main" val="3283667324"/>
                    </a:ext>
                  </a:extLst>
                </a:gridCol>
                <a:gridCol w="813816">
                  <a:extLst>
                    <a:ext uri="{9D8B030D-6E8A-4147-A177-3AD203B41FA5}">
                      <a16:colId xmlns:a16="http://schemas.microsoft.com/office/drawing/2014/main" val="3239659210"/>
                    </a:ext>
                  </a:extLst>
                </a:gridCol>
                <a:gridCol w="813816">
                  <a:extLst>
                    <a:ext uri="{9D8B030D-6E8A-4147-A177-3AD203B41FA5}">
                      <a16:colId xmlns:a16="http://schemas.microsoft.com/office/drawing/2014/main" val="1208287317"/>
                    </a:ext>
                  </a:extLst>
                </a:gridCol>
                <a:gridCol w="813816">
                  <a:extLst>
                    <a:ext uri="{9D8B030D-6E8A-4147-A177-3AD203B41FA5}">
                      <a16:colId xmlns:a16="http://schemas.microsoft.com/office/drawing/2014/main" val="2101186664"/>
                    </a:ext>
                  </a:extLst>
                </a:gridCol>
                <a:gridCol w="813816">
                  <a:extLst>
                    <a:ext uri="{9D8B030D-6E8A-4147-A177-3AD203B41FA5}">
                      <a16:colId xmlns:a16="http://schemas.microsoft.com/office/drawing/2014/main" val="2501497468"/>
                    </a:ext>
                  </a:extLst>
                </a:gridCol>
              </a:tblGrid>
              <a:tr h="414115">
                <a:tc>
                  <a:txBody>
                    <a:bodyPr/>
                    <a:lstStyle/>
                    <a:p>
                      <a:pPr algn="ctr" fontAlgn="b"/>
                      <a:r>
                        <a:rPr lang="en-US" sz="800" b="0" i="0" u="none" strike="noStrike" kern="1200">
                          <a:solidFill>
                            <a:srgbClr val="000000"/>
                          </a:solidFill>
                          <a:effectLst/>
                          <a:latin typeface="Montserrat SemiBold" panose="00000700000000000000" pitchFamily="2" charset="0"/>
                          <a:ea typeface="+mn-ea"/>
                          <a:cs typeface="+mn-cs"/>
                        </a:rPr>
                        <a:t>Not Notified, De-Energized</a:t>
                      </a:r>
                    </a:p>
                    <a:p>
                      <a:pPr marL="0" algn="ctr"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br>
                        <a:rPr lang="en-US" sz="800" b="0" i="0" u="none" strike="noStrike">
                          <a:solidFill>
                            <a:srgbClr val="000000"/>
                          </a:solidFill>
                          <a:effectLst/>
                          <a:latin typeface="Montserrat SemiBold" panose="00000700000000000000" pitchFamily="2" charset="0"/>
                        </a:rPr>
                      </a:br>
                      <a:r>
                        <a:rPr lang="en-US" sz="800" b="0" i="0" u="none" strike="noStrike">
                          <a:solidFill>
                            <a:srgbClr val="000000"/>
                          </a:solidFill>
                          <a:effectLst/>
                          <a:latin typeface="Montserrat SemiBold" panose="00000700000000000000" pitchFamily="2" charset="0"/>
                        </a:rPr>
                        <a:t>De-Energized</a:t>
                      </a:r>
                      <a:br>
                        <a:rPr lang="en-US" sz="900" b="0" i="0" u="none" strike="noStrike">
                          <a:solidFill>
                            <a:srgbClr val="000000"/>
                          </a:solidFill>
                          <a:effectLst/>
                          <a:latin typeface="Montserrat SemiBold" panose="00000700000000000000" pitchFamily="2" charset="0"/>
                        </a:rPr>
                      </a:br>
                      <a:r>
                        <a:rPr lang="en-US" sz="700" b="0" i="0" u="none" strike="noStrike">
                          <a:solidFill>
                            <a:srgbClr val="000000"/>
                          </a:solidFill>
                          <a:effectLst/>
                          <a:latin typeface="Montserrat Light" panose="00000400000000000000" pitchFamily="2" charset="0"/>
                        </a:rPr>
                        <a:t>(B)</a:t>
                      </a:r>
                      <a:endParaRPr lang="en-US" sz="9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br>
                        <a:rPr lang="en-US" sz="800" b="0" i="0" u="none" strike="noStrike">
                          <a:solidFill>
                            <a:srgbClr val="000000"/>
                          </a:solidFill>
                          <a:effectLst/>
                          <a:latin typeface="Montserrat SemiBold" panose="00000700000000000000" pitchFamily="2" charset="0"/>
                        </a:rPr>
                      </a:br>
                      <a:r>
                        <a:rPr lang="en-US" sz="800" b="0" i="0" u="none" strike="noStrike">
                          <a:solidFill>
                            <a:srgbClr val="000000"/>
                          </a:solidFill>
                          <a:effectLst/>
                          <a:latin typeface="Montserrat SemiBold" panose="00000700000000000000" pitchFamily="2" charset="0"/>
                        </a:rPr>
                        <a:t>Not De-En</a:t>
                      </a:r>
                    </a:p>
                    <a:p>
                      <a:pPr algn="ctr" fontAlgn="b"/>
                      <a:r>
                        <a:rPr lang="en-US" sz="7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Notified, Not De-En</a:t>
                      </a:r>
                    </a:p>
                    <a:p>
                      <a:pPr marL="0" algn="ctr"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in High-</a:t>
                      </a:r>
                    </a:p>
                    <a:p>
                      <a:pPr algn="ctr" fontAlgn="b"/>
                      <a:r>
                        <a:rPr lang="en-US" sz="800" b="0" i="0" u="none" strike="noStrike">
                          <a:solidFill>
                            <a:srgbClr val="000000"/>
                          </a:solidFill>
                          <a:effectLst/>
                          <a:latin typeface="Montserrat SemiBold" panose="00000700000000000000" pitchFamily="2" charset="0"/>
                        </a:rPr>
                        <a:t>Risk Area </a:t>
                      </a:r>
                    </a:p>
                    <a:p>
                      <a:pPr algn="ctr" fontAlgn="b"/>
                      <a:r>
                        <a:rPr lang="en-US" sz="700" b="0" i="0" u="none" strike="noStrike" kern="1200">
                          <a:solidFill>
                            <a:srgbClr val="000000"/>
                          </a:solidFill>
                          <a:effectLst/>
                          <a:latin typeface="Montserrat Light" panose="00000400000000000000" pitchFamily="2" charset="0"/>
                          <a:ea typeface="+mn-ea"/>
                          <a:cs typeface="+mn-cs"/>
                        </a:rPr>
                        <a:t>(E)</a:t>
                      </a:r>
                      <a:endParaRPr lang="en-US" sz="8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8167498"/>
                  </a:ext>
                </a:extLst>
              </a:tr>
            </a:tbl>
          </a:graphicData>
        </a:graphic>
      </p:graphicFrame>
      <p:sp>
        <p:nvSpPr>
          <p:cNvPr id="67" name="TextBox 66">
            <a:extLst>
              <a:ext uri="{FF2B5EF4-FFF2-40B4-BE49-F238E27FC236}">
                <a16:creationId xmlns:a16="http://schemas.microsoft.com/office/drawing/2014/main" id="{94D19FF0-13DA-4D67-880D-9C85C0E2879E}"/>
              </a:ext>
            </a:extLst>
          </p:cNvPr>
          <p:cNvSpPr txBox="1"/>
          <p:nvPr/>
        </p:nvSpPr>
        <p:spPr>
          <a:xfrm>
            <a:off x="2242458" y="3626927"/>
            <a:ext cx="225754"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bg1"/>
                </a:solidFill>
              </a:rPr>
              <a:t>B</a:t>
            </a:r>
          </a:p>
        </p:txBody>
      </p:sp>
      <p:sp>
        <p:nvSpPr>
          <p:cNvPr id="68" name="TextBox 67">
            <a:extLst>
              <a:ext uri="{FF2B5EF4-FFF2-40B4-BE49-F238E27FC236}">
                <a16:creationId xmlns:a16="http://schemas.microsoft.com/office/drawing/2014/main" id="{3F0937A2-C368-49A1-AB02-9142B3E4FE4F}"/>
              </a:ext>
            </a:extLst>
          </p:cNvPr>
          <p:cNvSpPr txBox="1"/>
          <p:nvPr/>
        </p:nvSpPr>
        <p:spPr>
          <a:xfrm>
            <a:off x="2242458" y="5370547"/>
            <a:ext cx="305210"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CE</a:t>
            </a:r>
          </a:p>
        </p:txBody>
      </p:sp>
      <p:sp>
        <p:nvSpPr>
          <p:cNvPr id="69" name="TextBox 68">
            <a:extLst>
              <a:ext uri="{FF2B5EF4-FFF2-40B4-BE49-F238E27FC236}">
                <a16:creationId xmlns:a16="http://schemas.microsoft.com/office/drawing/2014/main" id="{962925AF-FEC9-47AE-B150-5453654340BC}"/>
              </a:ext>
            </a:extLst>
          </p:cNvPr>
          <p:cNvSpPr txBox="1"/>
          <p:nvPr/>
        </p:nvSpPr>
        <p:spPr>
          <a:xfrm>
            <a:off x="2242458" y="5770047"/>
            <a:ext cx="356968"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CDE</a:t>
            </a:r>
          </a:p>
        </p:txBody>
      </p:sp>
      <p:sp>
        <p:nvSpPr>
          <p:cNvPr id="70" name="TextBox 69">
            <a:extLst>
              <a:ext uri="{FF2B5EF4-FFF2-40B4-BE49-F238E27FC236}">
                <a16:creationId xmlns:a16="http://schemas.microsoft.com/office/drawing/2014/main" id="{788B6107-46A9-4897-B8D7-A4758D047632}"/>
              </a:ext>
            </a:extLst>
          </p:cNvPr>
          <p:cNvSpPr txBox="1"/>
          <p:nvPr/>
        </p:nvSpPr>
        <p:spPr>
          <a:xfrm>
            <a:off x="3041126" y="5230476"/>
            <a:ext cx="356968"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CDE</a:t>
            </a:r>
          </a:p>
        </p:txBody>
      </p:sp>
      <p:sp>
        <p:nvSpPr>
          <p:cNvPr id="71" name="TextBox 70">
            <a:extLst>
              <a:ext uri="{FF2B5EF4-FFF2-40B4-BE49-F238E27FC236}">
                <a16:creationId xmlns:a16="http://schemas.microsoft.com/office/drawing/2014/main" id="{A028120A-4FCF-4884-B366-6335B955F4B8}"/>
              </a:ext>
            </a:extLst>
          </p:cNvPr>
          <p:cNvSpPr txBox="1"/>
          <p:nvPr/>
        </p:nvSpPr>
        <p:spPr>
          <a:xfrm>
            <a:off x="3041125" y="5707992"/>
            <a:ext cx="438195"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ACDE</a:t>
            </a:r>
          </a:p>
        </p:txBody>
      </p:sp>
      <p:sp>
        <p:nvSpPr>
          <p:cNvPr id="73" name="TextBox 72">
            <a:extLst>
              <a:ext uri="{FF2B5EF4-FFF2-40B4-BE49-F238E27FC236}">
                <a16:creationId xmlns:a16="http://schemas.microsoft.com/office/drawing/2014/main" id="{6AA9DADC-E39F-49C7-A2D6-E2691A57D8F0}"/>
              </a:ext>
            </a:extLst>
          </p:cNvPr>
          <p:cNvSpPr txBox="1"/>
          <p:nvPr/>
        </p:nvSpPr>
        <p:spPr>
          <a:xfrm>
            <a:off x="3857371" y="3644180"/>
            <a:ext cx="225754"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bg1"/>
                </a:solidFill>
              </a:rPr>
              <a:t>B</a:t>
            </a:r>
          </a:p>
        </p:txBody>
      </p:sp>
      <p:sp>
        <p:nvSpPr>
          <p:cNvPr id="74" name="TextBox 73">
            <a:extLst>
              <a:ext uri="{FF2B5EF4-FFF2-40B4-BE49-F238E27FC236}">
                <a16:creationId xmlns:a16="http://schemas.microsoft.com/office/drawing/2014/main" id="{C41054B9-C60B-4FD2-8B86-216CCC7935D7}"/>
              </a:ext>
            </a:extLst>
          </p:cNvPr>
          <p:cNvSpPr txBox="1"/>
          <p:nvPr/>
        </p:nvSpPr>
        <p:spPr>
          <a:xfrm>
            <a:off x="3857371" y="4282482"/>
            <a:ext cx="225754"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bg1"/>
                </a:solidFill>
              </a:rPr>
              <a:t>B</a:t>
            </a:r>
          </a:p>
        </p:txBody>
      </p:sp>
      <p:sp>
        <p:nvSpPr>
          <p:cNvPr id="75" name="TextBox 74">
            <a:extLst>
              <a:ext uri="{FF2B5EF4-FFF2-40B4-BE49-F238E27FC236}">
                <a16:creationId xmlns:a16="http://schemas.microsoft.com/office/drawing/2014/main" id="{7C9740DE-65A1-4B3A-8E4F-A194EBFBA48E}"/>
              </a:ext>
            </a:extLst>
          </p:cNvPr>
          <p:cNvSpPr txBox="1"/>
          <p:nvPr/>
        </p:nvSpPr>
        <p:spPr>
          <a:xfrm>
            <a:off x="3857371" y="5107350"/>
            <a:ext cx="225754"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A</a:t>
            </a:r>
          </a:p>
        </p:txBody>
      </p:sp>
      <p:sp>
        <p:nvSpPr>
          <p:cNvPr id="76" name="TextBox 75">
            <a:extLst>
              <a:ext uri="{FF2B5EF4-FFF2-40B4-BE49-F238E27FC236}">
                <a16:creationId xmlns:a16="http://schemas.microsoft.com/office/drawing/2014/main" id="{CADFE699-7DC6-4B0D-BC6D-F1241D661BC9}"/>
              </a:ext>
            </a:extLst>
          </p:cNvPr>
          <p:cNvSpPr txBox="1"/>
          <p:nvPr/>
        </p:nvSpPr>
        <p:spPr>
          <a:xfrm>
            <a:off x="3857371" y="5638983"/>
            <a:ext cx="225754"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E</a:t>
            </a:r>
          </a:p>
        </p:txBody>
      </p:sp>
      <p:sp>
        <p:nvSpPr>
          <p:cNvPr id="77" name="TextBox 76">
            <a:extLst>
              <a:ext uri="{FF2B5EF4-FFF2-40B4-BE49-F238E27FC236}">
                <a16:creationId xmlns:a16="http://schemas.microsoft.com/office/drawing/2014/main" id="{CF4CA697-CB92-4721-97DE-3AE733F9887C}"/>
              </a:ext>
            </a:extLst>
          </p:cNvPr>
          <p:cNvSpPr txBox="1"/>
          <p:nvPr/>
        </p:nvSpPr>
        <p:spPr>
          <a:xfrm>
            <a:off x="3820875" y="5864129"/>
            <a:ext cx="225754"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E</a:t>
            </a:r>
          </a:p>
        </p:txBody>
      </p:sp>
      <p:sp>
        <p:nvSpPr>
          <p:cNvPr id="78" name="TextBox 77">
            <a:extLst>
              <a:ext uri="{FF2B5EF4-FFF2-40B4-BE49-F238E27FC236}">
                <a16:creationId xmlns:a16="http://schemas.microsoft.com/office/drawing/2014/main" id="{9B30FB8E-3D62-46FB-9062-19D26A377C7F}"/>
              </a:ext>
            </a:extLst>
          </p:cNvPr>
          <p:cNvSpPr txBox="1"/>
          <p:nvPr/>
        </p:nvSpPr>
        <p:spPr>
          <a:xfrm>
            <a:off x="4617878" y="5887133"/>
            <a:ext cx="225754"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E</a:t>
            </a:r>
          </a:p>
        </p:txBody>
      </p:sp>
      <p:sp>
        <p:nvSpPr>
          <p:cNvPr id="79" name="TextBox 78">
            <a:extLst>
              <a:ext uri="{FF2B5EF4-FFF2-40B4-BE49-F238E27FC236}">
                <a16:creationId xmlns:a16="http://schemas.microsoft.com/office/drawing/2014/main" id="{EDA0DBA9-C4B2-48BD-AA65-BB0824DED4C3}"/>
              </a:ext>
            </a:extLst>
          </p:cNvPr>
          <p:cNvSpPr txBox="1"/>
          <p:nvPr/>
        </p:nvSpPr>
        <p:spPr>
          <a:xfrm>
            <a:off x="4640882" y="5659464"/>
            <a:ext cx="225754"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E</a:t>
            </a:r>
          </a:p>
        </p:txBody>
      </p:sp>
      <p:sp>
        <p:nvSpPr>
          <p:cNvPr id="80" name="TextBox 79">
            <a:extLst>
              <a:ext uri="{FF2B5EF4-FFF2-40B4-BE49-F238E27FC236}">
                <a16:creationId xmlns:a16="http://schemas.microsoft.com/office/drawing/2014/main" id="{9496584A-2566-4CB0-A8BF-1272F1724893}"/>
              </a:ext>
            </a:extLst>
          </p:cNvPr>
          <p:cNvSpPr txBox="1"/>
          <p:nvPr/>
        </p:nvSpPr>
        <p:spPr>
          <a:xfrm>
            <a:off x="4640882" y="5106153"/>
            <a:ext cx="356968"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AB</a:t>
            </a:r>
          </a:p>
        </p:txBody>
      </p:sp>
      <p:sp>
        <p:nvSpPr>
          <p:cNvPr id="81" name="TextBox 80">
            <a:extLst>
              <a:ext uri="{FF2B5EF4-FFF2-40B4-BE49-F238E27FC236}">
                <a16:creationId xmlns:a16="http://schemas.microsoft.com/office/drawing/2014/main" id="{4C001529-7E16-4A61-BBB6-81EE45ABF4FB}"/>
              </a:ext>
            </a:extLst>
          </p:cNvPr>
          <p:cNvSpPr txBox="1"/>
          <p:nvPr/>
        </p:nvSpPr>
        <p:spPr>
          <a:xfrm>
            <a:off x="4662927" y="4265229"/>
            <a:ext cx="225754"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bg1"/>
                </a:solidFill>
              </a:rPr>
              <a:t>B</a:t>
            </a:r>
          </a:p>
        </p:txBody>
      </p:sp>
      <p:sp>
        <p:nvSpPr>
          <p:cNvPr id="82" name="TextBox 81">
            <a:extLst>
              <a:ext uri="{FF2B5EF4-FFF2-40B4-BE49-F238E27FC236}">
                <a16:creationId xmlns:a16="http://schemas.microsoft.com/office/drawing/2014/main" id="{F730C24F-CEE8-436D-8512-258F174B741F}"/>
              </a:ext>
            </a:extLst>
          </p:cNvPr>
          <p:cNvSpPr txBox="1"/>
          <p:nvPr/>
        </p:nvSpPr>
        <p:spPr>
          <a:xfrm>
            <a:off x="4645674" y="3633726"/>
            <a:ext cx="225754"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bg1"/>
                </a:solidFill>
              </a:rPr>
              <a:t>B</a:t>
            </a:r>
          </a:p>
        </p:txBody>
      </p:sp>
      <p:sp>
        <p:nvSpPr>
          <p:cNvPr id="83" name="TextBox 82">
            <a:extLst>
              <a:ext uri="{FF2B5EF4-FFF2-40B4-BE49-F238E27FC236}">
                <a16:creationId xmlns:a16="http://schemas.microsoft.com/office/drawing/2014/main" id="{71EE07DC-EB9F-47DA-91CA-CEF1A794D616}"/>
              </a:ext>
            </a:extLst>
          </p:cNvPr>
          <p:cNvSpPr txBox="1"/>
          <p:nvPr/>
        </p:nvSpPr>
        <p:spPr>
          <a:xfrm>
            <a:off x="5437457" y="3656730"/>
            <a:ext cx="225754"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bg1"/>
                </a:solidFill>
              </a:rPr>
              <a:t>B</a:t>
            </a:r>
          </a:p>
        </p:txBody>
      </p:sp>
      <p:sp>
        <p:nvSpPr>
          <p:cNvPr id="84" name="TextBox 83">
            <a:extLst>
              <a:ext uri="{FF2B5EF4-FFF2-40B4-BE49-F238E27FC236}">
                <a16:creationId xmlns:a16="http://schemas.microsoft.com/office/drawing/2014/main" id="{FF788F91-9549-48A9-A286-81E2AA8F224E}"/>
              </a:ext>
            </a:extLst>
          </p:cNvPr>
          <p:cNvSpPr txBox="1"/>
          <p:nvPr/>
        </p:nvSpPr>
        <p:spPr>
          <a:xfrm>
            <a:off x="5453800" y="4317486"/>
            <a:ext cx="339954" cy="276999"/>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bg1"/>
                </a:solidFill>
              </a:rPr>
              <a:t>ABCD</a:t>
            </a:r>
          </a:p>
        </p:txBody>
      </p:sp>
      <p:sp>
        <p:nvSpPr>
          <p:cNvPr id="85" name="TextBox 84">
            <a:extLst>
              <a:ext uri="{FF2B5EF4-FFF2-40B4-BE49-F238E27FC236}">
                <a16:creationId xmlns:a16="http://schemas.microsoft.com/office/drawing/2014/main" id="{9314A550-465E-498E-A68F-1E760C406489}"/>
              </a:ext>
            </a:extLst>
          </p:cNvPr>
          <p:cNvSpPr txBox="1"/>
          <p:nvPr/>
        </p:nvSpPr>
        <p:spPr>
          <a:xfrm>
            <a:off x="5451044" y="5352330"/>
            <a:ext cx="356968"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AB</a:t>
            </a:r>
          </a:p>
        </p:txBody>
      </p:sp>
      <p:sp>
        <p:nvSpPr>
          <p:cNvPr id="87" name="TextBox 86">
            <a:extLst>
              <a:ext uri="{FF2B5EF4-FFF2-40B4-BE49-F238E27FC236}">
                <a16:creationId xmlns:a16="http://schemas.microsoft.com/office/drawing/2014/main" id="{B611AD63-1BA8-4347-BBC6-7FB1CF0EC3D6}"/>
              </a:ext>
            </a:extLst>
          </p:cNvPr>
          <p:cNvSpPr txBox="1"/>
          <p:nvPr/>
        </p:nvSpPr>
        <p:spPr>
          <a:xfrm>
            <a:off x="4523735" y="625718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88" name="Isosceles Triangle 87">
            <a:extLst>
              <a:ext uri="{FF2B5EF4-FFF2-40B4-BE49-F238E27FC236}">
                <a16:creationId xmlns:a16="http://schemas.microsoft.com/office/drawing/2014/main" id="{68629CD9-D380-4D53-94A6-4078EF5808B7}"/>
              </a:ext>
            </a:extLst>
          </p:cNvPr>
          <p:cNvSpPr/>
          <p:nvPr/>
        </p:nvSpPr>
        <p:spPr>
          <a:xfrm>
            <a:off x="4523735" y="6278616"/>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9C23CE59-188C-43DD-AA25-8364DEB12D2A}"/>
              </a:ext>
            </a:extLst>
          </p:cNvPr>
          <p:cNvSpPr txBox="1"/>
          <p:nvPr/>
        </p:nvSpPr>
        <p:spPr>
          <a:xfrm>
            <a:off x="4523735" y="5787849"/>
            <a:ext cx="426708" cy="184666"/>
          </a:xfrm>
          <a:prstGeom prst="rect">
            <a:avLst/>
          </a:prstGeom>
          <a:noFill/>
        </p:spPr>
        <p:txBody>
          <a:bodyPr wrap="square" rtlCol="0">
            <a:spAutoFit/>
          </a:bodyPr>
          <a:lstStyle/>
          <a:p>
            <a:pPr fontAlgn="b"/>
            <a:r>
              <a:rPr lang="en-US" sz="900" baseline="30000">
                <a:solidFill>
                  <a:schemeClr val="tx1">
                    <a:lumMod val="65000"/>
                    <a:lumOff val="35000"/>
                  </a:schemeClr>
                </a:solidFill>
                <a:latin typeface="Montserrat SemiBold" panose="00000700000000000000" pitchFamily="2" charset="0"/>
              </a:rPr>
              <a:t>(+5)</a:t>
            </a:r>
          </a:p>
        </p:txBody>
      </p:sp>
      <p:sp>
        <p:nvSpPr>
          <p:cNvPr id="90" name="Isosceles Triangle 89">
            <a:extLst>
              <a:ext uri="{FF2B5EF4-FFF2-40B4-BE49-F238E27FC236}">
                <a16:creationId xmlns:a16="http://schemas.microsoft.com/office/drawing/2014/main" id="{484276D8-7E14-4EEB-A302-36440E6591FB}"/>
              </a:ext>
            </a:extLst>
          </p:cNvPr>
          <p:cNvSpPr/>
          <p:nvPr/>
        </p:nvSpPr>
        <p:spPr>
          <a:xfrm>
            <a:off x="4523735" y="5809279"/>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ABD68E57-C33F-4F4D-BCFC-FBB114B3C269}"/>
              </a:ext>
            </a:extLst>
          </p:cNvPr>
          <p:cNvSpPr txBox="1"/>
          <p:nvPr/>
        </p:nvSpPr>
        <p:spPr>
          <a:xfrm>
            <a:off x="4523735" y="3782406"/>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(-5)</a:t>
            </a:r>
          </a:p>
        </p:txBody>
      </p:sp>
      <p:sp>
        <p:nvSpPr>
          <p:cNvPr id="92" name="Isosceles Triangle 91">
            <a:extLst>
              <a:ext uri="{FF2B5EF4-FFF2-40B4-BE49-F238E27FC236}">
                <a16:creationId xmlns:a16="http://schemas.microsoft.com/office/drawing/2014/main" id="{7D36468A-1B1B-44F1-B8D7-443CE6D5B645}"/>
              </a:ext>
            </a:extLst>
          </p:cNvPr>
          <p:cNvSpPr/>
          <p:nvPr/>
        </p:nvSpPr>
        <p:spPr>
          <a:xfrm flipV="1">
            <a:off x="4523735" y="380383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16C07985-2F4B-4B80-92A0-4D38BAB55676}"/>
              </a:ext>
            </a:extLst>
          </p:cNvPr>
          <p:cNvSpPr txBox="1"/>
          <p:nvPr/>
        </p:nvSpPr>
        <p:spPr>
          <a:xfrm>
            <a:off x="4523735" y="5258774"/>
            <a:ext cx="426708" cy="184666"/>
          </a:xfrm>
          <a:prstGeom prst="rect">
            <a:avLst/>
          </a:prstGeom>
          <a:noFill/>
        </p:spPr>
        <p:txBody>
          <a:bodyPr wrap="square" rtlCol="0">
            <a:spAutoFit/>
          </a:bodyPr>
          <a:lstStyle/>
          <a:p>
            <a:pPr fontAlgn="b"/>
            <a:r>
              <a:rPr lang="en-US" sz="900" baseline="30000">
                <a:solidFill>
                  <a:schemeClr val="tx1">
                    <a:lumMod val="65000"/>
                    <a:lumOff val="35000"/>
                  </a:schemeClr>
                </a:solidFill>
                <a:latin typeface="Montserrat SemiBold" panose="00000700000000000000" pitchFamily="2" charset="0"/>
              </a:rPr>
              <a:t>(-6)</a:t>
            </a:r>
          </a:p>
        </p:txBody>
      </p:sp>
      <p:sp>
        <p:nvSpPr>
          <p:cNvPr id="94" name="Isosceles Triangle 93">
            <a:extLst>
              <a:ext uri="{FF2B5EF4-FFF2-40B4-BE49-F238E27FC236}">
                <a16:creationId xmlns:a16="http://schemas.microsoft.com/office/drawing/2014/main" id="{62C939D6-F39F-4776-ADFF-E2B0DA3BF883}"/>
              </a:ext>
            </a:extLst>
          </p:cNvPr>
          <p:cNvSpPr/>
          <p:nvPr/>
        </p:nvSpPr>
        <p:spPr>
          <a:xfrm flipV="1">
            <a:off x="4523735" y="528020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B324561D-5505-42AB-AD09-E5073C1A0A34}"/>
              </a:ext>
            </a:extLst>
          </p:cNvPr>
          <p:cNvSpPr txBox="1"/>
          <p:nvPr/>
        </p:nvSpPr>
        <p:spPr>
          <a:xfrm>
            <a:off x="7850638" y="3696337"/>
            <a:ext cx="225754"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bg1"/>
                </a:solidFill>
              </a:rPr>
              <a:t>B</a:t>
            </a:r>
          </a:p>
        </p:txBody>
      </p:sp>
      <p:sp>
        <p:nvSpPr>
          <p:cNvPr id="98" name="TextBox 97">
            <a:extLst>
              <a:ext uri="{FF2B5EF4-FFF2-40B4-BE49-F238E27FC236}">
                <a16:creationId xmlns:a16="http://schemas.microsoft.com/office/drawing/2014/main" id="{C0516A76-8932-4F81-B09C-2E02D21769B5}"/>
              </a:ext>
            </a:extLst>
          </p:cNvPr>
          <p:cNvSpPr txBox="1"/>
          <p:nvPr/>
        </p:nvSpPr>
        <p:spPr>
          <a:xfrm>
            <a:off x="9437761" y="3784878"/>
            <a:ext cx="342503"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bg1"/>
                </a:solidFill>
              </a:rPr>
              <a:t>AB</a:t>
            </a:r>
          </a:p>
        </p:txBody>
      </p:sp>
      <p:sp>
        <p:nvSpPr>
          <p:cNvPr id="99" name="TextBox 98">
            <a:extLst>
              <a:ext uri="{FF2B5EF4-FFF2-40B4-BE49-F238E27FC236}">
                <a16:creationId xmlns:a16="http://schemas.microsoft.com/office/drawing/2014/main" id="{0ED2BCF4-5DAA-4C67-9F9D-6B4B1AFFD22C}"/>
              </a:ext>
            </a:extLst>
          </p:cNvPr>
          <p:cNvSpPr txBox="1"/>
          <p:nvPr/>
        </p:nvSpPr>
        <p:spPr>
          <a:xfrm>
            <a:off x="10247078" y="3792252"/>
            <a:ext cx="342503"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bg1"/>
                </a:solidFill>
              </a:rPr>
              <a:t>AB</a:t>
            </a:r>
          </a:p>
        </p:txBody>
      </p:sp>
      <p:sp>
        <p:nvSpPr>
          <p:cNvPr id="100" name="TextBox 99">
            <a:extLst>
              <a:ext uri="{FF2B5EF4-FFF2-40B4-BE49-F238E27FC236}">
                <a16:creationId xmlns:a16="http://schemas.microsoft.com/office/drawing/2014/main" id="{4DB29B82-6651-46AA-A6A0-07358922AF6B}"/>
              </a:ext>
            </a:extLst>
          </p:cNvPr>
          <p:cNvSpPr txBox="1"/>
          <p:nvPr/>
        </p:nvSpPr>
        <p:spPr>
          <a:xfrm>
            <a:off x="11036774" y="3807000"/>
            <a:ext cx="342503" cy="276999"/>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bg1"/>
                </a:solidFill>
              </a:rPr>
              <a:t>AB</a:t>
            </a:r>
          </a:p>
          <a:p>
            <a:pPr algn="l"/>
            <a:r>
              <a:rPr lang="en-US" sz="900" b="1" baseline="30000">
                <a:solidFill>
                  <a:schemeClr val="bg1"/>
                </a:solidFill>
              </a:rPr>
              <a:t>CD</a:t>
            </a:r>
          </a:p>
        </p:txBody>
      </p:sp>
      <p:sp>
        <p:nvSpPr>
          <p:cNvPr id="101" name="TextBox 100">
            <a:extLst>
              <a:ext uri="{FF2B5EF4-FFF2-40B4-BE49-F238E27FC236}">
                <a16:creationId xmlns:a16="http://schemas.microsoft.com/office/drawing/2014/main" id="{2C171092-480C-4C09-A365-86BE556BC7C6}"/>
              </a:ext>
            </a:extLst>
          </p:cNvPr>
          <p:cNvSpPr txBox="1"/>
          <p:nvPr/>
        </p:nvSpPr>
        <p:spPr>
          <a:xfrm>
            <a:off x="10247078" y="4791376"/>
            <a:ext cx="342503"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B</a:t>
            </a:r>
          </a:p>
        </p:txBody>
      </p:sp>
      <p:sp>
        <p:nvSpPr>
          <p:cNvPr id="102" name="TextBox 101">
            <a:extLst>
              <a:ext uri="{FF2B5EF4-FFF2-40B4-BE49-F238E27FC236}">
                <a16:creationId xmlns:a16="http://schemas.microsoft.com/office/drawing/2014/main" id="{55212350-6471-47DF-8D8D-3FD446C27400}"/>
              </a:ext>
            </a:extLst>
          </p:cNvPr>
          <p:cNvSpPr txBox="1"/>
          <p:nvPr/>
        </p:nvSpPr>
        <p:spPr>
          <a:xfrm>
            <a:off x="10247078" y="5544580"/>
            <a:ext cx="342503"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E</a:t>
            </a:r>
          </a:p>
        </p:txBody>
      </p:sp>
      <p:sp>
        <p:nvSpPr>
          <p:cNvPr id="103" name="TextBox 102">
            <a:extLst>
              <a:ext uri="{FF2B5EF4-FFF2-40B4-BE49-F238E27FC236}">
                <a16:creationId xmlns:a16="http://schemas.microsoft.com/office/drawing/2014/main" id="{ED0D1085-2115-42AA-95CE-372658387B06}"/>
              </a:ext>
            </a:extLst>
          </p:cNvPr>
          <p:cNvSpPr txBox="1"/>
          <p:nvPr/>
        </p:nvSpPr>
        <p:spPr>
          <a:xfrm>
            <a:off x="7846512" y="5383890"/>
            <a:ext cx="458008"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CDE</a:t>
            </a:r>
          </a:p>
        </p:txBody>
      </p:sp>
      <p:sp>
        <p:nvSpPr>
          <p:cNvPr id="104" name="TextBox 103">
            <a:extLst>
              <a:ext uri="{FF2B5EF4-FFF2-40B4-BE49-F238E27FC236}">
                <a16:creationId xmlns:a16="http://schemas.microsoft.com/office/drawing/2014/main" id="{D2BEBE2B-4EF1-445D-966C-2AB5ED71AD36}"/>
              </a:ext>
            </a:extLst>
          </p:cNvPr>
          <p:cNvSpPr txBox="1"/>
          <p:nvPr/>
        </p:nvSpPr>
        <p:spPr>
          <a:xfrm>
            <a:off x="11036773" y="5015639"/>
            <a:ext cx="342503"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AB</a:t>
            </a:r>
          </a:p>
        </p:txBody>
      </p:sp>
      <p:sp>
        <p:nvSpPr>
          <p:cNvPr id="109" name="TextBox 108">
            <a:extLst>
              <a:ext uri="{FF2B5EF4-FFF2-40B4-BE49-F238E27FC236}">
                <a16:creationId xmlns:a16="http://schemas.microsoft.com/office/drawing/2014/main" id="{AFE9592C-3FC5-4516-88F9-D81562A2DD01}"/>
              </a:ext>
            </a:extLst>
          </p:cNvPr>
          <p:cNvSpPr txBox="1"/>
          <p:nvPr/>
        </p:nvSpPr>
        <p:spPr>
          <a:xfrm>
            <a:off x="10876584" y="4062313"/>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(+11)</a:t>
            </a:r>
          </a:p>
        </p:txBody>
      </p:sp>
      <p:sp>
        <p:nvSpPr>
          <p:cNvPr id="110" name="Isosceles Triangle 109">
            <a:extLst>
              <a:ext uri="{FF2B5EF4-FFF2-40B4-BE49-F238E27FC236}">
                <a16:creationId xmlns:a16="http://schemas.microsoft.com/office/drawing/2014/main" id="{85E98630-0FE2-4FA1-8449-43C34A8E8EEA}"/>
              </a:ext>
            </a:extLst>
          </p:cNvPr>
          <p:cNvSpPr/>
          <p:nvPr/>
        </p:nvSpPr>
        <p:spPr>
          <a:xfrm>
            <a:off x="10876584" y="4083743"/>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CEE1D2D0-545E-42CE-91A3-CCA42FFAECDF}"/>
              </a:ext>
            </a:extLst>
          </p:cNvPr>
          <p:cNvSpPr txBox="1"/>
          <p:nvPr/>
        </p:nvSpPr>
        <p:spPr>
          <a:xfrm>
            <a:off x="10898556" y="5857168"/>
            <a:ext cx="426708" cy="184666"/>
          </a:xfrm>
          <a:prstGeom prst="rect">
            <a:avLst/>
          </a:prstGeom>
          <a:noFill/>
        </p:spPr>
        <p:txBody>
          <a:bodyPr wrap="square" rtlCol="0">
            <a:spAutoFit/>
          </a:bodyPr>
          <a:lstStyle/>
          <a:p>
            <a:pPr fontAlgn="b"/>
            <a:r>
              <a:rPr lang="en-US" sz="900" baseline="30000">
                <a:solidFill>
                  <a:schemeClr val="tx1">
                    <a:lumMod val="65000"/>
                    <a:lumOff val="35000"/>
                  </a:schemeClr>
                </a:solidFill>
                <a:latin typeface="Montserrat SemiBold" panose="00000700000000000000" pitchFamily="2" charset="0"/>
              </a:rPr>
              <a:t>(-4)</a:t>
            </a:r>
          </a:p>
        </p:txBody>
      </p:sp>
      <p:sp>
        <p:nvSpPr>
          <p:cNvPr id="112" name="Isosceles Triangle 111">
            <a:extLst>
              <a:ext uri="{FF2B5EF4-FFF2-40B4-BE49-F238E27FC236}">
                <a16:creationId xmlns:a16="http://schemas.microsoft.com/office/drawing/2014/main" id="{B8779044-2E7A-4EC0-B545-3BE3815C0B4E}"/>
              </a:ext>
            </a:extLst>
          </p:cNvPr>
          <p:cNvSpPr/>
          <p:nvPr/>
        </p:nvSpPr>
        <p:spPr>
          <a:xfrm flipV="1">
            <a:off x="10898556" y="587859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90E29C67-4ADB-4D17-ADFC-AEF994BEEA84}"/>
              </a:ext>
            </a:extLst>
          </p:cNvPr>
          <p:cNvSpPr txBox="1"/>
          <p:nvPr/>
        </p:nvSpPr>
        <p:spPr>
          <a:xfrm>
            <a:off x="10876584" y="5181007"/>
            <a:ext cx="426708" cy="184666"/>
          </a:xfrm>
          <a:prstGeom prst="rect">
            <a:avLst/>
          </a:prstGeom>
          <a:noFill/>
        </p:spPr>
        <p:txBody>
          <a:bodyPr wrap="square" rtlCol="0">
            <a:spAutoFit/>
          </a:bodyPr>
          <a:lstStyle/>
          <a:p>
            <a:pPr fontAlgn="b"/>
            <a:r>
              <a:rPr lang="en-US" sz="900" baseline="30000">
                <a:solidFill>
                  <a:schemeClr val="tx1">
                    <a:lumMod val="65000"/>
                    <a:lumOff val="35000"/>
                  </a:schemeClr>
                </a:solidFill>
                <a:latin typeface="Montserrat SemiBold" panose="00000700000000000000" pitchFamily="2" charset="0"/>
              </a:rPr>
              <a:t>(-6)</a:t>
            </a:r>
          </a:p>
        </p:txBody>
      </p:sp>
      <p:sp>
        <p:nvSpPr>
          <p:cNvPr id="114" name="Isosceles Triangle 113">
            <a:extLst>
              <a:ext uri="{FF2B5EF4-FFF2-40B4-BE49-F238E27FC236}">
                <a16:creationId xmlns:a16="http://schemas.microsoft.com/office/drawing/2014/main" id="{FA3D50A4-0062-4E7C-BB63-1B7AF67EA6DE}"/>
              </a:ext>
            </a:extLst>
          </p:cNvPr>
          <p:cNvSpPr/>
          <p:nvPr/>
        </p:nvSpPr>
        <p:spPr>
          <a:xfrm flipV="1">
            <a:off x="10876584" y="520243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37759CF0-8360-4EA2-86C8-54F483FB456F}"/>
              </a:ext>
            </a:extLst>
          </p:cNvPr>
          <p:cNvSpPr txBox="1"/>
          <p:nvPr/>
        </p:nvSpPr>
        <p:spPr>
          <a:xfrm>
            <a:off x="10075746" y="5698167"/>
            <a:ext cx="426708" cy="184666"/>
          </a:xfrm>
          <a:prstGeom prst="rect">
            <a:avLst/>
          </a:prstGeom>
          <a:noFill/>
        </p:spPr>
        <p:txBody>
          <a:bodyPr wrap="square" rtlCol="0">
            <a:spAutoFit/>
          </a:bodyPr>
          <a:lstStyle/>
          <a:p>
            <a:pPr fontAlgn="b"/>
            <a:r>
              <a:rPr lang="en-US" sz="900" baseline="30000">
                <a:solidFill>
                  <a:schemeClr val="tx1">
                    <a:lumMod val="65000"/>
                    <a:lumOff val="35000"/>
                  </a:schemeClr>
                </a:solidFill>
                <a:latin typeface="Montserrat SemiBold" panose="00000700000000000000" pitchFamily="2" charset="0"/>
              </a:rPr>
              <a:t>(+7)</a:t>
            </a:r>
          </a:p>
        </p:txBody>
      </p:sp>
      <p:sp>
        <p:nvSpPr>
          <p:cNvPr id="116" name="Isosceles Triangle 115">
            <a:extLst>
              <a:ext uri="{FF2B5EF4-FFF2-40B4-BE49-F238E27FC236}">
                <a16:creationId xmlns:a16="http://schemas.microsoft.com/office/drawing/2014/main" id="{1ACF56CA-08FD-42C3-A66A-073BD4BE6774}"/>
              </a:ext>
            </a:extLst>
          </p:cNvPr>
          <p:cNvSpPr/>
          <p:nvPr/>
        </p:nvSpPr>
        <p:spPr>
          <a:xfrm>
            <a:off x="10075746" y="5719597"/>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17" name="TextBox 116">
            <a:extLst>
              <a:ext uri="{FF2B5EF4-FFF2-40B4-BE49-F238E27FC236}">
                <a16:creationId xmlns:a16="http://schemas.microsoft.com/office/drawing/2014/main" id="{A450FB70-EFD5-4E28-A3FB-EF0E57CFFEE7}"/>
              </a:ext>
            </a:extLst>
          </p:cNvPr>
          <p:cNvSpPr txBox="1"/>
          <p:nvPr/>
        </p:nvSpPr>
        <p:spPr>
          <a:xfrm>
            <a:off x="10075746" y="4976042"/>
            <a:ext cx="426708" cy="184666"/>
          </a:xfrm>
          <a:prstGeom prst="rect">
            <a:avLst/>
          </a:prstGeom>
          <a:noFill/>
        </p:spPr>
        <p:txBody>
          <a:bodyPr wrap="square" rtlCol="0">
            <a:spAutoFit/>
          </a:bodyPr>
          <a:lstStyle/>
          <a:p>
            <a:pPr fontAlgn="b"/>
            <a:r>
              <a:rPr lang="en-US" sz="900" baseline="30000">
                <a:solidFill>
                  <a:schemeClr val="tx1">
                    <a:lumMod val="65000"/>
                    <a:lumOff val="35000"/>
                  </a:schemeClr>
                </a:solidFill>
                <a:latin typeface="Montserrat SemiBold" panose="00000700000000000000" pitchFamily="2" charset="0"/>
              </a:rPr>
              <a:t>(-6)</a:t>
            </a:r>
          </a:p>
        </p:txBody>
      </p:sp>
      <p:sp>
        <p:nvSpPr>
          <p:cNvPr id="118" name="Isosceles Triangle 117">
            <a:extLst>
              <a:ext uri="{FF2B5EF4-FFF2-40B4-BE49-F238E27FC236}">
                <a16:creationId xmlns:a16="http://schemas.microsoft.com/office/drawing/2014/main" id="{A8CB4C65-7D07-4A8F-B39F-31E8F0399858}"/>
              </a:ext>
            </a:extLst>
          </p:cNvPr>
          <p:cNvSpPr/>
          <p:nvPr/>
        </p:nvSpPr>
        <p:spPr>
          <a:xfrm flipV="1">
            <a:off x="10075746" y="499747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19" name="TextBox 118">
            <a:extLst>
              <a:ext uri="{FF2B5EF4-FFF2-40B4-BE49-F238E27FC236}">
                <a16:creationId xmlns:a16="http://schemas.microsoft.com/office/drawing/2014/main" id="{E8A660B4-3D62-498A-9218-F75F1906E0FD}"/>
              </a:ext>
            </a:extLst>
          </p:cNvPr>
          <p:cNvSpPr txBox="1"/>
          <p:nvPr/>
        </p:nvSpPr>
        <p:spPr>
          <a:xfrm>
            <a:off x="8475852" y="5435878"/>
            <a:ext cx="426708" cy="184666"/>
          </a:xfrm>
          <a:prstGeom prst="rect">
            <a:avLst/>
          </a:prstGeom>
          <a:noFill/>
        </p:spPr>
        <p:txBody>
          <a:bodyPr wrap="square" rtlCol="0">
            <a:spAutoFit/>
          </a:bodyPr>
          <a:lstStyle/>
          <a:p>
            <a:pPr fontAlgn="b"/>
            <a:r>
              <a:rPr lang="en-US" sz="900" baseline="30000">
                <a:solidFill>
                  <a:schemeClr val="tx1">
                    <a:lumMod val="65000"/>
                    <a:lumOff val="35000"/>
                  </a:schemeClr>
                </a:solidFill>
                <a:latin typeface="Montserrat SemiBold" panose="00000700000000000000" pitchFamily="2" charset="0"/>
              </a:rPr>
              <a:t>(+7)</a:t>
            </a:r>
          </a:p>
        </p:txBody>
      </p:sp>
      <p:sp>
        <p:nvSpPr>
          <p:cNvPr id="120" name="Isosceles Triangle 119">
            <a:extLst>
              <a:ext uri="{FF2B5EF4-FFF2-40B4-BE49-F238E27FC236}">
                <a16:creationId xmlns:a16="http://schemas.microsoft.com/office/drawing/2014/main" id="{17391A2E-2332-4195-8405-6A70AB32FC4B}"/>
              </a:ext>
            </a:extLst>
          </p:cNvPr>
          <p:cNvSpPr/>
          <p:nvPr/>
        </p:nvSpPr>
        <p:spPr>
          <a:xfrm>
            <a:off x="8475852" y="5457308"/>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21" name="TextBox 120">
            <a:extLst>
              <a:ext uri="{FF2B5EF4-FFF2-40B4-BE49-F238E27FC236}">
                <a16:creationId xmlns:a16="http://schemas.microsoft.com/office/drawing/2014/main" id="{A8C599A2-885A-43F7-812C-4B268915B211}"/>
              </a:ext>
            </a:extLst>
          </p:cNvPr>
          <p:cNvSpPr txBox="1"/>
          <p:nvPr/>
        </p:nvSpPr>
        <p:spPr>
          <a:xfrm>
            <a:off x="9265739" y="5669102"/>
            <a:ext cx="426708" cy="184666"/>
          </a:xfrm>
          <a:prstGeom prst="rect">
            <a:avLst/>
          </a:prstGeom>
          <a:noFill/>
        </p:spPr>
        <p:txBody>
          <a:bodyPr wrap="square" rtlCol="0">
            <a:spAutoFit/>
          </a:bodyPr>
          <a:lstStyle/>
          <a:p>
            <a:pPr fontAlgn="b"/>
            <a:r>
              <a:rPr lang="en-US" sz="900" baseline="30000">
                <a:solidFill>
                  <a:schemeClr val="tx1">
                    <a:lumMod val="65000"/>
                    <a:lumOff val="35000"/>
                  </a:schemeClr>
                </a:solidFill>
                <a:latin typeface="Montserrat SemiBold" panose="00000700000000000000" pitchFamily="2" charset="0"/>
              </a:rPr>
              <a:t>(+5)</a:t>
            </a:r>
          </a:p>
        </p:txBody>
      </p:sp>
      <p:sp>
        <p:nvSpPr>
          <p:cNvPr id="122" name="Isosceles Triangle 121">
            <a:extLst>
              <a:ext uri="{FF2B5EF4-FFF2-40B4-BE49-F238E27FC236}">
                <a16:creationId xmlns:a16="http://schemas.microsoft.com/office/drawing/2014/main" id="{58C3136E-CEE6-4B34-8A0B-5A860F00A0A4}"/>
              </a:ext>
            </a:extLst>
          </p:cNvPr>
          <p:cNvSpPr/>
          <p:nvPr/>
        </p:nvSpPr>
        <p:spPr>
          <a:xfrm>
            <a:off x="9265739" y="5690532"/>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23" name="TextBox 122">
            <a:extLst>
              <a:ext uri="{FF2B5EF4-FFF2-40B4-BE49-F238E27FC236}">
                <a16:creationId xmlns:a16="http://schemas.microsoft.com/office/drawing/2014/main" id="{F15CFCCA-923C-4EEB-B3D0-64F36C5433AD}"/>
              </a:ext>
            </a:extLst>
          </p:cNvPr>
          <p:cNvSpPr txBox="1"/>
          <p:nvPr/>
        </p:nvSpPr>
        <p:spPr>
          <a:xfrm>
            <a:off x="8475852" y="4497799"/>
            <a:ext cx="426708" cy="184666"/>
          </a:xfrm>
          <a:prstGeom prst="rect">
            <a:avLst/>
          </a:prstGeom>
          <a:noFill/>
        </p:spPr>
        <p:txBody>
          <a:bodyPr wrap="square" rtlCol="0">
            <a:spAutoFit/>
          </a:bodyPr>
          <a:lstStyle/>
          <a:p>
            <a:pPr fontAlgn="b"/>
            <a:r>
              <a:rPr lang="en-US" sz="900" baseline="30000">
                <a:solidFill>
                  <a:schemeClr val="tx1">
                    <a:lumMod val="65000"/>
                    <a:lumOff val="35000"/>
                  </a:schemeClr>
                </a:solidFill>
                <a:latin typeface="Montserrat SemiBold" panose="00000700000000000000" pitchFamily="2" charset="0"/>
              </a:rPr>
              <a:t>(-9)</a:t>
            </a:r>
          </a:p>
        </p:txBody>
      </p:sp>
      <p:sp>
        <p:nvSpPr>
          <p:cNvPr id="124" name="Isosceles Triangle 123">
            <a:extLst>
              <a:ext uri="{FF2B5EF4-FFF2-40B4-BE49-F238E27FC236}">
                <a16:creationId xmlns:a16="http://schemas.microsoft.com/office/drawing/2014/main" id="{7FA88F7D-AE01-4C94-A0F3-B72021C2B16B}"/>
              </a:ext>
            </a:extLst>
          </p:cNvPr>
          <p:cNvSpPr/>
          <p:nvPr/>
        </p:nvSpPr>
        <p:spPr>
          <a:xfrm flipV="1">
            <a:off x="8475852" y="451922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95" name="TextBox 94">
            <a:extLst>
              <a:ext uri="{FF2B5EF4-FFF2-40B4-BE49-F238E27FC236}">
                <a16:creationId xmlns:a16="http://schemas.microsoft.com/office/drawing/2014/main" id="{58E3C4F7-EC6F-4D1B-9D96-0CC256A199F7}"/>
              </a:ext>
            </a:extLst>
          </p:cNvPr>
          <p:cNvSpPr txBox="1"/>
          <p:nvPr/>
        </p:nvSpPr>
        <p:spPr>
          <a:xfrm>
            <a:off x="866736" y="585291"/>
            <a:ext cx="10287000" cy="92333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Customers who experienced a PSPS de-energization have significantly more negative opinions of the practice and of SCE than others. And, only about half felt these de-energizations were necessary for safety.</a:t>
            </a:r>
          </a:p>
        </p:txBody>
      </p:sp>
      <p:sp>
        <p:nvSpPr>
          <p:cNvPr id="96" name="TextBox 95">
            <a:extLst>
              <a:ext uri="{FF2B5EF4-FFF2-40B4-BE49-F238E27FC236}">
                <a16:creationId xmlns:a16="http://schemas.microsoft.com/office/drawing/2014/main" id="{F37DE7F9-387F-4C86-96FD-D9F294056EE2}"/>
              </a:ext>
            </a:extLst>
          </p:cNvPr>
          <p:cNvSpPr txBox="1"/>
          <p:nvPr/>
        </p:nvSpPr>
        <p:spPr>
          <a:xfrm>
            <a:off x="866735" y="1441831"/>
            <a:ext cx="10605812" cy="2616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100">
                <a:latin typeface="Montserrat Light" panose="00000400000000000000" pitchFamily="2" charset="0"/>
              </a:rPr>
              <a:t>Opinions of SCE among those who were notified AND de-energized significantly worsened this year, compared to 2019.</a:t>
            </a:r>
          </a:p>
        </p:txBody>
      </p:sp>
      <p:sp>
        <p:nvSpPr>
          <p:cNvPr id="105" name="Rectangle 104">
            <a:extLst>
              <a:ext uri="{FF2B5EF4-FFF2-40B4-BE49-F238E27FC236}">
                <a16:creationId xmlns:a16="http://schemas.microsoft.com/office/drawing/2014/main" id="{43C1AEB5-382F-4969-9639-1B78C174AAB4}"/>
              </a:ext>
            </a:extLst>
          </p:cNvPr>
          <p:cNvSpPr/>
          <p:nvPr/>
        </p:nvSpPr>
        <p:spPr>
          <a:xfrm>
            <a:off x="6539808" y="6004610"/>
            <a:ext cx="4890191" cy="4057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3F36AF53-045E-46FC-87E4-24D5C720BE66}"/>
              </a:ext>
            </a:extLst>
          </p:cNvPr>
          <p:cNvSpPr/>
          <p:nvPr/>
        </p:nvSpPr>
        <p:spPr>
          <a:xfrm>
            <a:off x="6605012" y="6058748"/>
            <a:ext cx="4735586" cy="2975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lvl="0" defTabSz="412750" hangingPunct="0">
              <a:defRPr/>
            </a:pPr>
            <a:r>
              <a:rPr lang="en-US" sz="800" kern="0" spc="50">
                <a:solidFill>
                  <a:prstClr val="white"/>
                </a:solidFill>
                <a:latin typeface="Montserrat Light" panose="00000400000000000000" pitchFamily="2" charset="0"/>
                <a:ea typeface="Lato" panose="020F0502020204030203" pitchFamily="34" charset="0"/>
                <a:cs typeface="Lato" panose="020F0502020204030203" pitchFamily="34" charset="0"/>
                <a:sym typeface="Helvetica Neue Medium"/>
              </a:rPr>
              <a:t>Only</a:t>
            </a:r>
            <a:r>
              <a:rPr lang="en-US" sz="800" b="1" kern="0" spc="50">
                <a:solidFill>
                  <a:prstClr val="white"/>
                </a:solidFill>
                <a:latin typeface="Montserrat Light" panose="00000400000000000000" pitchFamily="2" charset="0"/>
                <a:ea typeface="Lato" panose="020F0502020204030203" pitchFamily="34" charset="0"/>
                <a:cs typeface="Lato" panose="020F0502020204030203" pitchFamily="34" charset="0"/>
                <a:sym typeface="Helvetica Neue Medium"/>
              </a:rPr>
              <a:t> </a:t>
            </a:r>
            <a:r>
              <a:rPr lang="en-US" sz="800">
                <a:solidFill>
                  <a:schemeClr val="bg1"/>
                </a:solidFill>
                <a:latin typeface="Montserrat SemiBold" panose="00000700000000000000" pitchFamily="2" charset="0"/>
                <a:sym typeface="Helvetica Neue Medium"/>
              </a:rPr>
              <a:t>53% </a:t>
            </a:r>
            <a:r>
              <a:rPr kumimoji="0" lang="en-US" sz="800" i="0" u="none" strike="noStrike" kern="0" cap="none" spc="50" normalizeH="0" noProof="0">
                <a:ln>
                  <a:noFill/>
                </a:ln>
                <a:solidFill>
                  <a:prstClr val="white"/>
                </a:solidFill>
                <a:effectLst/>
                <a:uLnTx/>
                <a:uFillTx/>
                <a:latin typeface="Montserrat Light" panose="00000400000000000000" pitchFamily="2" charset="0"/>
                <a:ea typeface="Lato" panose="020F0502020204030203" pitchFamily="34" charset="0"/>
                <a:cs typeface="Lato" panose="020F0502020204030203" pitchFamily="34" charset="0"/>
                <a:sym typeface="Helvetica Neue Medium"/>
              </a:rPr>
              <a:t>of </a:t>
            </a:r>
            <a:r>
              <a:rPr lang="en-US" sz="800" kern="0" spc="50">
                <a:solidFill>
                  <a:prstClr val="white"/>
                </a:solidFill>
                <a:latin typeface="Montserrat Light" panose="00000400000000000000" pitchFamily="2" charset="0"/>
                <a:ea typeface="Lato" panose="020F0502020204030203" pitchFamily="34" charset="0"/>
                <a:cs typeface="Lato" panose="020F0502020204030203" pitchFamily="34" charset="0"/>
                <a:sym typeface="Helvetica Neue Medium"/>
              </a:rPr>
              <a:t>not notified, de-energized and </a:t>
            </a:r>
            <a:r>
              <a:rPr lang="en-US" sz="800">
                <a:solidFill>
                  <a:schemeClr val="bg1"/>
                </a:solidFill>
                <a:latin typeface="Montserrat SemiBold" panose="00000700000000000000" pitchFamily="2" charset="0"/>
                <a:sym typeface="Helvetica Neue Medium"/>
              </a:rPr>
              <a:t>46% </a:t>
            </a:r>
            <a:r>
              <a:rPr lang="en-US" sz="800" kern="0" spc="50">
                <a:solidFill>
                  <a:prstClr val="white"/>
                </a:solidFill>
                <a:latin typeface="Montserrat Light" panose="00000400000000000000" pitchFamily="2" charset="0"/>
                <a:ea typeface="Lato" panose="020F0502020204030203" pitchFamily="34" charset="0"/>
                <a:cs typeface="Lato" panose="020F0502020204030203" pitchFamily="34" charset="0"/>
                <a:sym typeface="Helvetica Neue Medium"/>
              </a:rPr>
              <a:t>of notified, de-energized customers felt that the de-energizations were necessary to keep the community safe.</a:t>
            </a:r>
          </a:p>
        </p:txBody>
      </p:sp>
      <p:sp>
        <p:nvSpPr>
          <p:cNvPr id="86" name="Rectangle 85">
            <a:extLst>
              <a:ext uri="{FF2B5EF4-FFF2-40B4-BE49-F238E27FC236}">
                <a16:creationId xmlns:a16="http://schemas.microsoft.com/office/drawing/2014/main" id="{FCEF1CF1-D787-40EE-B008-E11574D41983}"/>
              </a:ext>
            </a:extLst>
          </p:cNvPr>
          <p:cNvSpPr/>
          <p:nvPr/>
        </p:nvSpPr>
        <p:spPr>
          <a:xfrm>
            <a:off x="8249932" y="4791376"/>
            <a:ext cx="720748" cy="1126031"/>
          </a:xfrm>
          <a:prstGeom prst="rect">
            <a:avLst/>
          </a:prstGeom>
          <a:noFill/>
          <a:ln w="28575">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107">
            <a:extLst>
              <a:ext uri="{FF2B5EF4-FFF2-40B4-BE49-F238E27FC236}">
                <a16:creationId xmlns:a16="http://schemas.microsoft.com/office/drawing/2014/main" id="{BCE3F003-F46B-4585-B25B-D4D95011E2F7}"/>
              </a:ext>
            </a:extLst>
          </p:cNvPr>
          <p:cNvPicPr>
            <a:picLocks noChangeAspect="1"/>
          </p:cNvPicPr>
          <p:nvPr/>
        </p:nvPicPr>
        <p:blipFill rotWithShape="1">
          <a:blip r:embed="rId6">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
        <p:nvSpPr>
          <p:cNvPr id="125" name="TextBox 124">
            <a:extLst>
              <a:ext uri="{FF2B5EF4-FFF2-40B4-BE49-F238E27FC236}">
                <a16:creationId xmlns:a16="http://schemas.microsoft.com/office/drawing/2014/main" id="{7220C98D-F06F-4AD6-B24A-8754D61CFDC2}"/>
              </a:ext>
            </a:extLst>
          </p:cNvPr>
          <p:cNvSpPr txBox="1"/>
          <p:nvPr/>
        </p:nvSpPr>
        <p:spPr>
          <a:xfrm>
            <a:off x="9450986" y="5505866"/>
            <a:ext cx="342503" cy="184666"/>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E</a:t>
            </a:r>
          </a:p>
        </p:txBody>
      </p:sp>
      <p:sp>
        <p:nvSpPr>
          <p:cNvPr id="126" name="TextBox 125">
            <a:extLst>
              <a:ext uri="{FF2B5EF4-FFF2-40B4-BE49-F238E27FC236}">
                <a16:creationId xmlns:a16="http://schemas.microsoft.com/office/drawing/2014/main" id="{FCB319EC-DB7A-4E96-8874-D684C34C4B8C}"/>
              </a:ext>
            </a:extLst>
          </p:cNvPr>
          <p:cNvSpPr txBox="1"/>
          <p:nvPr/>
        </p:nvSpPr>
        <p:spPr>
          <a:xfrm>
            <a:off x="8636063" y="5164717"/>
            <a:ext cx="342503" cy="276999"/>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sz="900" b="1" baseline="30000">
                <a:solidFill>
                  <a:schemeClr val="tx1">
                    <a:lumMod val="65000"/>
                    <a:lumOff val="35000"/>
                  </a:schemeClr>
                </a:solidFill>
              </a:rPr>
              <a:t>ACDE</a:t>
            </a:r>
          </a:p>
        </p:txBody>
      </p:sp>
    </p:spTree>
    <p:extLst>
      <p:ext uri="{BB962C8B-B14F-4D97-AF65-F5344CB8AC3E}">
        <p14:creationId xmlns:p14="http://schemas.microsoft.com/office/powerpoint/2010/main" val="216849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47FEBD67-75D8-4A58-9492-FC008FC2E21D}"/>
              </a:ext>
            </a:extLst>
          </p:cNvPr>
          <p:cNvSpPr/>
          <p:nvPr/>
        </p:nvSpPr>
        <p:spPr>
          <a:xfrm rot="10800000">
            <a:off x="967423" y="2471227"/>
            <a:ext cx="2772582" cy="23901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68F594B5-A39E-4783-8BA5-98B3C91B25E7}"/>
              </a:ext>
            </a:extLst>
          </p:cNvPr>
          <p:cNvSpPr/>
          <p:nvPr/>
        </p:nvSpPr>
        <p:spPr>
          <a:xfrm>
            <a:off x="422693" y="1641162"/>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5B8A30D1-E2F3-49A9-A8CB-20200B35E9BB}"/>
              </a:ext>
            </a:extLst>
          </p:cNvPr>
          <p:cNvSpPr/>
          <p:nvPr/>
        </p:nvSpPr>
        <p:spPr>
          <a:xfrm>
            <a:off x="1219637" y="1526730"/>
            <a:ext cx="929685" cy="80145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133126" y="2141829"/>
            <a:ext cx="8922801" cy="1446550"/>
          </a:xfrm>
          <a:prstGeom prst="rect">
            <a:avLst/>
          </a:prstGeom>
          <a:noFill/>
        </p:spPr>
        <p:txBody>
          <a:bodyPr wrap="square" rtlCol="0" anchor="b">
            <a:spAutoFit/>
          </a:bodyPr>
          <a:lstStyle/>
          <a:p>
            <a:pPr lvl="0">
              <a:defRPr/>
            </a:pPr>
            <a:r>
              <a:rPr lang="en-US" sz="4400">
                <a:solidFill>
                  <a:prstClr val="white"/>
                </a:solidFill>
                <a:latin typeface="Montserrat SemiBold" panose="00000700000000000000" pitchFamily="2" charset="0"/>
              </a:rPr>
              <a:t>A closer look at PSPS notifications</a:t>
            </a:r>
            <a:r>
              <a:rPr kumimoji="0" lang="en-US" sz="44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rPr>
              <a:t>​</a:t>
            </a:r>
          </a:p>
        </p:txBody>
      </p:sp>
    </p:spTree>
    <p:extLst>
      <p:ext uri="{BB962C8B-B14F-4D97-AF65-F5344CB8AC3E}">
        <p14:creationId xmlns:p14="http://schemas.microsoft.com/office/powerpoint/2010/main" val="227652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 name="Chart 68">
            <a:extLst>
              <a:ext uri="{FF2B5EF4-FFF2-40B4-BE49-F238E27FC236}">
                <a16:creationId xmlns:a16="http://schemas.microsoft.com/office/drawing/2014/main" id="{BD3E3245-89A0-484E-9CDE-32B8C8085FBB}"/>
              </a:ext>
            </a:extLst>
          </p:cNvPr>
          <p:cNvGraphicFramePr/>
          <p:nvPr>
            <p:extLst>
              <p:ext uri="{D42A27DB-BD31-4B8C-83A1-F6EECF244321}">
                <p14:modId xmlns:p14="http://schemas.microsoft.com/office/powerpoint/2010/main" val="2028695023"/>
              </p:ext>
            </p:extLst>
          </p:nvPr>
        </p:nvGraphicFramePr>
        <p:xfrm>
          <a:off x="7440575" y="2871297"/>
          <a:ext cx="3103512" cy="3012827"/>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2" name="Rectangle 11">
            <a:extLst>
              <a:ext uri="{FF2B5EF4-FFF2-40B4-BE49-F238E27FC236}">
                <a16:creationId xmlns:a16="http://schemas.microsoft.com/office/drawing/2014/main" id="{2111C30A-D260-411F-9A33-7DF3043B4EA4}"/>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Connector 24">
            <a:extLst>
              <a:ext uri="{FF2B5EF4-FFF2-40B4-BE49-F238E27FC236}">
                <a16:creationId xmlns:a16="http://schemas.microsoft.com/office/drawing/2014/main" id="{13E1D6A2-41FC-4DD9-BEBC-312C58F1CC94}"/>
              </a:ext>
            </a:extLst>
          </p:cNvPr>
          <p:cNvCxnSpPr>
            <a:cxnSpLocks/>
          </p:cNvCxnSpPr>
          <p:nvPr/>
        </p:nvCxnSpPr>
        <p:spPr>
          <a:xfrm rot="16200000" flipV="1">
            <a:off x="1169767" y="2620937"/>
            <a:ext cx="0" cy="4572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 Placeholder 6">
            <a:extLst>
              <a:ext uri="{FF2B5EF4-FFF2-40B4-BE49-F238E27FC236}">
                <a16:creationId xmlns:a16="http://schemas.microsoft.com/office/drawing/2014/main" id="{5691CE4D-96B7-4CD7-860D-B07F3964C910}"/>
              </a:ext>
            </a:extLst>
          </p:cNvPr>
          <p:cNvSpPr txBox="1">
            <a:spLocks/>
          </p:cNvSpPr>
          <p:nvPr/>
        </p:nvSpPr>
        <p:spPr>
          <a:xfrm>
            <a:off x="866736" y="2522892"/>
            <a:ext cx="3390500"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FEELING ABOUT NUMBER OF ALERTS</a:t>
            </a:r>
          </a:p>
        </p:txBody>
      </p:sp>
      <p:graphicFrame>
        <p:nvGraphicFramePr>
          <p:cNvPr id="4" name="Chart 3">
            <a:extLst>
              <a:ext uri="{FF2B5EF4-FFF2-40B4-BE49-F238E27FC236}">
                <a16:creationId xmlns:a16="http://schemas.microsoft.com/office/drawing/2014/main" id="{E91887A6-DC23-4F94-93F6-FE09C62EEDA0}"/>
              </a:ext>
            </a:extLst>
          </p:cNvPr>
          <p:cNvGraphicFramePr/>
          <p:nvPr>
            <p:extLst>
              <p:ext uri="{D42A27DB-BD31-4B8C-83A1-F6EECF244321}">
                <p14:modId xmlns:p14="http://schemas.microsoft.com/office/powerpoint/2010/main" val="2643802087"/>
              </p:ext>
            </p:extLst>
          </p:nvPr>
        </p:nvGraphicFramePr>
        <p:xfrm>
          <a:off x="1857516" y="2871297"/>
          <a:ext cx="3103512" cy="3012827"/>
        </p:xfrm>
        <a:graphic>
          <a:graphicData uri="http://schemas.openxmlformats.org/drawingml/2006/chart">
            <c:chart xmlns:c="http://schemas.openxmlformats.org/drawingml/2006/chart" xmlns:r="http://schemas.openxmlformats.org/officeDocument/2006/relationships" r:id="rId5"/>
          </a:graphicData>
        </a:graphic>
      </p:graphicFrame>
      <p:sp>
        <p:nvSpPr>
          <p:cNvPr id="6" name="Rectangle 5">
            <a:extLst>
              <a:ext uri="{FF2B5EF4-FFF2-40B4-BE49-F238E27FC236}">
                <a16:creationId xmlns:a16="http://schemas.microsoft.com/office/drawing/2014/main" id="{3FCA47F7-EEB1-4680-8C99-EE29F5B220E6}"/>
              </a:ext>
            </a:extLst>
          </p:cNvPr>
          <p:cNvSpPr/>
          <p:nvPr/>
        </p:nvSpPr>
        <p:spPr>
          <a:xfrm>
            <a:off x="2171927" y="5850300"/>
            <a:ext cx="1107996" cy="553998"/>
          </a:xfrm>
          <a:prstGeom prst="rect">
            <a:avLst/>
          </a:prstGeom>
        </p:spPr>
        <p:txBody>
          <a:bodyPr wrap="none">
            <a:spAutoFit/>
          </a:bodyPr>
          <a:lstStyle/>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pPr algn="ctr"/>
            <a:r>
              <a:rPr lang="en-US" sz="900">
                <a:latin typeface="Montserrat Light" panose="00000400000000000000" pitchFamily="2" charset="0"/>
                <a:ea typeface="Lato" panose="020F0502020204030203" pitchFamily="34" charset="0"/>
                <a:cs typeface="Lato" panose="020F0502020204030203" pitchFamily="34" charset="0"/>
                <a:sym typeface="Helvetica Neue Light"/>
              </a:rPr>
              <a:t>(A)</a:t>
            </a:r>
            <a:endParaRPr lang="en-US" sz="900">
              <a:latin typeface="Montserrat Light" panose="00000400000000000000" pitchFamily="2" charset="0"/>
            </a:endParaRPr>
          </a:p>
        </p:txBody>
      </p:sp>
      <p:sp>
        <p:nvSpPr>
          <p:cNvPr id="29" name="Rectangle 28">
            <a:extLst>
              <a:ext uri="{FF2B5EF4-FFF2-40B4-BE49-F238E27FC236}">
                <a16:creationId xmlns:a16="http://schemas.microsoft.com/office/drawing/2014/main" id="{7BE29DF4-480D-4B46-8C3A-8A3D14750F12}"/>
              </a:ext>
            </a:extLst>
          </p:cNvPr>
          <p:cNvSpPr/>
          <p:nvPr/>
        </p:nvSpPr>
        <p:spPr>
          <a:xfrm>
            <a:off x="3454320" y="5850300"/>
            <a:ext cx="1388522" cy="553998"/>
          </a:xfrm>
          <a:prstGeom prst="rect">
            <a:avLst/>
          </a:prstGeom>
        </p:spPr>
        <p:txBody>
          <a:bodyPr wrap="none">
            <a:spAutoFit/>
          </a:bodyPr>
          <a:lstStyle/>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Notified, </a:t>
            </a:r>
          </a:p>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Not De-Energized</a:t>
            </a:r>
          </a:p>
          <a:p>
            <a:pPr algn="ctr"/>
            <a:r>
              <a:rPr lang="en-US" sz="900">
                <a:latin typeface="Montserrat Light" panose="00000400000000000000" pitchFamily="2" charset="0"/>
                <a:ea typeface="Lato" panose="020F0502020204030203" pitchFamily="34" charset="0"/>
                <a:cs typeface="Lato" panose="020F0502020204030203" pitchFamily="34" charset="0"/>
                <a:sym typeface="Helvetica Neue Light"/>
              </a:rPr>
              <a:t>(B)</a:t>
            </a:r>
            <a:endParaRPr lang="en-US" sz="900">
              <a:latin typeface="Montserrat Light" panose="00000400000000000000" pitchFamily="2" charset="0"/>
            </a:endParaRPr>
          </a:p>
        </p:txBody>
      </p:sp>
      <p:sp>
        <p:nvSpPr>
          <p:cNvPr id="8" name="TextBox 7">
            <a:extLst>
              <a:ext uri="{FF2B5EF4-FFF2-40B4-BE49-F238E27FC236}">
                <a16:creationId xmlns:a16="http://schemas.microsoft.com/office/drawing/2014/main" id="{207FD0D8-B2A6-49F0-A801-AB7EF5A38AC1}"/>
              </a:ext>
            </a:extLst>
          </p:cNvPr>
          <p:cNvSpPr txBox="1"/>
          <p:nvPr/>
        </p:nvSpPr>
        <p:spPr>
          <a:xfrm>
            <a:off x="2471798" y="5675728"/>
            <a:ext cx="508250" cy="246221"/>
          </a:xfrm>
          <a:prstGeom prst="rect">
            <a:avLst/>
          </a:prstGeom>
          <a:noFill/>
        </p:spPr>
        <p:txBody>
          <a:bodyPr wrap="square" rtlCol="0">
            <a:spAutoFit/>
          </a:bodyPr>
          <a:lstStyle/>
          <a:p>
            <a:pPr algn="ctr"/>
            <a:r>
              <a:rPr lang="en-US" sz="1000">
                <a:latin typeface="Montserrat" panose="00000500000000000000" pitchFamily="2" charset="0"/>
              </a:rPr>
              <a:t>1%</a:t>
            </a:r>
          </a:p>
        </p:txBody>
      </p:sp>
      <p:sp>
        <p:nvSpPr>
          <p:cNvPr id="30" name="TextBox 29">
            <a:extLst>
              <a:ext uri="{FF2B5EF4-FFF2-40B4-BE49-F238E27FC236}">
                <a16:creationId xmlns:a16="http://schemas.microsoft.com/office/drawing/2014/main" id="{6E6E388F-50D4-4223-9B22-1E5D60EAB0D0}"/>
              </a:ext>
            </a:extLst>
          </p:cNvPr>
          <p:cNvSpPr txBox="1"/>
          <p:nvPr/>
        </p:nvSpPr>
        <p:spPr>
          <a:xfrm>
            <a:off x="3868477" y="5675728"/>
            <a:ext cx="508250" cy="246221"/>
          </a:xfrm>
          <a:prstGeom prst="rect">
            <a:avLst/>
          </a:prstGeom>
          <a:noFill/>
        </p:spPr>
        <p:txBody>
          <a:bodyPr wrap="square" rtlCol="0">
            <a:spAutoFit/>
          </a:bodyPr>
          <a:lstStyle/>
          <a:p>
            <a:pPr algn="ctr"/>
            <a:r>
              <a:rPr lang="en-US" sz="1000">
                <a:latin typeface="Montserrat" panose="00000500000000000000" pitchFamily="2" charset="0"/>
              </a:rPr>
              <a:t>1%</a:t>
            </a:r>
          </a:p>
        </p:txBody>
      </p:sp>
      <p:sp>
        <p:nvSpPr>
          <p:cNvPr id="9" name="TextBox 8">
            <a:extLst>
              <a:ext uri="{FF2B5EF4-FFF2-40B4-BE49-F238E27FC236}">
                <a16:creationId xmlns:a16="http://schemas.microsoft.com/office/drawing/2014/main" id="{E054CE84-FD26-4761-AB1F-E6E36642FAB1}"/>
              </a:ext>
            </a:extLst>
          </p:cNvPr>
          <p:cNvSpPr txBox="1"/>
          <p:nvPr/>
        </p:nvSpPr>
        <p:spPr>
          <a:xfrm>
            <a:off x="919901" y="3205480"/>
            <a:ext cx="1270069" cy="246221"/>
          </a:xfrm>
          <a:prstGeom prst="rect">
            <a:avLst/>
          </a:prstGeom>
          <a:noFill/>
        </p:spPr>
        <p:txBody>
          <a:bodyPr wrap="square" rtlCol="0">
            <a:spAutoFit/>
          </a:bodyPr>
          <a:lstStyle/>
          <a:p>
            <a:r>
              <a:rPr lang="en-US" sz="1000">
                <a:latin typeface="Montserrat Light" panose="00000400000000000000" pitchFamily="2" charset="0"/>
              </a:rPr>
              <a:t>Way too many</a:t>
            </a:r>
          </a:p>
        </p:txBody>
      </p:sp>
      <p:sp>
        <p:nvSpPr>
          <p:cNvPr id="31" name="TextBox 30">
            <a:extLst>
              <a:ext uri="{FF2B5EF4-FFF2-40B4-BE49-F238E27FC236}">
                <a16:creationId xmlns:a16="http://schemas.microsoft.com/office/drawing/2014/main" id="{7B517242-A5A1-4350-99C0-FD2FD00FFB4B}"/>
              </a:ext>
            </a:extLst>
          </p:cNvPr>
          <p:cNvSpPr txBox="1"/>
          <p:nvPr/>
        </p:nvSpPr>
        <p:spPr>
          <a:xfrm>
            <a:off x="919901" y="3724131"/>
            <a:ext cx="1270069" cy="246221"/>
          </a:xfrm>
          <a:prstGeom prst="rect">
            <a:avLst/>
          </a:prstGeom>
          <a:noFill/>
        </p:spPr>
        <p:txBody>
          <a:bodyPr wrap="square" rtlCol="0">
            <a:spAutoFit/>
          </a:bodyPr>
          <a:lstStyle/>
          <a:p>
            <a:r>
              <a:rPr lang="en-US" sz="1000">
                <a:latin typeface="Montserrat Light" panose="00000400000000000000" pitchFamily="2" charset="0"/>
              </a:rPr>
              <a:t>A few too many</a:t>
            </a:r>
          </a:p>
        </p:txBody>
      </p:sp>
      <p:sp>
        <p:nvSpPr>
          <p:cNvPr id="32" name="TextBox 31">
            <a:extLst>
              <a:ext uri="{FF2B5EF4-FFF2-40B4-BE49-F238E27FC236}">
                <a16:creationId xmlns:a16="http://schemas.microsoft.com/office/drawing/2014/main" id="{FC71E07F-2154-4C56-9B26-88F05769E1DF}"/>
              </a:ext>
            </a:extLst>
          </p:cNvPr>
          <p:cNvSpPr txBox="1"/>
          <p:nvPr/>
        </p:nvSpPr>
        <p:spPr>
          <a:xfrm>
            <a:off x="919901" y="4696888"/>
            <a:ext cx="1270069" cy="246221"/>
          </a:xfrm>
          <a:prstGeom prst="rect">
            <a:avLst/>
          </a:prstGeom>
          <a:noFill/>
        </p:spPr>
        <p:txBody>
          <a:bodyPr wrap="square" rtlCol="0">
            <a:spAutoFit/>
          </a:bodyPr>
          <a:lstStyle/>
          <a:p>
            <a:r>
              <a:rPr lang="en-US" sz="1000">
                <a:latin typeface="Montserrat Light" panose="00000400000000000000" pitchFamily="2" charset="0"/>
              </a:rPr>
              <a:t>About right</a:t>
            </a:r>
          </a:p>
        </p:txBody>
      </p:sp>
      <p:sp>
        <p:nvSpPr>
          <p:cNvPr id="33" name="TextBox 32">
            <a:extLst>
              <a:ext uri="{FF2B5EF4-FFF2-40B4-BE49-F238E27FC236}">
                <a16:creationId xmlns:a16="http://schemas.microsoft.com/office/drawing/2014/main" id="{46AF69F1-69C8-4651-8BD2-B55B438486ED}"/>
              </a:ext>
            </a:extLst>
          </p:cNvPr>
          <p:cNvSpPr txBox="1"/>
          <p:nvPr/>
        </p:nvSpPr>
        <p:spPr>
          <a:xfrm>
            <a:off x="919901" y="5513229"/>
            <a:ext cx="1461283" cy="246221"/>
          </a:xfrm>
          <a:prstGeom prst="rect">
            <a:avLst/>
          </a:prstGeom>
          <a:noFill/>
        </p:spPr>
        <p:txBody>
          <a:bodyPr wrap="square" rtlCol="0">
            <a:spAutoFit/>
          </a:bodyPr>
          <a:lstStyle/>
          <a:p>
            <a:r>
              <a:rPr lang="en-US" sz="1000">
                <a:latin typeface="Montserrat Light" panose="00000400000000000000" pitchFamily="2" charset="0"/>
              </a:rPr>
              <a:t>Not quite enough</a:t>
            </a:r>
          </a:p>
        </p:txBody>
      </p:sp>
      <p:sp>
        <p:nvSpPr>
          <p:cNvPr id="34" name="TextBox 33">
            <a:extLst>
              <a:ext uri="{FF2B5EF4-FFF2-40B4-BE49-F238E27FC236}">
                <a16:creationId xmlns:a16="http://schemas.microsoft.com/office/drawing/2014/main" id="{FD6986CC-1AD7-48D1-87E3-8A6C96DF3974}"/>
              </a:ext>
            </a:extLst>
          </p:cNvPr>
          <p:cNvSpPr txBox="1"/>
          <p:nvPr/>
        </p:nvSpPr>
        <p:spPr>
          <a:xfrm>
            <a:off x="919901" y="5668600"/>
            <a:ext cx="1461283" cy="246221"/>
          </a:xfrm>
          <a:prstGeom prst="rect">
            <a:avLst/>
          </a:prstGeom>
          <a:noFill/>
        </p:spPr>
        <p:txBody>
          <a:bodyPr wrap="square" rtlCol="0">
            <a:spAutoFit/>
          </a:bodyPr>
          <a:lstStyle/>
          <a:p>
            <a:r>
              <a:rPr lang="en-US" sz="1000">
                <a:latin typeface="Montserrat Light" panose="00000400000000000000" pitchFamily="2" charset="0"/>
              </a:rPr>
              <a:t>Not nearly enough</a:t>
            </a:r>
          </a:p>
        </p:txBody>
      </p:sp>
      <p:sp>
        <p:nvSpPr>
          <p:cNvPr id="35" name="Right Bracket 34">
            <a:extLst>
              <a:ext uri="{FF2B5EF4-FFF2-40B4-BE49-F238E27FC236}">
                <a16:creationId xmlns:a16="http://schemas.microsoft.com/office/drawing/2014/main" id="{68A41A7F-EF42-462E-A868-124B6436CF32}"/>
              </a:ext>
            </a:extLst>
          </p:cNvPr>
          <p:cNvSpPr/>
          <p:nvPr/>
        </p:nvSpPr>
        <p:spPr>
          <a:xfrm>
            <a:off x="3146291" y="3019808"/>
            <a:ext cx="45719" cy="999741"/>
          </a:xfrm>
          <a:prstGeom prst="rightBracket">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Right Bracket 35">
            <a:extLst>
              <a:ext uri="{FF2B5EF4-FFF2-40B4-BE49-F238E27FC236}">
                <a16:creationId xmlns:a16="http://schemas.microsoft.com/office/drawing/2014/main" id="{23DC6442-1BF3-44E1-A01E-99A7A587A3A7}"/>
              </a:ext>
            </a:extLst>
          </p:cNvPr>
          <p:cNvSpPr/>
          <p:nvPr/>
        </p:nvSpPr>
        <p:spPr>
          <a:xfrm>
            <a:off x="3146291" y="5538855"/>
            <a:ext cx="45719" cy="194265"/>
          </a:xfrm>
          <a:prstGeom prst="rightBracket">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ight Bracket 36">
            <a:extLst>
              <a:ext uri="{FF2B5EF4-FFF2-40B4-BE49-F238E27FC236}">
                <a16:creationId xmlns:a16="http://schemas.microsoft.com/office/drawing/2014/main" id="{2268B93D-97F5-4C19-A8B9-0F7ED9C73F9F}"/>
              </a:ext>
            </a:extLst>
          </p:cNvPr>
          <p:cNvSpPr/>
          <p:nvPr/>
        </p:nvSpPr>
        <p:spPr>
          <a:xfrm>
            <a:off x="4563568" y="3019809"/>
            <a:ext cx="78525" cy="687273"/>
          </a:xfrm>
          <a:prstGeom prst="rightBracket">
            <a:avLst/>
          </a:prstGeom>
          <a:noFill/>
          <a:ln w="12700">
            <a:solidFill>
              <a:srgbClr val="2F559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ight Bracket 37">
            <a:extLst>
              <a:ext uri="{FF2B5EF4-FFF2-40B4-BE49-F238E27FC236}">
                <a16:creationId xmlns:a16="http://schemas.microsoft.com/office/drawing/2014/main" id="{F30A20FE-79F9-46D9-B64E-C1EE1B9C5B2B}"/>
              </a:ext>
            </a:extLst>
          </p:cNvPr>
          <p:cNvSpPr/>
          <p:nvPr/>
        </p:nvSpPr>
        <p:spPr>
          <a:xfrm>
            <a:off x="4563568" y="5614383"/>
            <a:ext cx="45719" cy="118737"/>
          </a:xfrm>
          <a:prstGeom prst="rightBracket">
            <a:avLst/>
          </a:prstGeom>
          <a:noFill/>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EB67CACA-621A-4BC7-9AC3-9A587FC21594}"/>
              </a:ext>
            </a:extLst>
          </p:cNvPr>
          <p:cNvSpPr txBox="1"/>
          <p:nvPr/>
        </p:nvSpPr>
        <p:spPr>
          <a:xfrm>
            <a:off x="3146291" y="3278564"/>
            <a:ext cx="539481" cy="246221"/>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a:t>38%</a:t>
            </a:r>
            <a:r>
              <a:rPr lang="en-US" b="1" baseline="30000"/>
              <a:t>B</a:t>
            </a:r>
          </a:p>
        </p:txBody>
      </p:sp>
      <p:sp>
        <p:nvSpPr>
          <p:cNvPr id="40" name="TextBox 39">
            <a:extLst>
              <a:ext uri="{FF2B5EF4-FFF2-40B4-BE49-F238E27FC236}">
                <a16:creationId xmlns:a16="http://schemas.microsoft.com/office/drawing/2014/main" id="{2AD7FD98-8299-422A-A3B5-8F79127AC585}"/>
              </a:ext>
            </a:extLst>
          </p:cNvPr>
          <p:cNvSpPr txBox="1"/>
          <p:nvPr/>
        </p:nvSpPr>
        <p:spPr>
          <a:xfrm>
            <a:off x="3146291" y="5512876"/>
            <a:ext cx="481153" cy="246221"/>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a:t>4%</a:t>
            </a:r>
          </a:p>
        </p:txBody>
      </p:sp>
      <p:sp>
        <p:nvSpPr>
          <p:cNvPr id="41" name="TextBox 40">
            <a:extLst>
              <a:ext uri="{FF2B5EF4-FFF2-40B4-BE49-F238E27FC236}">
                <a16:creationId xmlns:a16="http://schemas.microsoft.com/office/drawing/2014/main" id="{C757901A-B4CB-4A0A-881A-DA3D3F951C64}"/>
              </a:ext>
            </a:extLst>
          </p:cNvPr>
          <p:cNvSpPr txBox="1"/>
          <p:nvPr/>
        </p:nvSpPr>
        <p:spPr>
          <a:xfrm>
            <a:off x="4557451" y="5550640"/>
            <a:ext cx="481153" cy="246221"/>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a:t>4%</a:t>
            </a:r>
          </a:p>
        </p:txBody>
      </p:sp>
      <p:sp>
        <p:nvSpPr>
          <p:cNvPr id="42" name="TextBox 41">
            <a:extLst>
              <a:ext uri="{FF2B5EF4-FFF2-40B4-BE49-F238E27FC236}">
                <a16:creationId xmlns:a16="http://schemas.microsoft.com/office/drawing/2014/main" id="{E0334F9D-D70F-46DE-853F-E55D56D656A1}"/>
              </a:ext>
            </a:extLst>
          </p:cNvPr>
          <p:cNvSpPr txBox="1"/>
          <p:nvPr/>
        </p:nvSpPr>
        <p:spPr>
          <a:xfrm>
            <a:off x="4596150" y="3195706"/>
            <a:ext cx="481153" cy="246221"/>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a:t>26%</a:t>
            </a:r>
          </a:p>
        </p:txBody>
      </p:sp>
      <p:sp>
        <p:nvSpPr>
          <p:cNvPr id="43" name="TextBox 42">
            <a:extLst>
              <a:ext uri="{FF2B5EF4-FFF2-40B4-BE49-F238E27FC236}">
                <a16:creationId xmlns:a16="http://schemas.microsoft.com/office/drawing/2014/main" id="{75AD0220-C493-4F63-B603-37D4F89F8111}"/>
              </a:ext>
            </a:extLst>
          </p:cNvPr>
          <p:cNvSpPr txBox="1"/>
          <p:nvPr/>
        </p:nvSpPr>
        <p:spPr>
          <a:xfrm>
            <a:off x="2754294" y="3245275"/>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sp>
        <p:nvSpPr>
          <p:cNvPr id="45" name="TextBox 44">
            <a:extLst>
              <a:ext uri="{FF2B5EF4-FFF2-40B4-BE49-F238E27FC236}">
                <a16:creationId xmlns:a16="http://schemas.microsoft.com/office/drawing/2014/main" id="{CBE5DE6B-7C06-4FE7-8D4F-BE04148AA82F}"/>
              </a:ext>
            </a:extLst>
          </p:cNvPr>
          <p:cNvSpPr txBox="1"/>
          <p:nvPr/>
        </p:nvSpPr>
        <p:spPr>
          <a:xfrm>
            <a:off x="4165400" y="4571572"/>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A</a:t>
            </a:r>
          </a:p>
        </p:txBody>
      </p:sp>
      <p:cxnSp>
        <p:nvCxnSpPr>
          <p:cNvPr id="46" name="Straight Connector 45">
            <a:extLst>
              <a:ext uri="{FF2B5EF4-FFF2-40B4-BE49-F238E27FC236}">
                <a16:creationId xmlns:a16="http://schemas.microsoft.com/office/drawing/2014/main" id="{EA643023-40FB-4B50-9BBE-E8905709692A}"/>
              </a:ext>
            </a:extLst>
          </p:cNvPr>
          <p:cNvCxnSpPr>
            <a:cxnSpLocks/>
          </p:cNvCxnSpPr>
          <p:nvPr/>
        </p:nvCxnSpPr>
        <p:spPr>
          <a:xfrm rot="16200000" flipV="1">
            <a:off x="6552835" y="2620937"/>
            <a:ext cx="0" cy="4572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7" name="Text Placeholder 6">
            <a:extLst>
              <a:ext uri="{FF2B5EF4-FFF2-40B4-BE49-F238E27FC236}">
                <a16:creationId xmlns:a16="http://schemas.microsoft.com/office/drawing/2014/main" id="{96B5CBD5-6087-49F2-8906-13042328CCF5}"/>
              </a:ext>
            </a:extLst>
          </p:cNvPr>
          <p:cNvSpPr txBox="1">
            <a:spLocks/>
          </p:cNvSpPr>
          <p:nvPr/>
        </p:nvSpPr>
        <p:spPr>
          <a:xfrm>
            <a:off x="6249803" y="2522892"/>
            <a:ext cx="3690715"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SATISFACTION OF INFORMATION IN ALERTS</a:t>
            </a:r>
          </a:p>
        </p:txBody>
      </p:sp>
      <p:sp>
        <p:nvSpPr>
          <p:cNvPr id="49" name="Rectangle 48">
            <a:extLst>
              <a:ext uri="{FF2B5EF4-FFF2-40B4-BE49-F238E27FC236}">
                <a16:creationId xmlns:a16="http://schemas.microsoft.com/office/drawing/2014/main" id="{E133F1CE-8E13-4C98-BBE8-3A035C7B9867}"/>
              </a:ext>
            </a:extLst>
          </p:cNvPr>
          <p:cNvSpPr/>
          <p:nvPr/>
        </p:nvSpPr>
        <p:spPr>
          <a:xfrm>
            <a:off x="7758412" y="5850300"/>
            <a:ext cx="1107996" cy="553998"/>
          </a:xfrm>
          <a:prstGeom prst="rect">
            <a:avLst/>
          </a:prstGeom>
        </p:spPr>
        <p:txBody>
          <a:bodyPr wrap="none">
            <a:spAutoFit/>
          </a:bodyPr>
          <a:lstStyle/>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Notified,</a:t>
            </a:r>
          </a:p>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De-Energized</a:t>
            </a:r>
          </a:p>
          <a:p>
            <a:pPr algn="ctr"/>
            <a:r>
              <a:rPr lang="en-US" sz="900">
                <a:latin typeface="Montserrat Light" panose="00000400000000000000" pitchFamily="2" charset="0"/>
                <a:ea typeface="Lato" panose="020F0502020204030203" pitchFamily="34" charset="0"/>
                <a:cs typeface="Lato" panose="020F0502020204030203" pitchFamily="34" charset="0"/>
                <a:sym typeface="Helvetica Neue Light"/>
              </a:rPr>
              <a:t>(A)</a:t>
            </a:r>
            <a:endParaRPr lang="en-US" sz="900">
              <a:latin typeface="Montserrat Light" panose="00000400000000000000" pitchFamily="2" charset="0"/>
            </a:endParaRPr>
          </a:p>
        </p:txBody>
      </p:sp>
      <p:sp>
        <p:nvSpPr>
          <p:cNvPr id="50" name="Rectangle 49">
            <a:extLst>
              <a:ext uri="{FF2B5EF4-FFF2-40B4-BE49-F238E27FC236}">
                <a16:creationId xmlns:a16="http://schemas.microsoft.com/office/drawing/2014/main" id="{624BDFED-119D-48F6-8F2B-DE7F9B0610AA}"/>
              </a:ext>
            </a:extLst>
          </p:cNvPr>
          <p:cNvSpPr/>
          <p:nvPr/>
        </p:nvSpPr>
        <p:spPr>
          <a:xfrm>
            <a:off x="9040805" y="5850300"/>
            <a:ext cx="1388522" cy="553998"/>
          </a:xfrm>
          <a:prstGeom prst="rect">
            <a:avLst/>
          </a:prstGeom>
        </p:spPr>
        <p:txBody>
          <a:bodyPr wrap="none">
            <a:spAutoFit/>
          </a:bodyPr>
          <a:lstStyle/>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Notified,</a:t>
            </a:r>
          </a:p>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Not De-Energized</a:t>
            </a:r>
          </a:p>
          <a:p>
            <a:pPr algn="ctr"/>
            <a:r>
              <a:rPr lang="en-US" sz="900">
                <a:latin typeface="Montserrat Light" panose="00000400000000000000" pitchFamily="2" charset="0"/>
                <a:ea typeface="Lato" panose="020F0502020204030203" pitchFamily="34" charset="0"/>
                <a:cs typeface="Lato" panose="020F0502020204030203" pitchFamily="34" charset="0"/>
                <a:sym typeface="Helvetica Neue Light"/>
              </a:rPr>
              <a:t>(B)</a:t>
            </a:r>
            <a:endParaRPr lang="en-US" sz="900">
              <a:latin typeface="Montserrat Light" panose="00000400000000000000" pitchFamily="2" charset="0"/>
            </a:endParaRPr>
          </a:p>
        </p:txBody>
      </p:sp>
      <p:sp>
        <p:nvSpPr>
          <p:cNvPr id="53" name="TextBox 52">
            <a:extLst>
              <a:ext uri="{FF2B5EF4-FFF2-40B4-BE49-F238E27FC236}">
                <a16:creationId xmlns:a16="http://schemas.microsoft.com/office/drawing/2014/main" id="{EE0BE538-05CF-47DA-8F46-F0F567C6DBD8}"/>
              </a:ext>
            </a:extLst>
          </p:cNvPr>
          <p:cNvSpPr txBox="1"/>
          <p:nvPr/>
        </p:nvSpPr>
        <p:spPr>
          <a:xfrm>
            <a:off x="6302969" y="3243798"/>
            <a:ext cx="1270069" cy="246221"/>
          </a:xfrm>
          <a:prstGeom prst="rect">
            <a:avLst/>
          </a:prstGeom>
          <a:noFill/>
        </p:spPr>
        <p:txBody>
          <a:bodyPr wrap="square" rtlCol="0">
            <a:spAutoFit/>
          </a:bodyPr>
          <a:lstStyle/>
          <a:p>
            <a:r>
              <a:rPr lang="en-US" sz="1000">
                <a:latin typeface="Montserrat Light" panose="00000400000000000000" pitchFamily="2" charset="0"/>
              </a:rPr>
              <a:t>Very satisfied</a:t>
            </a:r>
          </a:p>
        </p:txBody>
      </p:sp>
      <p:sp>
        <p:nvSpPr>
          <p:cNvPr id="54" name="TextBox 53">
            <a:extLst>
              <a:ext uri="{FF2B5EF4-FFF2-40B4-BE49-F238E27FC236}">
                <a16:creationId xmlns:a16="http://schemas.microsoft.com/office/drawing/2014/main" id="{2F8E8E54-7A24-4CCF-B00A-C7F0FA7C18C5}"/>
              </a:ext>
            </a:extLst>
          </p:cNvPr>
          <p:cNvSpPr txBox="1"/>
          <p:nvPr/>
        </p:nvSpPr>
        <p:spPr>
          <a:xfrm>
            <a:off x="6302969" y="4062250"/>
            <a:ext cx="1550307" cy="246221"/>
          </a:xfrm>
          <a:prstGeom prst="rect">
            <a:avLst/>
          </a:prstGeom>
          <a:noFill/>
        </p:spPr>
        <p:txBody>
          <a:bodyPr wrap="square" rtlCol="0">
            <a:spAutoFit/>
          </a:bodyPr>
          <a:lstStyle/>
          <a:p>
            <a:r>
              <a:rPr lang="en-US" sz="1000">
                <a:latin typeface="Montserrat Light" panose="00000400000000000000" pitchFamily="2" charset="0"/>
              </a:rPr>
              <a:t>Somewhat satisfied</a:t>
            </a:r>
          </a:p>
        </p:txBody>
      </p:sp>
      <p:sp>
        <p:nvSpPr>
          <p:cNvPr id="55" name="TextBox 54">
            <a:extLst>
              <a:ext uri="{FF2B5EF4-FFF2-40B4-BE49-F238E27FC236}">
                <a16:creationId xmlns:a16="http://schemas.microsoft.com/office/drawing/2014/main" id="{A55F821A-20D3-4B93-BD6E-895078E895D3}"/>
              </a:ext>
            </a:extLst>
          </p:cNvPr>
          <p:cNvSpPr txBox="1"/>
          <p:nvPr/>
        </p:nvSpPr>
        <p:spPr>
          <a:xfrm>
            <a:off x="6302969" y="4718018"/>
            <a:ext cx="1270069" cy="246221"/>
          </a:xfrm>
          <a:prstGeom prst="rect">
            <a:avLst/>
          </a:prstGeom>
          <a:noFill/>
        </p:spPr>
        <p:txBody>
          <a:bodyPr wrap="square" rtlCol="0">
            <a:spAutoFit/>
          </a:bodyPr>
          <a:lstStyle/>
          <a:p>
            <a:r>
              <a:rPr lang="en-US" sz="1000">
                <a:latin typeface="Montserrat Light" panose="00000400000000000000" pitchFamily="2" charset="0"/>
              </a:rPr>
              <a:t>Neither</a:t>
            </a:r>
          </a:p>
        </p:txBody>
      </p:sp>
      <p:sp>
        <p:nvSpPr>
          <p:cNvPr id="56" name="TextBox 55">
            <a:extLst>
              <a:ext uri="{FF2B5EF4-FFF2-40B4-BE49-F238E27FC236}">
                <a16:creationId xmlns:a16="http://schemas.microsoft.com/office/drawing/2014/main" id="{81E28721-866F-4B5A-9C32-726FA8B22F92}"/>
              </a:ext>
            </a:extLst>
          </p:cNvPr>
          <p:cNvSpPr txBox="1"/>
          <p:nvPr/>
        </p:nvSpPr>
        <p:spPr>
          <a:xfrm>
            <a:off x="6302969" y="5129293"/>
            <a:ext cx="1599272" cy="246221"/>
          </a:xfrm>
          <a:prstGeom prst="rect">
            <a:avLst/>
          </a:prstGeom>
          <a:noFill/>
        </p:spPr>
        <p:txBody>
          <a:bodyPr wrap="square" rtlCol="0">
            <a:spAutoFit/>
          </a:bodyPr>
          <a:lstStyle/>
          <a:p>
            <a:r>
              <a:rPr lang="en-US" sz="1000">
                <a:latin typeface="Montserrat Light" panose="00000400000000000000" pitchFamily="2" charset="0"/>
              </a:rPr>
              <a:t>Somewhat dissatisfied</a:t>
            </a:r>
          </a:p>
        </p:txBody>
      </p:sp>
      <p:sp>
        <p:nvSpPr>
          <p:cNvPr id="57" name="TextBox 56">
            <a:extLst>
              <a:ext uri="{FF2B5EF4-FFF2-40B4-BE49-F238E27FC236}">
                <a16:creationId xmlns:a16="http://schemas.microsoft.com/office/drawing/2014/main" id="{21AF53C1-0523-4A50-99AC-C1BD248B70E8}"/>
              </a:ext>
            </a:extLst>
          </p:cNvPr>
          <p:cNvSpPr txBox="1"/>
          <p:nvPr/>
        </p:nvSpPr>
        <p:spPr>
          <a:xfrm>
            <a:off x="6302969" y="5484182"/>
            <a:ext cx="1461283" cy="246221"/>
          </a:xfrm>
          <a:prstGeom prst="rect">
            <a:avLst/>
          </a:prstGeom>
          <a:noFill/>
        </p:spPr>
        <p:txBody>
          <a:bodyPr wrap="square" rtlCol="0">
            <a:spAutoFit/>
          </a:bodyPr>
          <a:lstStyle/>
          <a:p>
            <a:r>
              <a:rPr lang="en-US" sz="1000">
                <a:latin typeface="Montserrat Light" panose="00000400000000000000" pitchFamily="2" charset="0"/>
              </a:rPr>
              <a:t>Very dissatisfied</a:t>
            </a:r>
          </a:p>
        </p:txBody>
      </p:sp>
      <p:sp>
        <p:nvSpPr>
          <p:cNvPr id="58" name="Right Bracket 57">
            <a:extLst>
              <a:ext uri="{FF2B5EF4-FFF2-40B4-BE49-F238E27FC236}">
                <a16:creationId xmlns:a16="http://schemas.microsoft.com/office/drawing/2014/main" id="{5F68A0C3-5A97-425D-98BD-4310B4B41415}"/>
              </a:ext>
            </a:extLst>
          </p:cNvPr>
          <p:cNvSpPr/>
          <p:nvPr/>
        </p:nvSpPr>
        <p:spPr>
          <a:xfrm>
            <a:off x="8732778" y="3019809"/>
            <a:ext cx="45719" cy="1593288"/>
          </a:xfrm>
          <a:prstGeom prst="rightBracket">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Right Bracket 58">
            <a:extLst>
              <a:ext uri="{FF2B5EF4-FFF2-40B4-BE49-F238E27FC236}">
                <a16:creationId xmlns:a16="http://schemas.microsoft.com/office/drawing/2014/main" id="{3E92C7E3-BCBA-4A81-9B79-CEC6E9D1EA4D}"/>
              </a:ext>
            </a:extLst>
          </p:cNvPr>
          <p:cNvSpPr/>
          <p:nvPr/>
        </p:nvSpPr>
        <p:spPr>
          <a:xfrm>
            <a:off x="8732778" y="5181601"/>
            <a:ext cx="45719" cy="551520"/>
          </a:xfrm>
          <a:prstGeom prst="rightBracket">
            <a:avLst/>
          </a:prstGeom>
          <a:ln w="127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Right Bracket 59">
            <a:extLst>
              <a:ext uri="{FF2B5EF4-FFF2-40B4-BE49-F238E27FC236}">
                <a16:creationId xmlns:a16="http://schemas.microsoft.com/office/drawing/2014/main" id="{490ECC48-0CBF-46C8-B581-448D54FEDB5F}"/>
              </a:ext>
            </a:extLst>
          </p:cNvPr>
          <p:cNvSpPr/>
          <p:nvPr/>
        </p:nvSpPr>
        <p:spPr>
          <a:xfrm>
            <a:off x="10150055" y="3019809"/>
            <a:ext cx="45719" cy="1982721"/>
          </a:xfrm>
          <a:prstGeom prst="rightBracket">
            <a:avLst/>
          </a:prstGeom>
          <a:noFill/>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Right Bracket 60">
            <a:extLst>
              <a:ext uri="{FF2B5EF4-FFF2-40B4-BE49-F238E27FC236}">
                <a16:creationId xmlns:a16="http://schemas.microsoft.com/office/drawing/2014/main" id="{F363414A-2452-454D-BB91-DEF1FF2FF382}"/>
              </a:ext>
            </a:extLst>
          </p:cNvPr>
          <p:cNvSpPr/>
          <p:nvPr/>
        </p:nvSpPr>
        <p:spPr>
          <a:xfrm>
            <a:off x="10143939" y="5391151"/>
            <a:ext cx="51836" cy="341970"/>
          </a:xfrm>
          <a:prstGeom prst="rightBracket">
            <a:avLst/>
          </a:prstGeom>
          <a:noFill/>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61">
            <a:extLst>
              <a:ext uri="{FF2B5EF4-FFF2-40B4-BE49-F238E27FC236}">
                <a16:creationId xmlns:a16="http://schemas.microsoft.com/office/drawing/2014/main" id="{5BE5F6C6-EA3F-485F-A6B0-7B884DE5ABA4}"/>
              </a:ext>
            </a:extLst>
          </p:cNvPr>
          <p:cNvSpPr txBox="1"/>
          <p:nvPr/>
        </p:nvSpPr>
        <p:spPr>
          <a:xfrm>
            <a:off x="8732778" y="3707082"/>
            <a:ext cx="519107" cy="246221"/>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a:t>59%</a:t>
            </a:r>
            <a:endParaRPr lang="en-US" baseline="30000"/>
          </a:p>
        </p:txBody>
      </p:sp>
      <p:sp>
        <p:nvSpPr>
          <p:cNvPr id="64" name="TextBox 63">
            <a:extLst>
              <a:ext uri="{FF2B5EF4-FFF2-40B4-BE49-F238E27FC236}">
                <a16:creationId xmlns:a16="http://schemas.microsoft.com/office/drawing/2014/main" id="{1C0E97E6-C79A-4756-890E-40263ADB17F6}"/>
              </a:ext>
            </a:extLst>
          </p:cNvPr>
          <p:cNvSpPr txBox="1"/>
          <p:nvPr/>
        </p:nvSpPr>
        <p:spPr>
          <a:xfrm>
            <a:off x="10143938" y="5439025"/>
            <a:ext cx="481153" cy="246221"/>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a:t>12%</a:t>
            </a:r>
          </a:p>
        </p:txBody>
      </p:sp>
      <p:sp>
        <p:nvSpPr>
          <p:cNvPr id="66" name="TextBox 65">
            <a:extLst>
              <a:ext uri="{FF2B5EF4-FFF2-40B4-BE49-F238E27FC236}">
                <a16:creationId xmlns:a16="http://schemas.microsoft.com/office/drawing/2014/main" id="{5C2B22D6-D4CF-46A3-8B9D-1E5C7C6B9861}"/>
              </a:ext>
            </a:extLst>
          </p:cNvPr>
          <p:cNvSpPr txBox="1"/>
          <p:nvPr/>
        </p:nvSpPr>
        <p:spPr>
          <a:xfrm>
            <a:off x="9741829" y="3483317"/>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A</a:t>
            </a:r>
          </a:p>
        </p:txBody>
      </p:sp>
      <p:sp>
        <p:nvSpPr>
          <p:cNvPr id="68" name="TextBox 67">
            <a:extLst>
              <a:ext uri="{FF2B5EF4-FFF2-40B4-BE49-F238E27FC236}">
                <a16:creationId xmlns:a16="http://schemas.microsoft.com/office/drawing/2014/main" id="{0D479516-D904-43F4-8FC2-9E271E63EBA3}"/>
              </a:ext>
            </a:extLst>
          </p:cNvPr>
          <p:cNvSpPr txBox="1"/>
          <p:nvPr/>
        </p:nvSpPr>
        <p:spPr>
          <a:xfrm>
            <a:off x="8332301" y="5147977"/>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B</a:t>
            </a:r>
          </a:p>
        </p:txBody>
      </p:sp>
      <p:sp>
        <p:nvSpPr>
          <p:cNvPr id="70" name="TextBox 69">
            <a:extLst>
              <a:ext uri="{FF2B5EF4-FFF2-40B4-BE49-F238E27FC236}">
                <a16:creationId xmlns:a16="http://schemas.microsoft.com/office/drawing/2014/main" id="{A0CB38B8-9248-488A-B144-5EB6B23C1BBD}"/>
              </a:ext>
            </a:extLst>
          </p:cNvPr>
          <p:cNvSpPr txBox="1"/>
          <p:nvPr/>
        </p:nvSpPr>
        <p:spPr>
          <a:xfrm>
            <a:off x="10143938" y="3888058"/>
            <a:ext cx="597953" cy="246221"/>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a:t>73%</a:t>
            </a:r>
            <a:r>
              <a:rPr lang="en-US" b="1" baseline="30000"/>
              <a:t>A</a:t>
            </a:r>
          </a:p>
        </p:txBody>
      </p:sp>
      <p:sp>
        <p:nvSpPr>
          <p:cNvPr id="71" name="TextBox 70">
            <a:extLst>
              <a:ext uri="{FF2B5EF4-FFF2-40B4-BE49-F238E27FC236}">
                <a16:creationId xmlns:a16="http://schemas.microsoft.com/office/drawing/2014/main" id="{BFD25416-E7C8-4135-AD51-C5013FD94AEE}"/>
              </a:ext>
            </a:extLst>
          </p:cNvPr>
          <p:cNvSpPr txBox="1"/>
          <p:nvPr/>
        </p:nvSpPr>
        <p:spPr>
          <a:xfrm>
            <a:off x="8731328" y="5334251"/>
            <a:ext cx="536355" cy="246221"/>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a:t>25%</a:t>
            </a:r>
            <a:r>
              <a:rPr lang="en-US" b="1" baseline="30000"/>
              <a:t>B</a:t>
            </a:r>
          </a:p>
        </p:txBody>
      </p:sp>
      <p:sp>
        <p:nvSpPr>
          <p:cNvPr id="72" name="Rectangle 71">
            <a:extLst>
              <a:ext uri="{FF2B5EF4-FFF2-40B4-BE49-F238E27FC236}">
                <a16:creationId xmlns:a16="http://schemas.microsoft.com/office/drawing/2014/main" id="{920E3DBB-C7DD-49BC-8C7D-7E2B9ED03F8E}"/>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Received Notification (Notified, De-Energized n=382, Notified. Not De-Energized n=280); Q18, Q19</a:t>
            </a:r>
          </a:p>
        </p:txBody>
      </p:sp>
      <p:sp>
        <p:nvSpPr>
          <p:cNvPr id="52" name="TextBox 51">
            <a:extLst>
              <a:ext uri="{FF2B5EF4-FFF2-40B4-BE49-F238E27FC236}">
                <a16:creationId xmlns:a16="http://schemas.microsoft.com/office/drawing/2014/main" id="{77DC0F2E-35C1-4D0E-A511-49B52DDAB0FD}"/>
              </a:ext>
            </a:extLst>
          </p:cNvPr>
          <p:cNvSpPr txBox="1"/>
          <p:nvPr/>
        </p:nvSpPr>
        <p:spPr>
          <a:xfrm>
            <a:off x="3410236" y="344490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(+10)</a:t>
            </a:r>
          </a:p>
        </p:txBody>
      </p:sp>
      <p:sp>
        <p:nvSpPr>
          <p:cNvPr id="63" name="Isosceles Triangle 62">
            <a:extLst>
              <a:ext uri="{FF2B5EF4-FFF2-40B4-BE49-F238E27FC236}">
                <a16:creationId xmlns:a16="http://schemas.microsoft.com/office/drawing/2014/main" id="{946D7957-4EC2-4EC7-9093-CD2F24C2BAA3}"/>
              </a:ext>
            </a:extLst>
          </p:cNvPr>
          <p:cNvSpPr/>
          <p:nvPr/>
        </p:nvSpPr>
        <p:spPr>
          <a:xfrm>
            <a:off x="3410236" y="3466339"/>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TextBox 64">
            <a:extLst>
              <a:ext uri="{FF2B5EF4-FFF2-40B4-BE49-F238E27FC236}">
                <a16:creationId xmlns:a16="http://schemas.microsoft.com/office/drawing/2014/main" id="{B4F98AC6-6829-4130-AC6A-36DDEB890630}"/>
              </a:ext>
            </a:extLst>
          </p:cNvPr>
          <p:cNvSpPr txBox="1"/>
          <p:nvPr/>
        </p:nvSpPr>
        <p:spPr>
          <a:xfrm>
            <a:off x="2827356" y="3332269"/>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(+10)</a:t>
            </a:r>
          </a:p>
        </p:txBody>
      </p:sp>
      <p:sp>
        <p:nvSpPr>
          <p:cNvPr id="67" name="Isosceles Triangle 66">
            <a:extLst>
              <a:ext uri="{FF2B5EF4-FFF2-40B4-BE49-F238E27FC236}">
                <a16:creationId xmlns:a16="http://schemas.microsoft.com/office/drawing/2014/main" id="{2A0B5B9F-099E-482E-A46E-C25EFDDED39D}"/>
              </a:ext>
            </a:extLst>
          </p:cNvPr>
          <p:cNvSpPr/>
          <p:nvPr/>
        </p:nvSpPr>
        <p:spPr>
          <a:xfrm>
            <a:off x="2827356" y="3353699"/>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3" name="TextBox 72">
            <a:extLst>
              <a:ext uri="{FF2B5EF4-FFF2-40B4-BE49-F238E27FC236}">
                <a16:creationId xmlns:a16="http://schemas.microsoft.com/office/drawing/2014/main" id="{CF193D81-E07D-467D-AB53-97E97200236A}"/>
              </a:ext>
            </a:extLst>
          </p:cNvPr>
          <p:cNvSpPr txBox="1"/>
          <p:nvPr/>
        </p:nvSpPr>
        <p:spPr>
          <a:xfrm>
            <a:off x="4257236" y="466903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(-9)</a:t>
            </a:r>
          </a:p>
        </p:txBody>
      </p:sp>
      <p:sp>
        <p:nvSpPr>
          <p:cNvPr id="74" name="Isosceles Triangle 73">
            <a:extLst>
              <a:ext uri="{FF2B5EF4-FFF2-40B4-BE49-F238E27FC236}">
                <a16:creationId xmlns:a16="http://schemas.microsoft.com/office/drawing/2014/main" id="{3EB8EBA1-EA0C-420D-A7F9-85341F7D995F}"/>
              </a:ext>
            </a:extLst>
          </p:cNvPr>
          <p:cNvSpPr/>
          <p:nvPr/>
        </p:nvSpPr>
        <p:spPr>
          <a:xfrm flipV="1">
            <a:off x="4257236" y="469046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TextBox 74">
            <a:extLst>
              <a:ext uri="{FF2B5EF4-FFF2-40B4-BE49-F238E27FC236}">
                <a16:creationId xmlns:a16="http://schemas.microsoft.com/office/drawing/2014/main" id="{53454381-4C5A-4061-96A2-0357BD8BB895}"/>
              </a:ext>
            </a:extLst>
          </p:cNvPr>
          <p:cNvSpPr txBox="1"/>
          <p:nvPr/>
        </p:nvSpPr>
        <p:spPr>
          <a:xfrm>
            <a:off x="3432094" y="5560677"/>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(-4)</a:t>
            </a:r>
          </a:p>
        </p:txBody>
      </p:sp>
      <p:sp>
        <p:nvSpPr>
          <p:cNvPr id="76" name="Isosceles Triangle 75">
            <a:extLst>
              <a:ext uri="{FF2B5EF4-FFF2-40B4-BE49-F238E27FC236}">
                <a16:creationId xmlns:a16="http://schemas.microsoft.com/office/drawing/2014/main" id="{E926D73D-F8C6-4659-940D-41B62A45E5BF}"/>
              </a:ext>
            </a:extLst>
          </p:cNvPr>
          <p:cNvSpPr/>
          <p:nvPr/>
        </p:nvSpPr>
        <p:spPr>
          <a:xfrm flipV="1">
            <a:off x="3432094" y="558210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76">
            <a:extLst>
              <a:ext uri="{FF2B5EF4-FFF2-40B4-BE49-F238E27FC236}">
                <a16:creationId xmlns:a16="http://schemas.microsoft.com/office/drawing/2014/main" id="{629D9E83-FE5B-4B5A-B370-5A5F0B5223C0}"/>
              </a:ext>
            </a:extLst>
          </p:cNvPr>
          <p:cNvSpPr txBox="1"/>
          <p:nvPr/>
        </p:nvSpPr>
        <p:spPr>
          <a:xfrm>
            <a:off x="4952639" y="320247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78" name="Isosceles Triangle 77">
            <a:extLst>
              <a:ext uri="{FF2B5EF4-FFF2-40B4-BE49-F238E27FC236}">
                <a16:creationId xmlns:a16="http://schemas.microsoft.com/office/drawing/2014/main" id="{9C5F57A3-5DEC-4572-A8F2-C2C67F93EF79}"/>
              </a:ext>
            </a:extLst>
          </p:cNvPr>
          <p:cNvSpPr/>
          <p:nvPr/>
        </p:nvSpPr>
        <p:spPr>
          <a:xfrm>
            <a:off x="4952639" y="3223909"/>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TextBox 78">
            <a:extLst>
              <a:ext uri="{FF2B5EF4-FFF2-40B4-BE49-F238E27FC236}">
                <a16:creationId xmlns:a16="http://schemas.microsoft.com/office/drawing/2014/main" id="{540F7D48-DFF0-4256-B6F3-F58DAFC1DAF1}"/>
              </a:ext>
            </a:extLst>
          </p:cNvPr>
          <p:cNvSpPr txBox="1"/>
          <p:nvPr/>
        </p:nvSpPr>
        <p:spPr>
          <a:xfrm>
            <a:off x="4274880" y="3085690"/>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(+9)</a:t>
            </a:r>
          </a:p>
        </p:txBody>
      </p:sp>
      <p:sp>
        <p:nvSpPr>
          <p:cNvPr id="80" name="Isosceles Triangle 79">
            <a:extLst>
              <a:ext uri="{FF2B5EF4-FFF2-40B4-BE49-F238E27FC236}">
                <a16:creationId xmlns:a16="http://schemas.microsoft.com/office/drawing/2014/main" id="{0EBDE958-A6E5-4B72-93CB-6C65A656D3EF}"/>
              </a:ext>
            </a:extLst>
          </p:cNvPr>
          <p:cNvSpPr/>
          <p:nvPr/>
        </p:nvSpPr>
        <p:spPr>
          <a:xfrm>
            <a:off x="4274880" y="3107120"/>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1" name="TextBox 80">
            <a:extLst>
              <a:ext uri="{FF2B5EF4-FFF2-40B4-BE49-F238E27FC236}">
                <a16:creationId xmlns:a16="http://schemas.microsoft.com/office/drawing/2014/main" id="{04FA9B08-58C8-4823-B10C-C9B9EBE2F927}"/>
              </a:ext>
            </a:extLst>
          </p:cNvPr>
          <p:cNvSpPr txBox="1"/>
          <p:nvPr/>
        </p:nvSpPr>
        <p:spPr>
          <a:xfrm>
            <a:off x="8318280" y="5490321"/>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B</a:t>
            </a:r>
          </a:p>
        </p:txBody>
      </p:sp>
      <p:sp>
        <p:nvSpPr>
          <p:cNvPr id="84" name="TextBox 83">
            <a:extLst>
              <a:ext uri="{FF2B5EF4-FFF2-40B4-BE49-F238E27FC236}">
                <a16:creationId xmlns:a16="http://schemas.microsoft.com/office/drawing/2014/main" id="{FEBDDC35-2AD2-494D-9178-454906D9FD93}"/>
              </a:ext>
            </a:extLst>
          </p:cNvPr>
          <p:cNvSpPr txBox="1"/>
          <p:nvPr/>
        </p:nvSpPr>
        <p:spPr>
          <a:xfrm>
            <a:off x="866736" y="585291"/>
            <a:ext cx="10287000"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In 2020, customers feel more inundated with alerts than the previous year, driven by the addition of Imminent and Prepare notifications which were added in 2020*.</a:t>
            </a:r>
          </a:p>
        </p:txBody>
      </p:sp>
      <p:sp>
        <p:nvSpPr>
          <p:cNvPr id="85" name="TextBox 84">
            <a:extLst>
              <a:ext uri="{FF2B5EF4-FFF2-40B4-BE49-F238E27FC236}">
                <a16:creationId xmlns:a16="http://schemas.microsoft.com/office/drawing/2014/main" id="{2665FC44-5F33-4F69-ACA1-4A434E03F1FD}"/>
              </a:ext>
            </a:extLst>
          </p:cNvPr>
          <p:cNvSpPr txBox="1"/>
          <p:nvPr/>
        </p:nvSpPr>
        <p:spPr>
          <a:xfrm>
            <a:off x="843781" y="1227988"/>
            <a:ext cx="10287000" cy="430887"/>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100">
                <a:latin typeface="Montserrat Light" panose="00000400000000000000" pitchFamily="2" charset="0"/>
              </a:rPr>
              <a:t>Mirroring 2019, those who were simply notified without experiencing a de-energization are more satisfied with the frequency of and information within the alerts than customers who were actually de-energized. </a:t>
            </a:r>
          </a:p>
        </p:txBody>
      </p:sp>
      <p:pic>
        <p:nvPicPr>
          <p:cNvPr id="86" name="Picture 85">
            <a:extLst>
              <a:ext uri="{FF2B5EF4-FFF2-40B4-BE49-F238E27FC236}">
                <a16:creationId xmlns:a16="http://schemas.microsoft.com/office/drawing/2014/main" id="{A859B4FB-AF10-44C2-9419-81E1C0432DAF}"/>
              </a:ext>
            </a:extLst>
          </p:cNvPr>
          <p:cNvPicPr>
            <a:picLocks noChangeAspect="1"/>
          </p:cNvPicPr>
          <p:nvPr/>
        </p:nvPicPr>
        <p:blipFill rotWithShape="1">
          <a:blip r:embed="rId6">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
        <p:nvSpPr>
          <p:cNvPr id="82" name="Rectangle 81">
            <a:extLst>
              <a:ext uri="{FF2B5EF4-FFF2-40B4-BE49-F238E27FC236}">
                <a16:creationId xmlns:a16="http://schemas.microsoft.com/office/drawing/2014/main" id="{1AB14880-FC72-450B-9D0E-8D76265E07F3}"/>
              </a:ext>
            </a:extLst>
          </p:cNvPr>
          <p:cNvSpPr/>
          <p:nvPr/>
        </p:nvSpPr>
        <p:spPr>
          <a:xfrm>
            <a:off x="812173" y="6655758"/>
            <a:ext cx="9971791" cy="223138"/>
          </a:xfrm>
          <a:prstGeom prst="rect">
            <a:avLst/>
          </a:prstGeom>
        </p:spPr>
        <p:txBody>
          <a:bodyPr wrap="square" anchor="b">
            <a:spAutoFit/>
          </a:bodyPr>
          <a:lstStyle/>
          <a:p>
            <a:pPr lvl="0">
              <a:spcAft>
                <a:spcPts val="400"/>
              </a:spcAft>
              <a:defRPr/>
            </a:pPr>
            <a:r>
              <a:rPr lang="en-US" sz="850" i="1">
                <a:solidFill>
                  <a:prstClr val="black"/>
                </a:solidFill>
                <a:latin typeface="Montserrat Light" panose="00000400000000000000" pitchFamily="2" charset="0"/>
                <a:cs typeface="Times New Roman" panose="02020603050405020304" pitchFamily="18" charset="0"/>
              </a:rPr>
              <a:t>*See </a:t>
            </a:r>
            <a:r>
              <a:rPr lang="en-US" sz="850" i="1">
                <a:solidFill>
                  <a:prstClr val="black"/>
                </a:solidFill>
                <a:latin typeface="Montserrat Light" panose="00000400000000000000" pitchFamily="2" charset="0"/>
                <a:cs typeface="Times New Roman" panose="02020603050405020304" pitchFamily="18" charset="0"/>
                <a:hlinkClick r:id="rId7" action="ppaction://hlinksldjump"/>
              </a:rPr>
              <a:t>appendix</a:t>
            </a:r>
            <a:r>
              <a:rPr lang="en-US" sz="850" i="1">
                <a:solidFill>
                  <a:prstClr val="black"/>
                </a:solidFill>
                <a:latin typeface="Montserrat Light" panose="00000400000000000000" pitchFamily="2" charset="0"/>
                <a:cs typeface="Times New Roman" panose="02020603050405020304" pitchFamily="18" charset="0"/>
              </a:rPr>
              <a:t> for catalog of PSPS notification types sent in 2019 and  2020</a:t>
            </a:r>
          </a:p>
        </p:txBody>
      </p:sp>
    </p:spTree>
    <p:extLst>
      <p:ext uri="{BB962C8B-B14F-4D97-AF65-F5344CB8AC3E}">
        <p14:creationId xmlns:p14="http://schemas.microsoft.com/office/powerpoint/2010/main" val="1249266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857781F9-2350-48A6-A1A8-B671427A644A}"/>
              </a:ext>
            </a:extLst>
          </p:cNvPr>
          <p:cNvGraphicFramePr>
            <a:graphicFrameLocks noGrp="1"/>
          </p:cNvGraphicFramePr>
          <p:nvPr>
            <p:extLst>
              <p:ext uri="{D42A27DB-BD31-4B8C-83A1-F6EECF244321}">
                <p14:modId xmlns:p14="http://schemas.microsoft.com/office/powerpoint/2010/main" val="3341384035"/>
              </p:ext>
            </p:extLst>
          </p:nvPr>
        </p:nvGraphicFramePr>
        <p:xfrm>
          <a:off x="5217904" y="1565433"/>
          <a:ext cx="6217920" cy="4641290"/>
        </p:xfrm>
        <a:graphic>
          <a:graphicData uri="http://schemas.openxmlformats.org/drawingml/2006/table">
            <a:tbl>
              <a:tblPr/>
              <a:tblGrid>
                <a:gridCol w="1554480">
                  <a:extLst>
                    <a:ext uri="{9D8B030D-6E8A-4147-A177-3AD203B41FA5}">
                      <a16:colId xmlns:a16="http://schemas.microsoft.com/office/drawing/2014/main" val="2162578061"/>
                    </a:ext>
                  </a:extLst>
                </a:gridCol>
                <a:gridCol w="4663440">
                  <a:extLst>
                    <a:ext uri="{9D8B030D-6E8A-4147-A177-3AD203B41FA5}">
                      <a16:colId xmlns:a16="http://schemas.microsoft.com/office/drawing/2014/main" val="690613935"/>
                    </a:ext>
                  </a:extLst>
                </a:gridCol>
              </a:tblGrid>
              <a:tr h="46412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Are clear and easy to understand</a:t>
                      </a:r>
                    </a:p>
                  </a:txBody>
                  <a:tcPr marL="45720" marR="4572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mpd="sng">
                      <a:noFill/>
                      <a:prstDash val="soli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46412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Are helpful</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763" marR="4763" marT="4763"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r h="46412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Help you feel like you know what is going on</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46412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Provide adequate time </a:t>
                      </a:r>
                    </a:p>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to take any actions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80247"/>
                  </a:ext>
                </a:extLst>
              </a:tr>
              <a:tr h="46412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Provide adequate information</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5661476"/>
                  </a:ext>
                </a:extLst>
              </a:tr>
              <a:tr h="46412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Are keeping you safe</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999147"/>
                  </a:ext>
                </a:extLst>
              </a:tr>
              <a:tr h="464129">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Make you think Edison </a:t>
                      </a:r>
                      <a:b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br>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is on top of the situation</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419072"/>
                  </a:ext>
                </a:extLst>
              </a:tr>
              <a:tr h="464129">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Are annoying</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9624768"/>
                  </a:ext>
                </a:extLst>
              </a:tr>
              <a:tr h="464129">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Make you nervous</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056874"/>
                  </a:ext>
                </a:extLst>
              </a:tr>
              <a:tr h="464129">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Are too long/wordy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kumimoji="0" lang="en-US" sz="10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6962" marR="6962" marT="6962"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7888946"/>
                  </a:ext>
                </a:extLst>
              </a:tr>
            </a:tbl>
          </a:graphicData>
        </a:graphic>
      </p:graphicFrame>
      <p:sp>
        <p:nvSpPr>
          <p:cNvPr id="13" name="Text Placeholder 6">
            <a:extLst>
              <a:ext uri="{FF2B5EF4-FFF2-40B4-BE49-F238E27FC236}">
                <a16:creationId xmlns:a16="http://schemas.microsoft.com/office/drawing/2014/main" id="{33C85EE2-E00F-4C24-97F4-5259CA50277B}"/>
              </a:ext>
            </a:extLst>
          </p:cNvPr>
          <p:cNvSpPr txBox="1">
            <a:spLocks/>
          </p:cNvSpPr>
          <p:nvPr/>
        </p:nvSpPr>
        <p:spPr>
          <a:xfrm>
            <a:off x="5142920" y="825165"/>
            <a:ext cx="5819290"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ATTITUDES ABOUT ALERTS </a:t>
            </a:r>
            <a:r>
              <a:rPr lang="en-US" sz="1000">
                <a:solidFill>
                  <a:schemeClr val="tx1"/>
                </a:solidFill>
                <a:latin typeface="Montserrat Light" panose="00000400000000000000" pitchFamily="2" charset="0"/>
                <a:sym typeface="HuluStyle Regular"/>
              </a:rPr>
              <a:t>(Top 2 Box – Strongly/Somewhat Agree)</a:t>
            </a:r>
            <a:endParaRPr lang="en-US" sz="1200">
              <a:solidFill>
                <a:schemeClr val="tx1"/>
              </a:solidFill>
              <a:latin typeface="Montserrat Light" panose="00000400000000000000" pitchFamily="2" charset="0"/>
              <a:sym typeface="HuluStyle Regular"/>
            </a:endParaRPr>
          </a:p>
        </p:txBody>
      </p:sp>
      <p:sp>
        <p:nvSpPr>
          <p:cNvPr id="20" name="Rectangle 19">
            <a:extLst>
              <a:ext uri="{FF2B5EF4-FFF2-40B4-BE49-F238E27FC236}">
                <a16:creationId xmlns:a16="http://schemas.microsoft.com/office/drawing/2014/main" id="{6E8A5547-072F-4A13-B92B-194816D505D6}"/>
              </a:ext>
            </a:extLst>
          </p:cNvPr>
          <p:cNvSpPr/>
          <p:nvPr/>
        </p:nvSpPr>
        <p:spPr>
          <a:xfrm>
            <a:off x="-11929" y="0"/>
            <a:ext cx="43775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endParaRPr lang="en-US"/>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graphicFrame>
        <p:nvGraphicFramePr>
          <p:cNvPr id="8" name="Chart 7">
            <a:extLst>
              <a:ext uri="{FF2B5EF4-FFF2-40B4-BE49-F238E27FC236}">
                <a16:creationId xmlns:a16="http://schemas.microsoft.com/office/drawing/2014/main" id="{EFA3965C-BD6A-4939-B589-9BCA5E1246FE}"/>
              </a:ext>
            </a:extLst>
          </p:cNvPr>
          <p:cNvGraphicFramePr>
            <a:graphicFrameLocks/>
          </p:cNvGraphicFramePr>
          <p:nvPr>
            <p:extLst>
              <p:ext uri="{D42A27DB-BD31-4B8C-83A1-F6EECF244321}">
                <p14:modId xmlns:p14="http://schemas.microsoft.com/office/powerpoint/2010/main" val="792032244"/>
              </p:ext>
            </p:extLst>
          </p:nvPr>
        </p:nvGraphicFramePr>
        <p:xfrm>
          <a:off x="6664254" y="1439507"/>
          <a:ext cx="2514600" cy="4919348"/>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a:extLst>
              <a:ext uri="{FF2B5EF4-FFF2-40B4-BE49-F238E27FC236}">
                <a16:creationId xmlns:a16="http://schemas.microsoft.com/office/drawing/2014/main" id="{07DCAD91-0F38-43AA-A56F-DA37A6F32436}"/>
              </a:ext>
            </a:extLst>
          </p:cNvPr>
          <p:cNvCxnSpPr>
            <a:cxnSpLocks/>
          </p:cNvCxnSpPr>
          <p:nvPr/>
        </p:nvCxnSpPr>
        <p:spPr>
          <a:xfrm rot="16200000" flipV="1">
            <a:off x="5446504" y="922234"/>
            <a:ext cx="0" cy="4572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2" name="Chart 21">
            <a:extLst>
              <a:ext uri="{FF2B5EF4-FFF2-40B4-BE49-F238E27FC236}">
                <a16:creationId xmlns:a16="http://schemas.microsoft.com/office/drawing/2014/main" id="{260A0379-1AA9-464B-8AEE-876B888F157B}"/>
              </a:ext>
            </a:extLst>
          </p:cNvPr>
          <p:cNvGraphicFramePr>
            <a:graphicFrameLocks/>
          </p:cNvGraphicFramePr>
          <p:nvPr>
            <p:extLst>
              <p:ext uri="{D42A27DB-BD31-4B8C-83A1-F6EECF244321}">
                <p14:modId xmlns:p14="http://schemas.microsoft.com/office/powerpoint/2010/main" val="3014560933"/>
              </p:ext>
            </p:extLst>
          </p:nvPr>
        </p:nvGraphicFramePr>
        <p:xfrm>
          <a:off x="8954450" y="1439507"/>
          <a:ext cx="2514600" cy="4893471"/>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Box 23">
            <a:extLst>
              <a:ext uri="{FF2B5EF4-FFF2-40B4-BE49-F238E27FC236}">
                <a16:creationId xmlns:a16="http://schemas.microsoft.com/office/drawing/2014/main" id="{3DD4EDDA-4B41-4CB1-AACD-5EC7CE28BDA4}"/>
              </a:ext>
            </a:extLst>
          </p:cNvPr>
          <p:cNvSpPr txBox="1"/>
          <p:nvPr/>
        </p:nvSpPr>
        <p:spPr>
          <a:xfrm>
            <a:off x="11297703" y="1709739"/>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A</a:t>
            </a:r>
          </a:p>
        </p:txBody>
      </p:sp>
      <p:sp>
        <p:nvSpPr>
          <p:cNvPr id="25" name="TextBox 24">
            <a:extLst>
              <a:ext uri="{FF2B5EF4-FFF2-40B4-BE49-F238E27FC236}">
                <a16:creationId xmlns:a16="http://schemas.microsoft.com/office/drawing/2014/main" id="{002608BB-7F49-49AF-8ACD-E4D7054B9297}"/>
              </a:ext>
            </a:extLst>
          </p:cNvPr>
          <p:cNvSpPr txBox="1"/>
          <p:nvPr/>
        </p:nvSpPr>
        <p:spPr>
          <a:xfrm>
            <a:off x="11078299" y="2628021"/>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A</a:t>
            </a:r>
          </a:p>
        </p:txBody>
      </p:sp>
      <p:sp>
        <p:nvSpPr>
          <p:cNvPr id="26" name="Rectangle 25">
            <a:extLst>
              <a:ext uri="{FF2B5EF4-FFF2-40B4-BE49-F238E27FC236}">
                <a16:creationId xmlns:a16="http://schemas.microsoft.com/office/drawing/2014/main" id="{67A60A11-5FC8-47C7-B0A6-0C0B7C731B34}"/>
              </a:ext>
            </a:extLst>
          </p:cNvPr>
          <p:cNvSpPr/>
          <p:nvPr/>
        </p:nvSpPr>
        <p:spPr>
          <a:xfrm>
            <a:off x="6735595" y="1265942"/>
            <a:ext cx="1715534" cy="392415"/>
          </a:xfrm>
          <a:prstGeom prst="rect">
            <a:avLst/>
          </a:prstGeom>
        </p:spPr>
        <p:txBody>
          <a:bodyPr wrap="none">
            <a:spAutoFit/>
          </a:bodyPr>
          <a:lstStyle/>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Notified, De-Energized</a:t>
            </a:r>
          </a:p>
          <a:p>
            <a:pPr algn="ctr"/>
            <a:r>
              <a:rPr lang="en-US" sz="900">
                <a:latin typeface="Montserrat Light" panose="00000400000000000000" pitchFamily="2" charset="0"/>
                <a:ea typeface="Lato" panose="020F0502020204030203" pitchFamily="34" charset="0"/>
                <a:cs typeface="Lato" panose="020F0502020204030203" pitchFamily="34" charset="0"/>
                <a:sym typeface="Helvetica Neue Light"/>
              </a:rPr>
              <a:t>(A)</a:t>
            </a:r>
            <a:endParaRPr lang="en-US" sz="900">
              <a:latin typeface="Montserrat Light" panose="00000400000000000000" pitchFamily="2" charset="0"/>
            </a:endParaRPr>
          </a:p>
        </p:txBody>
      </p:sp>
      <p:sp>
        <p:nvSpPr>
          <p:cNvPr id="27" name="Rectangle 26">
            <a:extLst>
              <a:ext uri="{FF2B5EF4-FFF2-40B4-BE49-F238E27FC236}">
                <a16:creationId xmlns:a16="http://schemas.microsoft.com/office/drawing/2014/main" id="{1409985E-3ED1-42BA-BD2F-A24A1A1D75ED}"/>
              </a:ext>
            </a:extLst>
          </p:cNvPr>
          <p:cNvSpPr/>
          <p:nvPr/>
        </p:nvSpPr>
        <p:spPr>
          <a:xfrm>
            <a:off x="9029051" y="1265942"/>
            <a:ext cx="2004075" cy="392415"/>
          </a:xfrm>
          <a:prstGeom prst="rect">
            <a:avLst/>
          </a:prstGeom>
        </p:spPr>
        <p:txBody>
          <a:bodyPr wrap="none">
            <a:spAutoFit/>
          </a:bodyPr>
          <a:lstStyle/>
          <a:p>
            <a:pPr algn="ctr"/>
            <a:r>
              <a:rPr lang="en-US" sz="1050" b="1">
                <a:latin typeface="Montserrat SemiBold" panose="00000700000000000000" pitchFamily="2" charset="0"/>
                <a:ea typeface="Lato" panose="020F0502020204030203" pitchFamily="34" charset="0"/>
                <a:cs typeface="Lato" panose="020F0502020204030203" pitchFamily="34" charset="0"/>
                <a:sym typeface="Helvetica Neue Light"/>
              </a:rPr>
              <a:t>Notified, Not De-Energized</a:t>
            </a:r>
          </a:p>
          <a:p>
            <a:pPr algn="ctr"/>
            <a:r>
              <a:rPr lang="en-US" sz="900">
                <a:latin typeface="Montserrat Light" panose="00000400000000000000" pitchFamily="2" charset="0"/>
                <a:ea typeface="Lato" panose="020F0502020204030203" pitchFamily="34" charset="0"/>
                <a:cs typeface="Lato" panose="020F0502020204030203" pitchFamily="34" charset="0"/>
                <a:sym typeface="Helvetica Neue Light"/>
              </a:rPr>
              <a:t>(B)</a:t>
            </a:r>
            <a:endParaRPr lang="en-US" sz="900">
              <a:latin typeface="Montserrat Light" panose="00000400000000000000" pitchFamily="2" charset="0"/>
            </a:endParaRPr>
          </a:p>
        </p:txBody>
      </p:sp>
      <p:sp>
        <p:nvSpPr>
          <p:cNvPr id="28" name="TextBox 27">
            <a:extLst>
              <a:ext uri="{FF2B5EF4-FFF2-40B4-BE49-F238E27FC236}">
                <a16:creationId xmlns:a16="http://schemas.microsoft.com/office/drawing/2014/main" id="{CFD0ADFA-BEDA-410F-A244-037EB2FCC6E4}"/>
              </a:ext>
            </a:extLst>
          </p:cNvPr>
          <p:cNvSpPr txBox="1"/>
          <p:nvPr/>
        </p:nvSpPr>
        <p:spPr>
          <a:xfrm>
            <a:off x="11084385" y="3092972"/>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A</a:t>
            </a:r>
          </a:p>
        </p:txBody>
      </p:sp>
      <p:sp>
        <p:nvSpPr>
          <p:cNvPr id="29" name="TextBox 28">
            <a:extLst>
              <a:ext uri="{FF2B5EF4-FFF2-40B4-BE49-F238E27FC236}">
                <a16:creationId xmlns:a16="http://schemas.microsoft.com/office/drawing/2014/main" id="{59AB07B1-FA7A-4C36-88AB-407034009D01}"/>
              </a:ext>
            </a:extLst>
          </p:cNvPr>
          <p:cNvSpPr txBox="1"/>
          <p:nvPr/>
        </p:nvSpPr>
        <p:spPr>
          <a:xfrm>
            <a:off x="11018679" y="3554559"/>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A</a:t>
            </a:r>
          </a:p>
        </p:txBody>
      </p:sp>
      <p:sp>
        <p:nvSpPr>
          <p:cNvPr id="30" name="TextBox 29">
            <a:extLst>
              <a:ext uri="{FF2B5EF4-FFF2-40B4-BE49-F238E27FC236}">
                <a16:creationId xmlns:a16="http://schemas.microsoft.com/office/drawing/2014/main" id="{4BCD5833-E6E5-458F-A133-71884CEC903B}"/>
              </a:ext>
            </a:extLst>
          </p:cNvPr>
          <p:cNvSpPr txBox="1"/>
          <p:nvPr/>
        </p:nvSpPr>
        <p:spPr>
          <a:xfrm>
            <a:off x="10929377" y="4017828"/>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A</a:t>
            </a:r>
          </a:p>
        </p:txBody>
      </p:sp>
      <p:sp>
        <p:nvSpPr>
          <p:cNvPr id="31" name="TextBox 30">
            <a:extLst>
              <a:ext uri="{FF2B5EF4-FFF2-40B4-BE49-F238E27FC236}">
                <a16:creationId xmlns:a16="http://schemas.microsoft.com/office/drawing/2014/main" id="{47B3CC3F-7C5D-4FD7-BE66-30380F492399}"/>
              </a:ext>
            </a:extLst>
          </p:cNvPr>
          <p:cNvSpPr txBox="1"/>
          <p:nvPr/>
        </p:nvSpPr>
        <p:spPr>
          <a:xfrm>
            <a:off x="10886412" y="4481097"/>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A</a:t>
            </a:r>
          </a:p>
        </p:txBody>
      </p:sp>
      <p:sp>
        <p:nvSpPr>
          <p:cNvPr id="32" name="Rectangle 31">
            <a:extLst>
              <a:ext uri="{FF2B5EF4-FFF2-40B4-BE49-F238E27FC236}">
                <a16:creationId xmlns:a16="http://schemas.microsoft.com/office/drawing/2014/main" id="{F6215F9D-8D63-4377-884D-2C67BC11BCDA}"/>
              </a:ext>
            </a:extLst>
          </p:cNvPr>
          <p:cNvSpPr/>
          <p:nvPr/>
        </p:nvSpPr>
        <p:spPr>
          <a:xfrm>
            <a:off x="5142920" y="6452629"/>
            <a:ext cx="5689937" cy="215444"/>
          </a:xfrm>
          <a:prstGeom prst="rect">
            <a:avLst/>
          </a:prstGeom>
        </p:spPr>
        <p:txBody>
          <a:bodyPr wrap="square">
            <a:spAutoFit/>
          </a:bodyPr>
          <a:lstStyle/>
          <a:p>
            <a:r>
              <a:rPr lang="en-US" sz="800" i="1">
                <a:latin typeface="Montserrat Light" panose="00000400000000000000" pitchFamily="2" charset="0"/>
              </a:rPr>
              <a:t>Base: Received Notification (Notified, De-Energized n=382, Notified, Not De-Energized n=280); Q21</a:t>
            </a:r>
          </a:p>
        </p:txBody>
      </p:sp>
      <p:sp>
        <p:nvSpPr>
          <p:cNvPr id="33" name="TextBox 32">
            <a:extLst>
              <a:ext uri="{FF2B5EF4-FFF2-40B4-BE49-F238E27FC236}">
                <a16:creationId xmlns:a16="http://schemas.microsoft.com/office/drawing/2014/main" id="{959D45B9-A502-44D2-B830-AADA2C1EAAC3}"/>
              </a:ext>
            </a:extLst>
          </p:cNvPr>
          <p:cNvSpPr txBox="1"/>
          <p:nvPr/>
        </p:nvSpPr>
        <p:spPr>
          <a:xfrm>
            <a:off x="7826244" y="4962427"/>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B</a:t>
            </a:r>
          </a:p>
        </p:txBody>
      </p:sp>
      <p:sp>
        <p:nvSpPr>
          <p:cNvPr id="34" name="TextBox 33">
            <a:extLst>
              <a:ext uri="{FF2B5EF4-FFF2-40B4-BE49-F238E27FC236}">
                <a16:creationId xmlns:a16="http://schemas.microsoft.com/office/drawing/2014/main" id="{7CC1D012-D4EB-4118-B9A5-35DB792DB82C}"/>
              </a:ext>
            </a:extLst>
          </p:cNvPr>
          <p:cNvSpPr txBox="1"/>
          <p:nvPr/>
        </p:nvSpPr>
        <p:spPr>
          <a:xfrm>
            <a:off x="11207260" y="2159974"/>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t>A</a:t>
            </a:r>
          </a:p>
        </p:txBody>
      </p:sp>
      <p:sp>
        <p:nvSpPr>
          <p:cNvPr id="35" name="TextBox 34">
            <a:extLst>
              <a:ext uri="{FF2B5EF4-FFF2-40B4-BE49-F238E27FC236}">
                <a16:creationId xmlns:a16="http://schemas.microsoft.com/office/drawing/2014/main" id="{55249ED9-D1B6-4D54-ACEB-34B22C1FF89D}"/>
              </a:ext>
            </a:extLst>
          </p:cNvPr>
          <p:cNvSpPr txBox="1"/>
          <p:nvPr/>
        </p:nvSpPr>
        <p:spPr>
          <a:xfrm>
            <a:off x="8007899" y="495560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(+12)</a:t>
            </a:r>
          </a:p>
        </p:txBody>
      </p:sp>
      <p:sp>
        <p:nvSpPr>
          <p:cNvPr id="36" name="Isosceles Triangle 35">
            <a:extLst>
              <a:ext uri="{FF2B5EF4-FFF2-40B4-BE49-F238E27FC236}">
                <a16:creationId xmlns:a16="http://schemas.microsoft.com/office/drawing/2014/main" id="{E447EE2E-CDA8-4FF5-AFC1-85BE5F978127}"/>
              </a:ext>
            </a:extLst>
          </p:cNvPr>
          <p:cNvSpPr/>
          <p:nvPr/>
        </p:nvSpPr>
        <p:spPr>
          <a:xfrm>
            <a:off x="8007899" y="4977033"/>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TextBox 38">
            <a:extLst>
              <a:ext uri="{FF2B5EF4-FFF2-40B4-BE49-F238E27FC236}">
                <a16:creationId xmlns:a16="http://schemas.microsoft.com/office/drawing/2014/main" id="{58B3374B-06D2-46E5-915E-D0D25387F0A0}"/>
              </a:ext>
            </a:extLst>
          </p:cNvPr>
          <p:cNvSpPr txBox="1"/>
          <p:nvPr/>
        </p:nvSpPr>
        <p:spPr>
          <a:xfrm>
            <a:off x="486560" y="825165"/>
            <a:ext cx="3246541" cy="1477328"/>
          </a:xfrm>
          <a:prstGeom prst="rect">
            <a:avLst/>
          </a:prstGeom>
          <a:noFill/>
        </p:spPr>
        <p:txBody>
          <a:bodyPr wrap="square" rtlCol="0">
            <a:spAutoFit/>
          </a:bodyPr>
          <a:lstStyle/>
          <a:p>
            <a:pPr lvl="0">
              <a:defRPr/>
            </a:pPr>
            <a:r>
              <a:rPr lang="en-US">
                <a:solidFill>
                  <a:schemeClr val="bg1"/>
                </a:solidFill>
                <a:latin typeface="Montserrat SemiBold" panose="00000700000000000000" pitchFamily="2" charset="0"/>
              </a:rPr>
              <a:t>De-energized customers view these alerts as less clear and more annoying than those who did not have their power shut off.</a:t>
            </a:r>
          </a:p>
        </p:txBody>
      </p:sp>
      <p:pic>
        <p:nvPicPr>
          <p:cNvPr id="38" name="Picture 37">
            <a:extLst>
              <a:ext uri="{FF2B5EF4-FFF2-40B4-BE49-F238E27FC236}">
                <a16:creationId xmlns:a16="http://schemas.microsoft.com/office/drawing/2014/main" id="{2E1F65C2-79AF-4C59-A3E2-1097CB351759}"/>
              </a:ext>
            </a:extLst>
          </p:cNvPr>
          <p:cNvPicPr>
            <a:picLocks noChangeAspect="1"/>
          </p:cNvPicPr>
          <p:nvPr/>
        </p:nvPicPr>
        <p:blipFill rotWithShape="1">
          <a:blip r:embed="rId6">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
        <p:nvSpPr>
          <p:cNvPr id="43" name="TextBox 42">
            <a:extLst>
              <a:ext uri="{FF2B5EF4-FFF2-40B4-BE49-F238E27FC236}">
                <a16:creationId xmlns:a16="http://schemas.microsoft.com/office/drawing/2014/main" id="{114B5EAA-3A4F-4E10-9297-5025A1B65C07}"/>
              </a:ext>
            </a:extLst>
          </p:cNvPr>
          <p:cNvSpPr txBox="1"/>
          <p:nvPr/>
        </p:nvSpPr>
        <p:spPr>
          <a:xfrm>
            <a:off x="486560" y="2358217"/>
            <a:ext cx="3298631" cy="76944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100">
                <a:latin typeface="Montserrat Light" panose="00000400000000000000" pitchFamily="2" charset="0"/>
              </a:rPr>
              <a:t>Those who feel inundated with alerts are more likely to find the alerts annoying, especially among those who were alerted without experiencing an event.</a:t>
            </a:r>
          </a:p>
        </p:txBody>
      </p:sp>
      <p:sp>
        <p:nvSpPr>
          <p:cNvPr id="44" name="Rectangle 43">
            <a:extLst>
              <a:ext uri="{FF2B5EF4-FFF2-40B4-BE49-F238E27FC236}">
                <a16:creationId xmlns:a16="http://schemas.microsoft.com/office/drawing/2014/main" id="{4DD04A53-D368-411B-BA1C-EA87C307CA47}"/>
              </a:ext>
            </a:extLst>
          </p:cNvPr>
          <p:cNvSpPr/>
          <p:nvPr/>
        </p:nvSpPr>
        <p:spPr>
          <a:xfrm>
            <a:off x="7859416" y="5146840"/>
            <a:ext cx="1307001" cy="628637"/>
          </a:xfrm>
          <a:prstGeom prst="rect">
            <a:avLst/>
          </a:prstGeom>
          <a:solidFill>
            <a:srgbClr val="E2F0D9">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968140D-5AC0-4C76-8550-962879776D16}"/>
              </a:ext>
            </a:extLst>
          </p:cNvPr>
          <p:cNvSpPr/>
          <p:nvPr/>
        </p:nvSpPr>
        <p:spPr>
          <a:xfrm>
            <a:off x="7861798" y="5283034"/>
            <a:ext cx="586525"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about right </a:t>
            </a:r>
            <a:r>
              <a:rPr kumimoji="0" lang="en-US" sz="6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a:t>
            </a:r>
            <a:endParaRPr kumimoji="0" lang="en-US" sz="7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endParaRPr>
          </a:p>
        </p:txBody>
      </p:sp>
      <p:sp>
        <p:nvSpPr>
          <p:cNvPr id="46" name="Rectangle 45">
            <a:extLst>
              <a:ext uri="{FF2B5EF4-FFF2-40B4-BE49-F238E27FC236}">
                <a16:creationId xmlns:a16="http://schemas.microsoft.com/office/drawing/2014/main" id="{4B050668-525C-415B-91B2-0C35D6C52518}"/>
              </a:ext>
            </a:extLst>
          </p:cNvPr>
          <p:cNvSpPr/>
          <p:nvPr/>
        </p:nvSpPr>
        <p:spPr>
          <a:xfrm>
            <a:off x="8403387" y="5283034"/>
            <a:ext cx="808475"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55%</a:t>
            </a:r>
            <a:r>
              <a:rPr kumimoji="0" lang="en-US" sz="1000" b="1" i="0" u="none" strike="noStrike" kern="0" cap="none" spc="0" normalizeH="0" baseline="3000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 few/way too many </a:t>
            </a:r>
            <a:r>
              <a:rPr kumimoji="0" lang="en-US" sz="6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(B)</a:t>
            </a:r>
            <a:endParaRPr kumimoji="0" lang="en-US" sz="7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endParaRPr>
          </a:p>
        </p:txBody>
      </p:sp>
      <p:cxnSp>
        <p:nvCxnSpPr>
          <p:cNvPr id="47" name="Connector: Elbow 46">
            <a:extLst>
              <a:ext uri="{FF2B5EF4-FFF2-40B4-BE49-F238E27FC236}">
                <a16:creationId xmlns:a16="http://schemas.microsoft.com/office/drawing/2014/main" id="{77E4F2B2-7AB6-4265-B6AA-AE0578D29FF8}"/>
              </a:ext>
            </a:extLst>
          </p:cNvPr>
          <p:cNvCxnSpPr>
            <a:cxnSpLocks/>
          </p:cNvCxnSpPr>
          <p:nvPr/>
        </p:nvCxnSpPr>
        <p:spPr>
          <a:xfrm>
            <a:off x="7701566" y="5155976"/>
            <a:ext cx="160232" cy="68306"/>
          </a:xfrm>
          <a:prstGeom prst="bentConnector3">
            <a:avLst>
              <a:gd name="adj1" fmla="val 3382"/>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98D3ABC-8C17-4727-89EE-47B38BFFEA39}"/>
              </a:ext>
            </a:extLst>
          </p:cNvPr>
          <p:cNvSpPr txBox="1"/>
          <p:nvPr/>
        </p:nvSpPr>
        <p:spPr>
          <a:xfrm>
            <a:off x="7859415" y="5140269"/>
            <a:ext cx="1231165" cy="200055"/>
          </a:xfrm>
          <a:prstGeom prst="rect">
            <a:avLst/>
          </a:prstGeom>
          <a:noFill/>
        </p:spPr>
        <p:txBody>
          <a:bodyPr wrap="square">
            <a:spAutoFit/>
          </a:bodyPr>
          <a:lstStyle/>
          <a:p>
            <a:r>
              <a:rPr kumimoji="0" lang="en-US" sz="7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Notifications were… </a:t>
            </a:r>
            <a:endParaRPr lang="en-US" sz="1600"/>
          </a:p>
        </p:txBody>
      </p:sp>
      <p:sp>
        <p:nvSpPr>
          <p:cNvPr id="49" name="Rectangle 48">
            <a:extLst>
              <a:ext uri="{FF2B5EF4-FFF2-40B4-BE49-F238E27FC236}">
                <a16:creationId xmlns:a16="http://schemas.microsoft.com/office/drawing/2014/main" id="{6EBFD0C9-C6C6-434B-9598-A65DA6F3D704}"/>
              </a:ext>
            </a:extLst>
          </p:cNvPr>
          <p:cNvSpPr/>
          <p:nvPr/>
        </p:nvSpPr>
        <p:spPr>
          <a:xfrm>
            <a:off x="10195057" y="5146840"/>
            <a:ext cx="1307001" cy="628637"/>
          </a:xfrm>
          <a:prstGeom prst="rect">
            <a:avLst/>
          </a:prstGeom>
          <a:solidFill>
            <a:srgbClr val="DAE3F3">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8DA0EC8-91BE-48F9-BB9B-8E9B81E04096}"/>
              </a:ext>
            </a:extLst>
          </p:cNvPr>
          <p:cNvSpPr/>
          <p:nvPr/>
        </p:nvSpPr>
        <p:spPr>
          <a:xfrm>
            <a:off x="10197439" y="5283034"/>
            <a:ext cx="586525"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a:ln>
                  <a:noFill/>
                </a:ln>
                <a:solidFill>
                  <a:schemeClr val="accent5"/>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about right </a:t>
            </a:r>
            <a:r>
              <a:rPr kumimoji="0" lang="en-US" sz="6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a:t>
            </a:r>
            <a:endParaRPr kumimoji="0" lang="en-US" sz="7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endParaRPr>
          </a:p>
        </p:txBody>
      </p:sp>
      <p:sp>
        <p:nvSpPr>
          <p:cNvPr id="51" name="Rectangle 50">
            <a:extLst>
              <a:ext uri="{FF2B5EF4-FFF2-40B4-BE49-F238E27FC236}">
                <a16:creationId xmlns:a16="http://schemas.microsoft.com/office/drawing/2014/main" id="{091A9503-223F-40E8-BB2E-D588EA1B19DB}"/>
              </a:ext>
            </a:extLst>
          </p:cNvPr>
          <p:cNvSpPr/>
          <p:nvPr/>
        </p:nvSpPr>
        <p:spPr>
          <a:xfrm>
            <a:off x="10739028" y="5283034"/>
            <a:ext cx="808475"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chemeClr val="accent5"/>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49%</a:t>
            </a:r>
            <a:r>
              <a:rPr kumimoji="0" lang="en-US" sz="1000" b="1" i="0" u="none" strike="noStrike" kern="0" cap="none" spc="0" normalizeH="0" baseline="30000" noProof="0">
                <a:ln>
                  <a:noFill/>
                </a:ln>
                <a:solidFill>
                  <a:schemeClr val="accent5"/>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 few/way too many </a:t>
            </a:r>
            <a:r>
              <a:rPr kumimoji="0" lang="en-US" sz="6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(B)</a:t>
            </a:r>
            <a:endParaRPr kumimoji="0" lang="en-US" sz="7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endParaRPr>
          </a:p>
        </p:txBody>
      </p:sp>
      <p:cxnSp>
        <p:nvCxnSpPr>
          <p:cNvPr id="52" name="Connector: Elbow 51">
            <a:extLst>
              <a:ext uri="{FF2B5EF4-FFF2-40B4-BE49-F238E27FC236}">
                <a16:creationId xmlns:a16="http://schemas.microsoft.com/office/drawing/2014/main" id="{848B666E-A0CA-4546-BC96-28BF85AAC514}"/>
              </a:ext>
            </a:extLst>
          </p:cNvPr>
          <p:cNvCxnSpPr>
            <a:cxnSpLocks/>
          </p:cNvCxnSpPr>
          <p:nvPr/>
        </p:nvCxnSpPr>
        <p:spPr>
          <a:xfrm>
            <a:off x="9700180" y="5155976"/>
            <a:ext cx="497259" cy="68306"/>
          </a:xfrm>
          <a:prstGeom prst="bentConnector3">
            <a:avLst>
              <a:gd name="adj1" fmla="val 842"/>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0DB88D63-E7F5-43D9-921C-CCF3C8CEC355}"/>
              </a:ext>
            </a:extLst>
          </p:cNvPr>
          <p:cNvSpPr txBox="1"/>
          <p:nvPr/>
        </p:nvSpPr>
        <p:spPr>
          <a:xfrm>
            <a:off x="10195056" y="5140269"/>
            <a:ext cx="1231165" cy="200055"/>
          </a:xfrm>
          <a:prstGeom prst="rect">
            <a:avLst/>
          </a:prstGeom>
          <a:noFill/>
        </p:spPr>
        <p:txBody>
          <a:bodyPr wrap="square">
            <a:spAutoFit/>
          </a:bodyPr>
          <a:lstStyle/>
          <a:p>
            <a:r>
              <a:rPr kumimoji="0" lang="en-US" sz="7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Notifications were… </a:t>
            </a:r>
            <a:endParaRPr lang="en-US" sz="1600"/>
          </a:p>
        </p:txBody>
      </p:sp>
    </p:spTree>
    <p:extLst>
      <p:ext uri="{BB962C8B-B14F-4D97-AF65-F5344CB8AC3E}">
        <p14:creationId xmlns:p14="http://schemas.microsoft.com/office/powerpoint/2010/main" val="500609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47FEBD67-75D8-4A58-9492-FC008FC2E21D}"/>
              </a:ext>
            </a:extLst>
          </p:cNvPr>
          <p:cNvSpPr/>
          <p:nvPr/>
        </p:nvSpPr>
        <p:spPr>
          <a:xfrm rot="10800000">
            <a:off x="967423" y="2471227"/>
            <a:ext cx="2772582" cy="239015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68F594B5-A39E-4783-8BA5-98B3C91B25E7}"/>
              </a:ext>
            </a:extLst>
          </p:cNvPr>
          <p:cNvSpPr/>
          <p:nvPr/>
        </p:nvSpPr>
        <p:spPr>
          <a:xfrm>
            <a:off x="422693" y="1641162"/>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5B8A30D1-E2F3-49A9-A8CB-20200B35E9BB}"/>
              </a:ext>
            </a:extLst>
          </p:cNvPr>
          <p:cNvSpPr/>
          <p:nvPr/>
        </p:nvSpPr>
        <p:spPr>
          <a:xfrm>
            <a:off x="1219637" y="1526730"/>
            <a:ext cx="929685" cy="80145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133127" y="2818937"/>
            <a:ext cx="7010874" cy="1446550"/>
          </a:xfrm>
          <a:prstGeom prst="rect">
            <a:avLst/>
          </a:prstGeom>
          <a:noFill/>
        </p:spPr>
        <p:txBody>
          <a:bodyPr wrap="square" rtlCol="0" anchor="b">
            <a:spAutoFit/>
          </a:bodyPr>
          <a:lstStyle/>
          <a:p>
            <a:pPr lvl="0">
              <a:defRPr/>
            </a:pPr>
            <a:r>
              <a:rPr lang="en-US" sz="4400">
                <a:solidFill>
                  <a:prstClr val="white"/>
                </a:solidFill>
                <a:latin typeface="Montserrat SemiBold" panose="00000700000000000000" pitchFamily="2" charset="0"/>
              </a:rPr>
              <a:t>PSPS Moving Forward</a:t>
            </a:r>
          </a:p>
          <a:p>
            <a:pPr lvl="0">
              <a:defRPr/>
            </a:pPr>
            <a:endParaRPr kumimoji="0" lang="en-US" sz="44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endParaRPr>
          </a:p>
        </p:txBody>
      </p:sp>
    </p:spTree>
    <p:extLst>
      <p:ext uri="{BB962C8B-B14F-4D97-AF65-F5344CB8AC3E}">
        <p14:creationId xmlns:p14="http://schemas.microsoft.com/office/powerpoint/2010/main" val="3420701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5BD1AE-A832-47B0-A283-8F6CF38781DE}"/>
              </a:ext>
            </a:extLst>
          </p:cNvPr>
          <p:cNvSpPr/>
          <p:nvPr/>
        </p:nvSpPr>
        <p:spPr>
          <a:xfrm>
            <a:off x="-11930" y="0"/>
            <a:ext cx="12203929" cy="34624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97270B4-C242-4457-94A7-B9AED0502C9E}"/>
              </a:ext>
            </a:extLst>
          </p:cNvPr>
          <p:cNvSpPr/>
          <p:nvPr/>
        </p:nvSpPr>
        <p:spPr>
          <a:xfrm>
            <a:off x="866735" y="3110331"/>
            <a:ext cx="4495800" cy="6202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FE864A4-2E19-40A5-9411-C395459AFB08}"/>
              </a:ext>
            </a:extLst>
          </p:cNvPr>
          <p:cNvSpPr/>
          <p:nvPr/>
        </p:nvSpPr>
        <p:spPr>
          <a:xfrm>
            <a:off x="866735" y="1648560"/>
            <a:ext cx="9980559" cy="1015663"/>
          </a:xfrm>
          <a:prstGeom prst="rect">
            <a:avLst/>
          </a:prstGeom>
        </p:spPr>
        <p:txBody>
          <a:bodyPr wrap="square">
            <a:spAutoFit/>
          </a:bodyPr>
          <a:lstStyle/>
          <a:p>
            <a:pPr lvl="0">
              <a:spcAft>
                <a:spcPts val="1200"/>
              </a:spcAft>
              <a:buClr>
                <a:srgbClr val="571845"/>
              </a:buClr>
              <a:defRPr/>
            </a:pPr>
            <a:r>
              <a:rPr lang="en-US" sz="1200">
                <a:solidFill>
                  <a:schemeClr val="bg1"/>
                </a:solidFill>
                <a:latin typeface="Montserrat Light" panose="00000400000000000000" pitchFamily="2" charset="0"/>
                <a:cs typeface="Times New Roman" panose="02020603050405020304" pitchFamily="18" charset="0"/>
              </a:rPr>
              <a:t>A majority of Residential customers are aware of PSPS; but, awareness of other SCE wildfire mitigation efforts is lower (with only about half being aware).  After hearing about these other efforts, customers see undergrounding as most important. Because there are many cases where undergrounding is not possible or challenging to execute, highlighting the benefits of other efforts like enhancing grid resiliency and enhanced overhead inspections may help set more realistic expectations of SCE’s wildfire mitigation programs to keep customers safe.</a:t>
            </a:r>
          </a:p>
        </p:txBody>
      </p:sp>
      <p:sp>
        <p:nvSpPr>
          <p:cNvPr id="5" name="Rectangle 4">
            <a:extLst>
              <a:ext uri="{FF2B5EF4-FFF2-40B4-BE49-F238E27FC236}">
                <a16:creationId xmlns:a16="http://schemas.microsoft.com/office/drawing/2014/main" id="{A8390571-32C9-4FD8-B60C-C6554DBC4695}"/>
              </a:ext>
            </a:extLst>
          </p:cNvPr>
          <p:cNvSpPr/>
          <p:nvPr/>
        </p:nvSpPr>
        <p:spPr>
          <a:xfrm>
            <a:off x="1543665" y="4144123"/>
            <a:ext cx="9370141" cy="754053"/>
          </a:xfrm>
          <a:prstGeom prst="rect">
            <a:avLst/>
          </a:prstGeom>
        </p:spPr>
        <p:txBody>
          <a:bodyPr wrap="square">
            <a:spAutoFit/>
          </a:bodyPr>
          <a:lstStyle/>
          <a:p>
            <a:pPr lvl="0">
              <a:spcAft>
                <a:spcPts val="1200"/>
              </a:spcAft>
              <a:buClr>
                <a:srgbClr val="571845"/>
              </a:buClr>
              <a:defRPr/>
            </a:pPr>
            <a:r>
              <a:rPr lang="en-US" sz="1100" b="1">
                <a:solidFill>
                  <a:prstClr val="black"/>
                </a:solidFill>
                <a:latin typeface="Montserrat" panose="00000500000000000000" pitchFamily="2" charset="0"/>
                <a:cs typeface="Times New Roman" panose="02020603050405020304" pitchFamily="18" charset="0"/>
              </a:rPr>
              <a:t>Educate customers about the specifics of each of SCE’s wildfire mitigation programs: </a:t>
            </a:r>
            <a:endParaRPr lang="en-US" sz="1100" b="1">
              <a:solidFill>
                <a:prstClr val="black"/>
              </a:solidFill>
              <a:latin typeface="Montserrat Light" panose="00000400000000000000" pitchFamily="2" charset="0"/>
              <a:cs typeface="Times New Roman" panose="02020603050405020304" pitchFamily="18" charset="0"/>
            </a:endParaRPr>
          </a:p>
          <a:p>
            <a:pPr lvl="0">
              <a:spcAft>
                <a:spcPts val="1200"/>
              </a:spcAft>
              <a:buClr>
                <a:srgbClr val="571845"/>
              </a:buClr>
              <a:defRPr/>
            </a:pPr>
            <a:r>
              <a:rPr lang="en-US" sz="1100">
                <a:solidFill>
                  <a:prstClr val="black"/>
                </a:solidFill>
                <a:latin typeface="Montserrat Light" panose="00000400000000000000" pitchFamily="2" charset="0"/>
                <a:cs typeface="Times New Roman" panose="02020603050405020304" pitchFamily="18" charset="0"/>
              </a:rPr>
              <a:t>Customers misunderstand SCE’s wildfire mitigation efforts so communicating and enlightening them about the various programs and the specific roles they play is critical to bridge the knowledge gap that currently exists. </a:t>
            </a:r>
          </a:p>
        </p:txBody>
      </p:sp>
      <p:sp>
        <p:nvSpPr>
          <p:cNvPr id="9" name="Rectangle 8">
            <a:extLst>
              <a:ext uri="{FF2B5EF4-FFF2-40B4-BE49-F238E27FC236}">
                <a16:creationId xmlns:a16="http://schemas.microsoft.com/office/drawing/2014/main" id="{F2757900-783B-4D0D-B731-C823EEBFC2D7}"/>
              </a:ext>
            </a:extLst>
          </p:cNvPr>
          <p:cNvSpPr/>
          <p:nvPr/>
        </p:nvSpPr>
        <p:spPr>
          <a:xfrm>
            <a:off x="1030537" y="3235796"/>
            <a:ext cx="2698175" cy="369332"/>
          </a:xfrm>
          <a:prstGeom prst="rect">
            <a:avLst/>
          </a:prstGeom>
        </p:spPr>
        <p:txBody>
          <a:bodyPr wrap="none">
            <a:spAutoFit/>
          </a:bodyPr>
          <a:lstStyle/>
          <a:p>
            <a:pPr lvl="0">
              <a:spcAft>
                <a:spcPts val="800"/>
              </a:spcAft>
              <a:defRPr/>
            </a:pPr>
            <a:r>
              <a:rPr lang="en-US">
                <a:solidFill>
                  <a:schemeClr val="bg1"/>
                </a:solidFill>
                <a:latin typeface="Montserrat SemiBold" panose="00000700000000000000" pitchFamily="2" charset="0"/>
              </a:rPr>
              <a:t>RECOMMENDATIONS</a:t>
            </a:r>
          </a:p>
        </p:txBody>
      </p:sp>
      <p:pic>
        <p:nvPicPr>
          <p:cNvPr id="8" name="Picture 7">
            <a:extLst>
              <a:ext uri="{FF2B5EF4-FFF2-40B4-BE49-F238E27FC236}">
                <a16:creationId xmlns:a16="http://schemas.microsoft.com/office/drawing/2014/main" id="{6867F13D-B00A-4512-B921-330B6CEC6A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0" name="TextBox 9">
            <a:extLst>
              <a:ext uri="{FF2B5EF4-FFF2-40B4-BE49-F238E27FC236}">
                <a16:creationId xmlns:a16="http://schemas.microsoft.com/office/drawing/2014/main" id="{4D051C37-1F26-4E52-AF83-77F5AD4DEEB7}"/>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pic>
        <p:nvPicPr>
          <p:cNvPr id="12" name="Picture 11">
            <a:extLst>
              <a:ext uri="{FF2B5EF4-FFF2-40B4-BE49-F238E27FC236}">
                <a16:creationId xmlns:a16="http://schemas.microsoft.com/office/drawing/2014/main" id="{68AD3476-391C-4132-9F18-EC0239AAB40B}"/>
              </a:ext>
            </a:extLst>
          </p:cNvPr>
          <p:cNvPicPr>
            <a:picLocks noChangeAspect="1"/>
          </p:cNvPicPr>
          <p:nvPr/>
        </p:nvPicPr>
        <p:blipFill rotWithShape="1">
          <a:blip r:embed="rId3">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
        <p:nvSpPr>
          <p:cNvPr id="13" name="Isosceles Triangle 12">
            <a:extLst>
              <a:ext uri="{FF2B5EF4-FFF2-40B4-BE49-F238E27FC236}">
                <a16:creationId xmlns:a16="http://schemas.microsoft.com/office/drawing/2014/main" id="{ED5E2257-5232-4688-9E04-DD1B177B770A}"/>
              </a:ext>
            </a:extLst>
          </p:cNvPr>
          <p:cNvSpPr/>
          <p:nvPr/>
        </p:nvSpPr>
        <p:spPr>
          <a:xfrm>
            <a:off x="845874" y="4258488"/>
            <a:ext cx="697791" cy="620261"/>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0CE916E-5A06-4A9F-8B14-1BCCB6EE085F}"/>
              </a:ext>
            </a:extLst>
          </p:cNvPr>
          <p:cNvSpPr txBox="1"/>
          <p:nvPr/>
        </p:nvSpPr>
        <p:spPr>
          <a:xfrm>
            <a:off x="866735" y="955678"/>
            <a:ext cx="10220363"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Ensure customers are aware of and correctly comprehend all of SCE’s wildfire mitigation efforts.</a:t>
            </a:r>
          </a:p>
        </p:txBody>
      </p:sp>
      <p:sp>
        <p:nvSpPr>
          <p:cNvPr id="14" name="Rectangle 13">
            <a:extLst>
              <a:ext uri="{FF2B5EF4-FFF2-40B4-BE49-F238E27FC236}">
                <a16:creationId xmlns:a16="http://schemas.microsoft.com/office/drawing/2014/main" id="{2E86E3B0-851C-417A-B495-EA897D7CD192}"/>
              </a:ext>
            </a:extLst>
          </p:cNvPr>
          <p:cNvSpPr/>
          <p:nvPr/>
        </p:nvSpPr>
        <p:spPr>
          <a:xfrm>
            <a:off x="1540201" y="5366790"/>
            <a:ext cx="9370141" cy="923330"/>
          </a:xfrm>
          <a:prstGeom prst="rect">
            <a:avLst/>
          </a:prstGeom>
        </p:spPr>
        <p:txBody>
          <a:bodyPr wrap="square">
            <a:spAutoFit/>
          </a:bodyPr>
          <a:lstStyle/>
          <a:p>
            <a:pPr lvl="0">
              <a:spcAft>
                <a:spcPts val="1200"/>
              </a:spcAft>
              <a:buClr>
                <a:srgbClr val="571845"/>
              </a:buClr>
              <a:defRPr/>
            </a:pPr>
            <a:r>
              <a:rPr lang="en-US" sz="1100" b="1">
                <a:solidFill>
                  <a:prstClr val="black"/>
                </a:solidFill>
                <a:latin typeface="Montserrat" panose="00000500000000000000" pitchFamily="2" charset="0"/>
                <a:cs typeface="Times New Roman" panose="02020603050405020304" pitchFamily="18" charset="0"/>
              </a:rPr>
              <a:t>Leverage SCE’s direct communication channels (text, email, and letters) to increase awareness of PSPS and other programs:</a:t>
            </a:r>
            <a:endParaRPr lang="en-US" sz="1100" b="1">
              <a:solidFill>
                <a:prstClr val="black"/>
              </a:solidFill>
              <a:latin typeface="Montserrat Light" panose="00000400000000000000" pitchFamily="2" charset="0"/>
              <a:cs typeface="Times New Roman" panose="02020603050405020304" pitchFamily="18" charset="0"/>
            </a:endParaRPr>
          </a:p>
          <a:p>
            <a:pPr lvl="0">
              <a:spcAft>
                <a:spcPts val="1200"/>
              </a:spcAft>
              <a:buClr>
                <a:srgbClr val="571845"/>
              </a:buClr>
              <a:defRPr/>
            </a:pPr>
            <a:r>
              <a:rPr lang="en-US" sz="1100">
                <a:solidFill>
                  <a:prstClr val="black"/>
                </a:solidFill>
                <a:latin typeface="Montserrat Light" panose="00000400000000000000" pitchFamily="2" charset="0"/>
                <a:cs typeface="Times New Roman" panose="02020603050405020304" pitchFamily="18" charset="0"/>
              </a:rPr>
              <a:t>SCE texts, emails, and letters have all been successful mediums for providing customers information about PSPS. These channels can similarly be used to disseminate information about the importance of SCE’s other wildfire mitigation programs (beyond PSPS and undergrounding).</a:t>
            </a:r>
          </a:p>
        </p:txBody>
      </p:sp>
      <p:sp>
        <p:nvSpPr>
          <p:cNvPr id="15" name="Isosceles Triangle 14">
            <a:extLst>
              <a:ext uri="{FF2B5EF4-FFF2-40B4-BE49-F238E27FC236}">
                <a16:creationId xmlns:a16="http://schemas.microsoft.com/office/drawing/2014/main" id="{BAAAE221-BF55-49F9-A504-A0082CB55D76}"/>
              </a:ext>
            </a:extLst>
          </p:cNvPr>
          <p:cNvSpPr/>
          <p:nvPr/>
        </p:nvSpPr>
        <p:spPr>
          <a:xfrm>
            <a:off x="842410" y="5481155"/>
            <a:ext cx="697791" cy="620261"/>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Shape&#10;&#10;Description automatically generated with low confidence">
            <a:extLst>
              <a:ext uri="{FF2B5EF4-FFF2-40B4-BE49-F238E27FC236}">
                <a16:creationId xmlns:a16="http://schemas.microsoft.com/office/drawing/2014/main" id="{B38A0F96-6F63-43A3-9061-01450221A686}"/>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7710" t="11851" r="7710" b="25792"/>
          <a:stretch/>
        </p:blipFill>
        <p:spPr>
          <a:xfrm>
            <a:off x="1016981" y="5749293"/>
            <a:ext cx="348649" cy="257045"/>
          </a:xfrm>
          <a:prstGeom prst="rect">
            <a:avLst/>
          </a:prstGeom>
        </p:spPr>
      </p:pic>
      <p:pic>
        <p:nvPicPr>
          <p:cNvPr id="18" name="Picture 17" descr="Shape&#10;&#10;Description automatically generated with low confidence">
            <a:extLst>
              <a:ext uri="{FF2B5EF4-FFF2-40B4-BE49-F238E27FC236}">
                <a16:creationId xmlns:a16="http://schemas.microsoft.com/office/drawing/2014/main" id="{7411228A-F233-48FF-9399-02D68989E713}"/>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4613" r="4074" b="26195"/>
          <a:stretch/>
        </p:blipFill>
        <p:spPr>
          <a:xfrm>
            <a:off x="1005961" y="4481894"/>
            <a:ext cx="370687" cy="299611"/>
          </a:xfrm>
          <a:prstGeom prst="rect">
            <a:avLst/>
          </a:prstGeom>
        </p:spPr>
      </p:pic>
    </p:spTree>
    <p:extLst>
      <p:ext uri="{BB962C8B-B14F-4D97-AF65-F5344CB8AC3E}">
        <p14:creationId xmlns:p14="http://schemas.microsoft.com/office/powerpoint/2010/main" val="2852079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1930" y="-1"/>
            <a:ext cx="12203929" cy="49327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812174" y="841577"/>
            <a:ext cx="10515600" cy="1325562"/>
          </a:xfrm>
        </p:spPr>
        <p:txBody>
          <a:bodyPr>
            <a:normAutofit/>
          </a:bodyPr>
          <a:lstStyle/>
          <a:p>
            <a:r>
              <a:rPr lang="en-US" sz="2400">
                <a:solidFill>
                  <a:schemeClr val="bg1"/>
                </a:solidFill>
                <a:latin typeface="Montserrat SemiBold" panose="00000700000000000000" pitchFamily="2" charset="0"/>
                <a:ea typeface="+mn-ea"/>
                <a:cs typeface="+mn-cs"/>
              </a:rPr>
              <a:t>BACKGROUND</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grpSp>
        <p:nvGrpSpPr>
          <p:cNvPr id="15" name="Group 14">
            <a:extLst>
              <a:ext uri="{FF2B5EF4-FFF2-40B4-BE49-F238E27FC236}">
                <a16:creationId xmlns:a16="http://schemas.microsoft.com/office/drawing/2014/main" id="{BEB7212A-76C8-40B5-A359-457A16C7E443}"/>
              </a:ext>
            </a:extLst>
          </p:cNvPr>
          <p:cNvGrpSpPr/>
          <p:nvPr/>
        </p:nvGrpSpPr>
        <p:grpSpPr>
          <a:xfrm>
            <a:off x="1946247" y="4169058"/>
            <a:ext cx="8019258" cy="1534258"/>
            <a:chOff x="1946247" y="3873136"/>
            <a:chExt cx="8019258" cy="1534258"/>
          </a:xfrm>
        </p:grpSpPr>
        <p:sp>
          <p:nvSpPr>
            <p:cNvPr id="12" name="Rectangle 11"/>
            <p:cNvSpPr/>
            <p:nvPr/>
          </p:nvSpPr>
          <p:spPr>
            <a:xfrm>
              <a:off x="1946247" y="3873136"/>
              <a:ext cx="8019258" cy="15342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6" name="Group 25"/>
            <p:cNvGrpSpPr/>
            <p:nvPr/>
          </p:nvGrpSpPr>
          <p:grpSpPr>
            <a:xfrm>
              <a:off x="2590890" y="4224767"/>
              <a:ext cx="6729973" cy="830997"/>
              <a:chOff x="2068076" y="3081054"/>
              <a:chExt cx="6729973" cy="830997"/>
            </a:xfrm>
          </p:grpSpPr>
          <p:sp>
            <p:nvSpPr>
              <p:cNvPr id="13" name="TextBox 12"/>
              <p:cNvSpPr txBox="1"/>
              <p:nvPr/>
            </p:nvSpPr>
            <p:spPr>
              <a:xfrm>
                <a:off x="2068076" y="3142609"/>
                <a:ext cx="1662746"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rPr>
                  <a:t>ESSENTIAL QUESTION:</a:t>
                </a:r>
              </a:p>
            </p:txBody>
          </p:sp>
          <p:sp>
            <p:nvSpPr>
              <p:cNvPr id="14" name="Rectangle 13"/>
              <p:cNvSpPr/>
              <p:nvPr/>
            </p:nvSpPr>
            <p:spPr>
              <a:xfrm>
                <a:off x="3730822" y="3081054"/>
                <a:ext cx="5067227" cy="830997"/>
              </a:xfrm>
              <a:prstGeom prst="rect">
                <a:avLst/>
              </a:prstGeom>
            </p:spPr>
            <p:txBody>
              <a:bodyPr wrap="square">
                <a:spAutoFit/>
              </a:bodyPr>
              <a:lstStyle/>
              <a:p>
                <a:pPr lvl="0">
                  <a:defRPr/>
                </a:pPr>
                <a:r>
                  <a:rPr lang="en-US" sz="1600">
                    <a:solidFill>
                      <a:prstClr val="white"/>
                    </a:solidFill>
                    <a:latin typeface="Montserrat Light" panose="020B0604020202020204" charset="0"/>
                    <a:cs typeface="Times New Roman" panose="02020603050405020304" pitchFamily="18" charset="0"/>
                  </a:rPr>
                  <a:t>What do residential customers know and think about the PSPS practice, and how do they feel about Southern California Edison as a result?</a:t>
                </a:r>
                <a:endParaRPr kumimoji="0" lang="en-US" sz="1600" b="0" i="0" u="none" strike="noStrike" kern="1200" cap="none" spc="0" normalizeH="0" baseline="0" noProof="0">
                  <a:ln>
                    <a:noFill/>
                  </a:ln>
                  <a:solidFill>
                    <a:prstClr val="white"/>
                  </a:solidFill>
                  <a:effectLst/>
                  <a:uLnTx/>
                  <a:uFillTx/>
                  <a:latin typeface="Montserrat Light" panose="020B0604020202020204" charset="0"/>
                  <a:ea typeface="+mn-ea"/>
                  <a:cs typeface="Times New Roman" panose="02020603050405020304" pitchFamily="18" charset="0"/>
                </a:endParaRPr>
              </a:p>
            </p:txBody>
          </p:sp>
        </p:grpSp>
      </p:grpSp>
      <p:sp>
        <p:nvSpPr>
          <p:cNvPr id="24" name="Rectangle 23"/>
          <p:cNvSpPr/>
          <p:nvPr/>
        </p:nvSpPr>
        <p:spPr>
          <a:xfrm>
            <a:off x="832234" y="1869917"/>
            <a:ext cx="9612060" cy="2037930"/>
          </a:xfrm>
          <a:prstGeom prst="rect">
            <a:avLst/>
          </a:prstGeom>
        </p:spPr>
        <p:txBody>
          <a:bodyPr wrap="square">
            <a:spAutoFit/>
          </a:bodyPr>
          <a:lstStyle/>
          <a:p>
            <a:pPr lvl="0">
              <a:lnSpc>
                <a:spcPts val="1700"/>
              </a:lnSpc>
              <a:defRPr/>
            </a:pPr>
            <a:r>
              <a:rPr lang="en-US" sz="1200">
                <a:solidFill>
                  <a:prstClr val="white"/>
                </a:solidFill>
                <a:latin typeface="Montserrat Light" panose="020B0604020202020204" charset="0"/>
                <a:cs typeface="Times New Roman" panose="02020603050405020304" pitchFamily="18" charset="0"/>
              </a:rPr>
              <a:t>Southern California Edison recognizes that wildfires are an increasing threat within its service territory. One of the ways Edison has identified to reduce the chance of its electrical infrastructure playing a role in starting a fire during a severe fire threat period is to proactively cut the power to customers who reside in specific areas of its service territory—High Fire Risk Areas (HFRAs). The program is called Public Safety Power Shutoff (PSPS) and Edison has begun implementing these events multiple times per year in High Fire Risk Areas (HFRAs). </a:t>
            </a:r>
          </a:p>
          <a:p>
            <a:pPr lvl="0">
              <a:lnSpc>
                <a:spcPts val="1700"/>
              </a:lnSpc>
              <a:defRPr/>
            </a:pPr>
            <a:endParaRPr lang="en-US" sz="1200">
              <a:solidFill>
                <a:prstClr val="white"/>
              </a:solidFill>
              <a:latin typeface="Montserrat Light" panose="020B0604020202020204" charset="0"/>
              <a:cs typeface="Times New Roman" panose="02020603050405020304" pitchFamily="18" charset="0"/>
            </a:endParaRPr>
          </a:p>
          <a:p>
            <a:pPr lvl="0">
              <a:lnSpc>
                <a:spcPts val="1700"/>
              </a:lnSpc>
              <a:defRPr/>
            </a:pPr>
            <a:r>
              <a:rPr lang="en-US" sz="1200">
                <a:solidFill>
                  <a:prstClr val="white"/>
                </a:solidFill>
                <a:latin typeface="Montserrat Light" panose="020B0604020202020204" charset="0"/>
                <a:cs typeface="Times New Roman" panose="02020603050405020304" pitchFamily="18" charset="0"/>
              </a:rPr>
              <a:t>Edison wants to understand customer awareness, experience, and opinions of the practice, and how that affects their opinion toward Edison. </a:t>
            </a:r>
            <a:r>
              <a:rPr lang="en-US" sz="1200">
                <a:solidFill>
                  <a:prstClr val="white"/>
                </a:solidFill>
                <a:latin typeface="Montserrat SemiBold" panose="00000700000000000000" pitchFamily="2" charset="0"/>
                <a:cs typeface="Times New Roman" panose="02020603050405020304" pitchFamily="18" charset="0"/>
              </a:rPr>
              <a:t>The findings in this report reflect opinions and experiences from 2020’s PSPS events </a:t>
            </a:r>
            <a:br>
              <a:rPr lang="en-US" sz="1200">
                <a:solidFill>
                  <a:prstClr val="white"/>
                </a:solidFill>
                <a:latin typeface="Montserrat SemiBold" panose="00000700000000000000" pitchFamily="2" charset="0"/>
                <a:cs typeface="Times New Roman" panose="02020603050405020304" pitchFamily="18" charset="0"/>
              </a:rPr>
            </a:br>
            <a:r>
              <a:rPr lang="en-US" sz="1200">
                <a:solidFill>
                  <a:prstClr val="white"/>
                </a:solidFill>
                <a:latin typeface="Montserrat SemiBold" panose="00000700000000000000" pitchFamily="2" charset="0"/>
                <a:cs typeface="Times New Roman" panose="02020603050405020304" pitchFamily="18" charset="0"/>
              </a:rPr>
              <a:t>(October to December 2020), compared to 2019.</a:t>
            </a:r>
            <a:endParaRPr kumimoji="0" lang="en-US" sz="1200" b="0" i="0" u="none" strike="noStrike" kern="1200" cap="none" spc="0" normalizeH="0" baseline="0" noProof="0">
              <a:ln>
                <a:noFill/>
              </a:ln>
              <a:solidFill>
                <a:prstClr val="white"/>
              </a:solidFill>
              <a:effectLst/>
              <a:uLnTx/>
              <a:uFillTx/>
              <a:latin typeface="Montserrat SemiBold" panose="00000700000000000000" pitchFamily="2" charset="0"/>
              <a:cs typeface="Times New Roman" panose="02020603050405020304" pitchFamily="18" charset="0"/>
            </a:endParaRPr>
          </a:p>
        </p:txBody>
      </p:sp>
      <p:pic>
        <p:nvPicPr>
          <p:cNvPr id="65" name="Picture 64">
            <a:extLst>
              <a:ext uri="{FF2B5EF4-FFF2-40B4-BE49-F238E27FC236}">
                <a16:creationId xmlns:a16="http://schemas.microsoft.com/office/drawing/2014/main" id="{5E1ED3E6-6035-4D87-A2AF-08188E0DCAB2}"/>
              </a:ext>
            </a:extLst>
          </p:cNvPr>
          <p:cNvPicPr>
            <a:picLocks noChangeAspect="1"/>
          </p:cNvPicPr>
          <p:nvPr/>
        </p:nvPicPr>
        <p:blipFill rotWithShape="1">
          <a:blip r:embed="rId3">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Tree>
    <p:extLst>
      <p:ext uri="{BB962C8B-B14F-4D97-AF65-F5344CB8AC3E}">
        <p14:creationId xmlns:p14="http://schemas.microsoft.com/office/powerpoint/2010/main" val="2223235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Isosceles Triangle 24">
            <a:extLst>
              <a:ext uri="{FF2B5EF4-FFF2-40B4-BE49-F238E27FC236}">
                <a16:creationId xmlns:a16="http://schemas.microsoft.com/office/drawing/2014/main" id="{CF5E7F6E-8A20-49E3-96DD-FD32321F9288}"/>
              </a:ext>
            </a:extLst>
          </p:cNvPr>
          <p:cNvSpPr/>
          <p:nvPr/>
        </p:nvSpPr>
        <p:spPr>
          <a:xfrm>
            <a:off x="845874" y="4278675"/>
            <a:ext cx="697791" cy="620261"/>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Isosceles Triangle 26">
            <a:extLst>
              <a:ext uri="{FF2B5EF4-FFF2-40B4-BE49-F238E27FC236}">
                <a16:creationId xmlns:a16="http://schemas.microsoft.com/office/drawing/2014/main" id="{FED4EF41-7E76-4D2B-BE55-02D238A91D7D}"/>
              </a:ext>
            </a:extLst>
          </p:cNvPr>
          <p:cNvSpPr/>
          <p:nvPr/>
        </p:nvSpPr>
        <p:spPr>
          <a:xfrm>
            <a:off x="851838" y="5384172"/>
            <a:ext cx="697791" cy="620261"/>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A335167-1D2D-4800-B29B-360262F7CDED}"/>
              </a:ext>
            </a:extLst>
          </p:cNvPr>
          <p:cNvSpPr/>
          <p:nvPr/>
        </p:nvSpPr>
        <p:spPr>
          <a:xfrm>
            <a:off x="-11930" y="0"/>
            <a:ext cx="12203929" cy="34624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FE864A4-2E19-40A5-9411-C395459AFB08}"/>
              </a:ext>
            </a:extLst>
          </p:cNvPr>
          <p:cNvSpPr/>
          <p:nvPr/>
        </p:nvSpPr>
        <p:spPr>
          <a:xfrm>
            <a:off x="866735" y="1648560"/>
            <a:ext cx="10351871" cy="830997"/>
          </a:xfrm>
          <a:prstGeom prst="rect">
            <a:avLst/>
          </a:prstGeom>
        </p:spPr>
        <p:txBody>
          <a:bodyPr wrap="square">
            <a:spAutoFit/>
          </a:bodyPr>
          <a:lstStyle/>
          <a:p>
            <a:pPr lvl="0">
              <a:spcAft>
                <a:spcPts val="1200"/>
              </a:spcAft>
              <a:buClr>
                <a:srgbClr val="571845"/>
              </a:buClr>
              <a:defRPr/>
            </a:pPr>
            <a:r>
              <a:rPr lang="en-US" sz="1200">
                <a:solidFill>
                  <a:schemeClr val="bg1"/>
                </a:solidFill>
                <a:latin typeface="Montserrat Light" panose="00000400000000000000" pitchFamily="2" charset="0"/>
                <a:cs typeface="Times New Roman" panose="02020603050405020304" pitchFamily="18" charset="0"/>
              </a:rPr>
              <a:t>Although getting news from TV programs decreased this year, they are still considered a top resource for wildfire safety and PSPS awareness. And, in-line with last year, local fire departments continue to be trusted as information sources and protectors of the community. Because customers are wary to believe that PSPS is keeping the community safe (only about half of de-energized customers believe this), utilizing these sources in addition to SCE’s existing communication channels may help build trust with customers.</a:t>
            </a:r>
          </a:p>
        </p:txBody>
      </p:sp>
      <p:sp>
        <p:nvSpPr>
          <p:cNvPr id="6" name="TextBox 5">
            <a:extLst>
              <a:ext uri="{FF2B5EF4-FFF2-40B4-BE49-F238E27FC236}">
                <a16:creationId xmlns:a16="http://schemas.microsoft.com/office/drawing/2014/main" id="{D0CE916E-5A06-4A9F-8B14-1BCCB6EE085F}"/>
              </a:ext>
            </a:extLst>
          </p:cNvPr>
          <p:cNvSpPr txBox="1"/>
          <p:nvPr/>
        </p:nvSpPr>
        <p:spPr>
          <a:xfrm>
            <a:off x="866735" y="961198"/>
            <a:ext cx="10220363"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Continue to think of TV news and local fire departments as key partners in delivering the message that SCE’s practices are focused on keeping the community safe.</a:t>
            </a:r>
          </a:p>
        </p:txBody>
      </p:sp>
      <p:pic>
        <p:nvPicPr>
          <p:cNvPr id="8" name="Picture 7">
            <a:extLst>
              <a:ext uri="{FF2B5EF4-FFF2-40B4-BE49-F238E27FC236}">
                <a16:creationId xmlns:a16="http://schemas.microsoft.com/office/drawing/2014/main" id="{1079BB12-A0C6-4ABF-AEBE-F36D14A6BD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0" name="TextBox 9">
            <a:extLst>
              <a:ext uri="{FF2B5EF4-FFF2-40B4-BE49-F238E27FC236}">
                <a16:creationId xmlns:a16="http://schemas.microsoft.com/office/drawing/2014/main" id="{AEE49D1C-6929-4D14-A124-0AD7E8C27A14}"/>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pic>
        <p:nvPicPr>
          <p:cNvPr id="12" name="Picture 11">
            <a:extLst>
              <a:ext uri="{FF2B5EF4-FFF2-40B4-BE49-F238E27FC236}">
                <a16:creationId xmlns:a16="http://schemas.microsoft.com/office/drawing/2014/main" id="{3C9AC5C6-FC4F-4D2B-B2BF-19C528C20020}"/>
              </a:ext>
            </a:extLst>
          </p:cNvPr>
          <p:cNvPicPr>
            <a:picLocks noChangeAspect="1"/>
          </p:cNvPicPr>
          <p:nvPr/>
        </p:nvPicPr>
        <p:blipFill rotWithShape="1">
          <a:blip r:embed="rId3">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
        <p:nvSpPr>
          <p:cNvPr id="14" name="Rectangle 13">
            <a:extLst>
              <a:ext uri="{FF2B5EF4-FFF2-40B4-BE49-F238E27FC236}">
                <a16:creationId xmlns:a16="http://schemas.microsoft.com/office/drawing/2014/main" id="{5091AA54-8559-4093-A27D-CA1417A5CC03}"/>
              </a:ext>
            </a:extLst>
          </p:cNvPr>
          <p:cNvSpPr/>
          <p:nvPr/>
        </p:nvSpPr>
        <p:spPr>
          <a:xfrm>
            <a:off x="866735" y="3110331"/>
            <a:ext cx="4495800" cy="6202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9B2169B-0C34-4210-B5B7-1EBFE3657B30}"/>
              </a:ext>
            </a:extLst>
          </p:cNvPr>
          <p:cNvSpPr/>
          <p:nvPr/>
        </p:nvSpPr>
        <p:spPr>
          <a:xfrm>
            <a:off x="1543665" y="4144123"/>
            <a:ext cx="9370141" cy="1092607"/>
          </a:xfrm>
          <a:prstGeom prst="rect">
            <a:avLst/>
          </a:prstGeom>
        </p:spPr>
        <p:txBody>
          <a:bodyPr wrap="square">
            <a:spAutoFit/>
          </a:bodyPr>
          <a:lstStyle/>
          <a:p>
            <a:pPr marR="0" lvl="0" algn="l" defTabSz="914400" rtl="0" eaLnBrk="1" fontAlgn="auto" latinLnBrk="0" hangingPunct="1">
              <a:lnSpc>
                <a:spcPct val="100000"/>
              </a:lnSpc>
              <a:spcBef>
                <a:spcPts val="0"/>
              </a:spcBef>
              <a:spcAft>
                <a:spcPts val="1200"/>
              </a:spcAft>
              <a:buClr>
                <a:srgbClr val="571845"/>
              </a:buClr>
              <a:buSzTx/>
              <a:tabLst/>
              <a:defRPr/>
            </a:pPr>
            <a:r>
              <a:rPr kumimoji="0" lang="en-US" sz="1100" b="1" i="0" u="none" strike="noStrike" kern="1200" cap="none" spc="0" normalizeH="0" baseline="0" noProof="0">
                <a:ln>
                  <a:noFill/>
                </a:ln>
                <a:solidFill>
                  <a:prstClr val="black"/>
                </a:solidFill>
                <a:effectLst/>
                <a:uLnTx/>
                <a:uFillTx/>
                <a:latin typeface="Montserrat" panose="00000500000000000000" pitchFamily="2" charset="0"/>
                <a:ea typeface="+mn-ea"/>
                <a:cs typeface="Times New Roman" panose="02020603050405020304" pitchFamily="18" charset="0"/>
              </a:rPr>
              <a:t>Partner with TV stations and local fire departments to tell customers about PSPS’ purpose</a:t>
            </a:r>
            <a:r>
              <a:rPr kumimoji="0" lang="en-US" sz="1100" b="1" i="0" u="none" strike="noStrike" kern="1200" cap="none" spc="0" normalizeH="0" baseline="0" noProof="0">
                <a:ln>
                  <a:noFill/>
                </a:ln>
                <a:solidFill>
                  <a:prstClr val="black"/>
                </a:solidFill>
                <a:effectLst/>
                <a:uLnTx/>
                <a:uFillTx/>
                <a:latin typeface="Montserrat Light" panose="00000400000000000000" pitchFamily="2" charset="0"/>
                <a:ea typeface="+mn-ea"/>
                <a:cs typeface="Times New Roman" panose="02020603050405020304" pitchFamily="18" charset="0"/>
              </a:rPr>
              <a:t>:</a:t>
            </a:r>
          </a:p>
          <a:p>
            <a:pPr marR="0" lvl="0" algn="l" defTabSz="914400" rtl="0" eaLnBrk="1" fontAlgn="auto" latinLnBrk="0" hangingPunct="1">
              <a:lnSpc>
                <a:spcPct val="100000"/>
              </a:lnSpc>
              <a:spcBef>
                <a:spcPts val="0"/>
              </a:spcBef>
              <a:spcAft>
                <a:spcPts val="1200"/>
              </a:spcAft>
              <a:buClr>
                <a:srgbClr val="571845"/>
              </a:buClr>
              <a:buSzTx/>
              <a:tabLst/>
              <a:defRPr/>
            </a:pPr>
            <a:r>
              <a:rPr kumimoji="0" lang="en-US" sz="1100" b="0" i="0" u="none" strike="noStrike" kern="1200" cap="none" spc="0" normalizeH="0" baseline="0" noProof="0">
                <a:ln>
                  <a:noFill/>
                </a:ln>
                <a:solidFill>
                  <a:prstClr val="black"/>
                </a:solidFill>
                <a:effectLst/>
                <a:uLnTx/>
                <a:uFillTx/>
                <a:latin typeface="Montserrat Light" panose="00000400000000000000" pitchFamily="2" charset="0"/>
                <a:ea typeface="+mn-ea"/>
                <a:cs typeface="Times New Roman" panose="02020603050405020304" pitchFamily="18" charset="0"/>
              </a:rPr>
              <a:t>Most customers (especially in high-fire risk areas) know about PSPS, as aided awareness remains high. The messaging opportunity moving forward lies in communicating that PSPS is around to keep the community safe. With some customers already skeptical of SCE’s motives, dispersing this message through other trusted sources like TV and local fire departments may be good avenues to create more goodwill around PSPS. </a:t>
            </a:r>
          </a:p>
        </p:txBody>
      </p:sp>
      <p:sp>
        <p:nvSpPr>
          <p:cNvPr id="16" name="Rectangle 15">
            <a:extLst>
              <a:ext uri="{FF2B5EF4-FFF2-40B4-BE49-F238E27FC236}">
                <a16:creationId xmlns:a16="http://schemas.microsoft.com/office/drawing/2014/main" id="{9E4ACC2C-07E7-47F5-8D8D-6E4747389799}"/>
              </a:ext>
            </a:extLst>
          </p:cNvPr>
          <p:cNvSpPr/>
          <p:nvPr/>
        </p:nvSpPr>
        <p:spPr>
          <a:xfrm>
            <a:off x="1023473" y="3235796"/>
            <a:ext cx="2698175" cy="369332"/>
          </a:xfrm>
          <a:prstGeom prst="rect">
            <a:avLst/>
          </a:prstGeom>
        </p:spPr>
        <p:txBody>
          <a:bodyPr wrap="none">
            <a:spAutoFit/>
          </a:bodyPr>
          <a:lstStyle/>
          <a:p>
            <a:pPr lvl="0">
              <a:spcAft>
                <a:spcPts val="800"/>
              </a:spcAft>
              <a:defRPr/>
            </a:pPr>
            <a:r>
              <a:rPr lang="en-US">
                <a:solidFill>
                  <a:schemeClr val="bg1"/>
                </a:solidFill>
                <a:latin typeface="Montserrat SemiBold" panose="00000700000000000000" pitchFamily="2" charset="0"/>
              </a:rPr>
              <a:t>RECOMMENDATIONS</a:t>
            </a:r>
          </a:p>
        </p:txBody>
      </p:sp>
      <p:sp>
        <p:nvSpPr>
          <p:cNvPr id="19" name="Rectangle 18">
            <a:extLst>
              <a:ext uri="{FF2B5EF4-FFF2-40B4-BE49-F238E27FC236}">
                <a16:creationId xmlns:a16="http://schemas.microsoft.com/office/drawing/2014/main" id="{6C82115A-9463-4B62-833D-426445A3DD8C}"/>
              </a:ext>
            </a:extLst>
          </p:cNvPr>
          <p:cNvSpPr/>
          <p:nvPr/>
        </p:nvSpPr>
        <p:spPr>
          <a:xfrm>
            <a:off x="1538747" y="5365846"/>
            <a:ext cx="9370141" cy="923330"/>
          </a:xfrm>
          <a:prstGeom prst="rect">
            <a:avLst/>
          </a:prstGeom>
        </p:spPr>
        <p:txBody>
          <a:bodyPr wrap="square">
            <a:spAutoFit/>
          </a:bodyPr>
          <a:lstStyle/>
          <a:p>
            <a:pPr marR="0" lvl="0" algn="l" defTabSz="914400" rtl="0" eaLnBrk="1" fontAlgn="auto" latinLnBrk="0" hangingPunct="1">
              <a:lnSpc>
                <a:spcPct val="100000"/>
              </a:lnSpc>
              <a:spcBef>
                <a:spcPts val="0"/>
              </a:spcBef>
              <a:spcAft>
                <a:spcPts val="1200"/>
              </a:spcAft>
              <a:buClr>
                <a:srgbClr val="571845"/>
              </a:buClr>
              <a:buSzTx/>
              <a:tabLst/>
              <a:defRPr/>
            </a:pPr>
            <a:r>
              <a:rPr kumimoji="0" lang="en-US" sz="1100" b="1" i="0" u="none" strike="noStrike" kern="1200" cap="none" spc="0" normalizeH="0" baseline="0" noProof="0">
                <a:ln>
                  <a:noFill/>
                </a:ln>
                <a:solidFill>
                  <a:prstClr val="black"/>
                </a:solidFill>
                <a:effectLst/>
                <a:uLnTx/>
                <a:uFillTx/>
                <a:latin typeface="Montserrat" panose="00000500000000000000" pitchFamily="2" charset="0"/>
                <a:ea typeface="+mn-ea"/>
                <a:cs typeface="Times New Roman" panose="02020603050405020304" pitchFamily="18" charset="0"/>
              </a:rPr>
              <a:t>Utilize these resources to highlight some of SCE’s other wildfire mitigation programs:</a:t>
            </a:r>
          </a:p>
          <a:p>
            <a:pPr marR="0" lvl="0" algn="l" defTabSz="914400" rtl="0" eaLnBrk="1" fontAlgn="auto" latinLnBrk="0" hangingPunct="1">
              <a:lnSpc>
                <a:spcPct val="100000"/>
              </a:lnSpc>
              <a:spcBef>
                <a:spcPts val="0"/>
              </a:spcBef>
              <a:spcAft>
                <a:spcPts val="1200"/>
              </a:spcAft>
              <a:buClr>
                <a:srgbClr val="571845"/>
              </a:buClr>
              <a:buSzTx/>
              <a:tabLst/>
              <a:defRPr/>
            </a:pPr>
            <a:r>
              <a:rPr kumimoji="0" lang="en-US" sz="1100" b="0" i="0" u="none" strike="noStrike" kern="1200" cap="none" spc="0" normalizeH="0" baseline="0" noProof="0">
                <a:ln>
                  <a:noFill/>
                </a:ln>
                <a:solidFill>
                  <a:prstClr val="black"/>
                </a:solidFill>
                <a:effectLst/>
                <a:uLnTx/>
                <a:uFillTx/>
                <a:latin typeface="Montserrat Light" panose="00000400000000000000" pitchFamily="2" charset="0"/>
                <a:ea typeface="+mn-ea"/>
                <a:cs typeface="Times New Roman" panose="02020603050405020304" pitchFamily="18" charset="0"/>
              </a:rPr>
              <a:t>Only about half of Residential customers are aware of SCE’s other wildfire mitigation efforts and overall personal wildfire preparedness is down this year. To increase positivity around SCE’s overall wildfire protection initiatives, partnering on TV segment content or highlighting efforts on local fire department websites may help boost SCE’s overall image around wildfire mitigation.</a:t>
            </a:r>
          </a:p>
        </p:txBody>
      </p:sp>
      <p:pic>
        <p:nvPicPr>
          <p:cNvPr id="24" name="Picture 23" descr="Shape&#10;&#10;Description automatically generated with low confidence">
            <a:extLst>
              <a:ext uri="{FF2B5EF4-FFF2-40B4-BE49-F238E27FC236}">
                <a16:creationId xmlns:a16="http://schemas.microsoft.com/office/drawing/2014/main" id="{9EC070BE-EF04-4D83-A0BA-044ED4D5703F}"/>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6460" t="8217" r="15633" b="22884"/>
          <a:stretch/>
        </p:blipFill>
        <p:spPr>
          <a:xfrm>
            <a:off x="1012840" y="4480654"/>
            <a:ext cx="363859" cy="369177"/>
          </a:xfrm>
          <a:prstGeom prst="rect">
            <a:avLst/>
          </a:prstGeom>
        </p:spPr>
      </p:pic>
      <p:pic>
        <p:nvPicPr>
          <p:cNvPr id="26" name="Picture 25" descr="Shape&#10;&#10;Description automatically generated with low confidence">
            <a:extLst>
              <a:ext uri="{FF2B5EF4-FFF2-40B4-BE49-F238E27FC236}">
                <a16:creationId xmlns:a16="http://schemas.microsoft.com/office/drawing/2014/main" id="{59FA2F03-06AA-4FDD-B38A-C38655449FFC}"/>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7065" t="10410" r="7354" b="22768"/>
          <a:stretch/>
        </p:blipFill>
        <p:spPr>
          <a:xfrm>
            <a:off x="978305" y="5636272"/>
            <a:ext cx="398393" cy="311064"/>
          </a:xfrm>
          <a:prstGeom prst="rect">
            <a:avLst/>
          </a:prstGeom>
        </p:spPr>
      </p:pic>
    </p:spTree>
    <p:extLst>
      <p:ext uri="{BB962C8B-B14F-4D97-AF65-F5344CB8AC3E}">
        <p14:creationId xmlns:p14="http://schemas.microsoft.com/office/powerpoint/2010/main" val="2568347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5BD1AE-A832-47B0-A283-8F6CF38781DE}"/>
              </a:ext>
            </a:extLst>
          </p:cNvPr>
          <p:cNvSpPr/>
          <p:nvPr/>
        </p:nvSpPr>
        <p:spPr>
          <a:xfrm>
            <a:off x="-11930" y="0"/>
            <a:ext cx="12203929" cy="346245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97270B4-C242-4457-94A7-B9AED0502C9E}"/>
              </a:ext>
            </a:extLst>
          </p:cNvPr>
          <p:cNvSpPr/>
          <p:nvPr/>
        </p:nvSpPr>
        <p:spPr>
          <a:xfrm>
            <a:off x="866735" y="3110331"/>
            <a:ext cx="4495800" cy="6202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FE864A4-2E19-40A5-9411-C395459AFB08}"/>
              </a:ext>
            </a:extLst>
          </p:cNvPr>
          <p:cNvSpPr/>
          <p:nvPr/>
        </p:nvSpPr>
        <p:spPr>
          <a:xfrm>
            <a:off x="866735" y="1648560"/>
            <a:ext cx="9980559" cy="830997"/>
          </a:xfrm>
          <a:prstGeom prst="rect">
            <a:avLst/>
          </a:prstGeom>
        </p:spPr>
        <p:txBody>
          <a:bodyPr wrap="square">
            <a:spAutoFit/>
          </a:bodyPr>
          <a:lstStyle/>
          <a:p>
            <a:pPr lvl="0">
              <a:spcAft>
                <a:spcPts val="1200"/>
              </a:spcAft>
              <a:buClr>
                <a:srgbClr val="571845"/>
              </a:buClr>
              <a:defRPr/>
            </a:pPr>
            <a:r>
              <a:rPr lang="en-US" sz="1200">
                <a:solidFill>
                  <a:schemeClr val="bg1"/>
                </a:solidFill>
                <a:latin typeface="Montserrat Light" panose="00000400000000000000" pitchFamily="2" charset="0"/>
                <a:cs typeface="Times New Roman" panose="02020603050405020304" pitchFamily="18" charset="0"/>
              </a:rPr>
              <a:t>The reach of digital notifications via text and email has significantly improved this year, with 3-in-4 of those who were notified and de-energized knowing about the de-energization prior to it happening. However, with this increased reach and the addition of Imminent and Prepare notifications, notified customers feel they are becoming too frequent and in turn, their opinions of the practice overall worsened this year. In 2021, striking the right cadence of notifications will be critical to increasing satisfaction. </a:t>
            </a:r>
          </a:p>
        </p:txBody>
      </p:sp>
      <p:sp>
        <p:nvSpPr>
          <p:cNvPr id="5" name="Rectangle 4">
            <a:extLst>
              <a:ext uri="{FF2B5EF4-FFF2-40B4-BE49-F238E27FC236}">
                <a16:creationId xmlns:a16="http://schemas.microsoft.com/office/drawing/2014/main" id="{A8390571-32C9-4FD8-B60C-C6554DBC4695}"/>
              </a:ext>
            </a:extLst>
          </p:cNvPr>
          <p:cNvSpPr/>
          <p:nvPr/>
        </p:nvSpPr>
        <p:spPr>
          <a:xfrm>
            <a:off x="1543665" y="4144123"/>
            <a:ext cx="9370141" cy="923330"/>
          </a:xfrm>
          <a:prstGeom prst="rect">
            <a:avLst/>
          </a:prstGeom>
        </p:spPr>
        <p:txBody>
          <a:bodyPr wrap="square">
            <a:spAutoFit/>
          </a:bodyPr>
          <a:lstStyle/>
          <a:p>
            <a:pPr lvl="0">
              <a:spcAft>
                <a:spcPts val="1200"/>
              </a:spcAft>
              <a:buClr>
                <a:srgbClr val="571845"/>
              </a:buClr>
              <a:defRPr/>
            </a:pPr>
            <a:r>
              <a:rPr lang="en-US" sz="1100" b="1">
                <a:solidFill>
                  <a:prstClr val="black"/>
                </a:solidFill>
                <a:latin typeface="Montserrat" panose="00000500000000000000" pitchFamily="2" charset="0"/>
                <a:cs typeface="Times New Roman" panose="02020603050405020304" pitchFamily="18" charset="0"/>
              </a:rPr>
              <a:t>Continue utilizing text and email for notifications before and during events, but focus on making updates to their cadence</a:t>
            </a:r>
            <a:r>
              <a:rPr lang="en-US" sz="1100" b="1">
                <a:solidFill>
                  <a:prstClr val="black"/>
                </a:solidFill>
                <a:latin typeface="Montserrat Light" panose="00000400000000000000" pitchFamily="2" charset="0"/>
                <a:cs typeface="Times New Roman" panose="02020603050405020304" pitchFamily="18" charset="0"/>
              </a:rPr>
              <a:t>:</a:t>
            </a:r>
          </a:p>
          <a:p>
            <a:pPr lvl="0">
              <a:spcAft>
                <a:spcPts val="1200"/>
              </a:spcAft>
              <a:buClr>
                <a:srgbClr val="571845"/>
              </a:buClr>
              <a:defRPr/>
            </a:pPr>
            <a:r>
              <a:rPr lang="en-US" sz="1100">
                <a:solidFill>
                  <a:prstClr val="black"/>
                </a:solidFill>
                <a:latin typeface="Montserrat Light" panose="00000400000000000000" pitchFamily="2" charset="0"/>
                <a:cs typeface="Times New Roman" panose="02020603050405020304" pitchFamily="18" charset="0"/>
              </a:rPr>
              <a:t>These modes of communication have been successful at increasing awareness of events. However, about 4-in-10 of those notified and de-energized think they are receiving too many PSPS notifications from SCE. Making updates to slightly decrease the number of notifications, if possible, may help these customers think of SCE and PSPS more positively.</a:t>
            </a:r>
          </a:p>
        </p:txBody>
      </p:sp>
      <p:sp>
        <p:nvSpPr>
          <p:cNvPr id="9" name="Rectangle 8">
            <a:extLst>
              <a:ext uri="{FF2B5EF4-FFF2-40B4-BE49-F238E27FC236}">
                <a16:creationId xmlns:a16="http://schemas.microsoft.com/office/drawing/2014/main" id="{F2757900-783B-4D0D-B731-C823EEBFC2D7}"/>
              </a:ext>
            </a:extLst>
          </p:cNvPr>
          <p:cNvSpPr/>
          <p:nvPr/>
        </p:nvSpPr>
        <p:spPr>
          <a:xfrm>
            <a:off x="1030537" y="3235796"/>
            <a:ext cx="2698175" cy="369332"/>
          </a:xfrm>
          <a:prstGeom prst="rect">
            <a:avLst/>
          </a:prstGeom>
        </p:spPr>
        <p:txBody>
          <a:bodyPr wrap="none">
            <a:spAutoFit/>
          </a:bodyPr>
          <a:lstStyle/>
          <a:p>
            <a:pPr lvl="0">
              <a:spcAft>
                <a:spcPts val="800"/>
              </a:spcAft>
              <a:defRPr/>
            </a:pPr>
            <a:r>
              <a:rPr lang="en-US">
                <a:solidFill>
                  <a:schemeClr val="bg1"/>
                </a:solidFill>
                <a:latin typeface="Montserrat SemiBold" panose="00000700000000000000" pitchFamily="2" charset="0"/>
              </a:rPr>
              <a:t>RECOMMENDATIONS</a:t>
            </a:r>
          </a:p>
        </p:txBody>
      </p:sp>
      <p:pic>
        <p:nvPicPr>
          <p:cNvPr id="8" name="Picture 7">
            <a:extLst>
              <a:ext uri="{FF2B5EF4-FFF2-40B4-BE49-F238E27FC236}">
                <a16:creationId xmlns:a16="http://schemas.microsoft.com/office/drawing/2014/main" id="{6867F13D-B00A-4512-B921-330B6CEC6A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0" name="TextBox 9">
            <a:extLst>
              <a:ext uri="{FF2B5EF4-FFF2-40B4-BE49-F238E27FC236}">
                <a16:creationId xmlns:a16="http://schemas.microsoft.com/office/drawing/2014/main" id="{4D051C37-1F26-4E52-AF83-77F5AD4DEEB7}"/>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pic>
        <p:nvPicPr>
          <p:cNvPr id="12" name="Picture 11">
            <a:extLst>
              <a:ext uri="{FF2B5EF4-FFF2-40B4-BE49-F238E27FC236}">
                <a16:creationId xmlns:a16="http://schemas.microsoft.com/office/drawing/2014/main" id="{68AD3476-391C-4132-9F18-EC0239AAB40B}"/>
              </a:ext>
            </a:extLst>
          </p:cNvPr>
          <p:cNvPicPr>
            <a:picLocks noChangeAspect="1"/>
          </p:cNvPicPr>
          <p:nvPr/>
        </p:nvPicPr>
        <p:blipFill rotWithShape="1">
          <a:blip r:embed="rId3">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
        <p:nvSpPr>
          <p:cNvPr id="13" name="Isosceles Triangle 12">
            <a:extLst>
              <a:ext uri="{FF2B5EF4-FFF2-40B4-BE49-F238E27FC236}">
                <a16:creationId xmlns:a16="http://schemas.microsoft.com/office/drawing/2014/main" id="{ED5E2257-5232-4688-9E04-DD1B177B770A}"/>
              </a:ext>
            </a:extLst>
          </p:cNvPr>
          <p:cNvSpPr/>
          <p:nvPr/>
        </p:nvSpPr>
        <p:spPr>
          <a:xfrm>
            <a:off x="845874" y="4258488"/>
            <a:ext cx="697791" cy="620261"/>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0CE916E-5A06-4A9F-8B14-1BCCB6EE085F}"/>
              </a:ext>
            </a:extLst>
          </p:cNvPr>
          <p:cNvSpPr txBox="1"/>
          <p:nvPr/>
        </p:nvSpPr>
        <p:spPr>
          <a:xfrm>
            <a:off x="866735" y="955678"/>
            <a:ext cx="10220363"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Keep de-energized customers adequately informed before and during events with the right balance of notifications.</a:t>
            </a:r>
          </a:p>
        </p:txBody>
      </p:sp>
      <p:sp>
        <p:nvSpPr>
          <p:cNvPr id="14" name="TextBox 13">
            <a:extLst>
              <a:ext uri="{FF2B5EF4-FFF2-40B4-BE49-F238E27FC236}">
                <a16:creationId xmlns:a16="http://schemas.microsoft.com/office/drawing/2014/main" id="{C495C26E-3EC5-455B-A729-3603779D226C}"/>
              </a:ext>
            </a:extLst>
          </p:cNvPr>
          <p:cNvSpPr txBox="1"/>
          <p:nvPr/>
        </p:nvSpPr>
        <p:spPr>
          <a:xfrm>
            <a:off x="1543665" y="5366517"/>
            <a:ext cx="937014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571845"/>
              </a:buClr>
              <a:buSzTx/>
              <a:buFontTx/>
              <a:buNone/>
              <a:tabLst/>
              <a:defRPr/>
            </a:pPr>
            <a:r>
              <a:rPr kumimoji="0" lang="en-US" sz="1100" b="1" i="0" u="none" strike="noStrike" kern="1200" cap="none" spc="0" normalizeH="0" baseline="0" noProof="0">
                <a:ln>
                  <a:noFill/>
                </a:ln>
                <a:solidFill>
                  <a:prstClr val="black"/>
                </a:solidFill>
                <a:effectLst/>
                <a:uLnTx/>
                <a:uFillTx/>
                <a:latin typeface="Montserrat" panose="00000500000000000000" pitchFamily="2" charset="0"/>
                <a:ea typeface="+mn-ea"/>
                <a:cs typeface="Times New Roman" panose="02020603050405020304" pitchFamily="18" charset="0"/>
              </a:rPr>
              <a:t>Ensure resources during events are relevant and useful</a:t>
            </a:r>
            <a:r>
              <a:rPr kumimoji="0" lang="en-US" sz="1100" b="1" i="0" u="none" strike="noStrike" kern="1200" cap="none" spc="0" normalizeH="0" baseline="0" noProof="0">
                <a:ln>
                  <a:noFill/>
                </a:ln>
                <a:solidFill>
                  <a:prstClr val="black"/>
                </a:solidFill>
                <a:effectLst/>
                <a:uLnTx/>
                <a:uFillTx/>
                <a:latin typeface="Montserrat Light" panose="00000400000000000000" pitchFamily="2"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1200"/>
              </a:spcAft>
              <a:buClr>
                <a:srgbClr val="571845"/>
              </a:buClr>
              <a:buSzTx/>
              <a:buFontTx/>
              <a:buNone/>
              <a:tabLst/>
              <a:defRPr/>
            </a:pPr>
            <a:r>
              <a:rPr kumimoji="0" lang="en-US" sz="1100" b="0" i="0" u="none" strike="noStrike" kern="1200" cap="none" spc="0" normalizeH="0" baseline="0" noProof="0">
                <a:ln>
                  <a:noFill/>
                </a:ln>
                <a:solidFill>
                  <a:prstClr val="black"/>
                </a:solidFill>
                <a:effectLst/>
                <a:uLnTx/>
                <a:uFillTx/>
                <a:latin typeface="Montserrat Light" panose="00000400000000000000" pitchFamily="2" charset="0"/>
                <a:ea typeface="+mn-ea"/>
                <a:cs typeface="Times New Roman" panose="02020603050405020304" pitchFamily="18" charset="0"/>
              </a:rPr>
              <a:t>Opinions of the usefulness of the SCE website during PSPS events this year decreased significantly among customers who were notified and de-energized. The usefulness of the call center also remains low. For future events, ensure that the information on the site and call center are pertinent and timely.</a:t>
            </a:r>
          </a:p>
        </p:txBody>
      </p:sp>
      <p:pic>
        <p:nvPicPr>
          <p:cNvPr id="17" name="Picture 16" descr="Shape&#10;&#10;Description automatically generated with low confidence">
            <a:extLst>
              <a:ext uri="{FF2B5EF4-FFF2-40B4-BE49-F238E27FC236}">
                <a16:creationId xmlns:a16="http://schemas.microsoft.com/office/drawing/2014/main" id="{F8C381FB-9B56-4357-8D96-043463C4B246}"/>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5387" t="1481" r="13771" b="15152"/>
          <a:stretch/>
        </p:blipFill>
        <p:spPr>
          <a:xfrm>
            <a:off x="1030537" y="4461230"/>
            <a:ext cx="313293" cy="368685"/>
          </a:xfrm>
          <a:prstGeom prst="rect">
            <a:avLst/>
          </a:prstGeom>
        </p:spPr>
      </p:pic>
      <p:sp>
        <p:nvSpPr>
          <p:cNvPr id="18" name="Isosceles Triangle 17">
            <a:extLst>
              <a:ext uri="{FF2B5EF4-FFF2-40B4-BE49-F238E27FC236}">
                <a16:creationId xmlns:a16="http://schemas.microsoft.com/office/drawing/2014/main" id="{5405331C-3D7F-4F89-9565-AA0853ABB8AF}"/>
              </a:ext>
            </a:extLst>
          </p:cNvPr>
          <p:cNvSpPr/>
          <p:nvPr/>
        </p:nvSpPr>
        <p:spPr>
          <a:xfrm>
            <a:off x="851838" y="5510729"/>
            <a:ext cx="697791" cy="620261"/>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descr="Shape&#10;&#10;Description automatically generated with low confidence">
            <a:extLst>
              <a:ext uri="{FF2B5EF4-FFF2-40B4-BE49-F238E27FC236}">
                <a16:creationId xmlns:a16="http://schemas.microsoft.com/office/drawing/2014/main" id="{D6FDDCC3-3205-4556-9507-9A23153A4635}"/>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6364" r="6364" b="13936"/>
          <a:stretch/>
        </p:blipFill>
        <p:spPr>
          <a:xfrm>
            <a:off x="1030537" y="5754414"/>
            <a:ext cx="334430" cy="329801"/>
          </a:xfrm>
          <a:prstGeom prst="rect">
            <a:avLst/>
          </a:prstGeom>
        </p:spPr>
      </p:pic>
    </p:spTree>
    <p:extLst>
      <p:ext uri="{BB962C8B-B14F-4D97-AF65-F5344CB8AC3E}">
        <p14:creationId xmlns:p14="http://schemas.microsoft.com/office/powerpoint/2010/main" val="21706630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47FEBD67-75D8-4A58-9492-FC008FC2E21D}"/>
              </a:ext>
            </a:extLst>
          </p:cNvPr>
          <p:cNvSpPr/>
          <p:nvPr/>
        </p:nvSpPr>
        <p:spPr>
          <a:xfrm rot="10800000">
            <a:off x="967423" y="2471227"/>
            <a:ext cx="2772582" cy="239015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68F594B5-A39E-4783-8BA5-98B3C91B25E7}"/>
              </a:ext>
            </a:extLst>
          </p:cNvPr>
          <p:cNvSpPr/>
          <p:nvPr/>
        </p:nvSpPr>
        <p:spPr>
          <a:xfrm>
            <a:off x="422693" y="1641162"/>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5B8A30D1-E2F3-49A9-A8CB-20200B35E9BB}"/>
              </a:ext>
            </a:extLst>
          </p:cNvPr>
          <p:cNvSpPr/>
          <p:nvPr/>
        </p:nvSpPr>
        <p:spPr>
          <a:xfrm>
            <a:off x="1219637" y="1526730"/>
            <a:ext cx="929685" cy="80145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133127" y="2818937"/>
            <a:ext cx="7010874" cy="1446550"/>
          </a:xfrm>
          <a:prstGeom prst="rect">
            <a:avLst/>
          </a:prstGeom>
          <a:noFill/>
        </p:spPr>
        <p:txBody>
          <a:bodyPr wrap="square" rtlCol="0" anchor="b">
            <a:spAutoFit/>
          </a:bodyPr>
          <a:lstStyle/>
          <a:p>
            <a:pPr lvl="0">
              <a:defRPr/>
            </a:pPr>
            <a:r>
              <a:rPr lang="en-US" sz="4400">
                <a:solidFill>
                  <a:prstClr val="white"/>
                </a:solidFill>
                <a:latin typeface="Montserrat SemiBold" panose="00000700000000000000" pitchFamily="2" charset="0"/>
              </a:rPr>
              <a:t>Executive Summary</a:t>
            </a:r>
          </a:p>
          <a:p>
            <a:pPr lvl="0">
              <a:defRPr/>
            </a:pPr>
            <a:endParaRPr kumimoji="0" lang="en-US" sz="44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endParaRPr>
          </a:p>
        </p:txBody>
      </p:sp>
    </p:spTree>
    <p:extLst>
      <p:ext uri="{BB962C8B-B14F-4D97-AF65-F5344CB8AC3E}">
        <p14:creationId xmlns:p14="http://schemas.microsoft.com/office/powerpoint/2010/main" val="3700318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E8A5547-072F-4A13-B92B-194816D505D6}"/>
              </a:ext>
            </a:extLst>
          </p:cNvPr>
          <p:cNvSpPr/>
          <p:nvPr/>
        </p:nvSpPr>
        <p:spPr>
          <a:xfrm>
            <a:off x="-11929" y="0"/>
            <a:ext cx="43775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21" name="TextBox 20">
            <a:extLst>
              <a:ext uri="{FF2B5EF4-FFF2-40B4-BE49-F238E27FC236}">
                <a16:creationId xmlns:a16="http://schemas.microsoft.com/office/drawing/2014/main" id="{62DFC3D8-12AC-4577-91D3-08204888A48E}"/>
              </a:ext>
            </a:extLst>
          </p:cNvPr>
          <p:cNvSpPr txBox="1"/>
          <p:nvPr/>
        </p:nvSpPr>
        <p:spPr>
          <a:xfrm>
            <a:off x="486560" y="825165"/>
            <a:ext cx="34155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rPr>
              <a:t>Executive Summary</a:t>
            </a:r>
          </a:p>
        </p:txBody>
      </p:sp>
      <p:pic>
        <p:nvPicPr>
          <p:cNvPr id="58" name="Picture 57">
            <a:extLst>
              <a:ext uri="{FF2B5EF4-FFF2-40B4-BE49-F238E27FC236}">
                <a16:creationId xmlns:a16="http://schemas.microsoft.com/office/drawing/2014/main" id="{42518B3D-54F9-4504-8E23-B6CD999955C8}"/>
              </a:ext>
            </a:extLst>
          </p:cNvPr>
          <p:cNvPicPr>
            <a:picLocks noChangeAspect="1"/>
          </p:cNvPicPr>
          <p:nvPr/>
        </p:nvPicPr>
        <p:blipFill rotWithShape="1">
          <a:blip r:embed="rId4">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graphicFrame>
        <p:nvGraphicFramePr>
          <p:cNvPr id="14" name="Table 2">
            <a:extLst>
              <a:ext uri="{FF2B5EF4-FFF2-40B4-BE49-F238E27FC236}">
                <a16:creationId xmlns:a16="http://schemas.microsoft.com/office/drawing/2014/main" id="{FB593877-C5F3-4A06-BD13-0AFB786D2727}"/>
              </a:ext>
            </a:extLst>
          </p:cNvPr>
          <p:cNvGraphicFramePr>
            <a:graphicFrameLocks noGrp="1"/>
          </p:cNvGraphicFramePr>
          <p:nvPr>
            <p:extLst>
              <p:ext uri="{D42A27DB-BD31-4B8C-83A1-F6EECF244321}">
                <p14:modId xmlns:p14="http://schemas.microsoft.com/office/powerpoint/2010/main" val="255004297"/>
              </p:ext>
            </p:extLst>
          </p:nvPr>
        </p:nvGraphicFramePr>
        <p:xfrm>
          <a:off x="5119091" y="828317"/>
          <a:ext cx="6355080" cy="5455920"/>
        </p:xfrm>
        <a:graphic>
          <a:graphicData uri="http://schemas.openxmlformats.org/drawingml/2006/table">
            <a:tbl>
              <a:tblPr firstRow="1" bandRow="1">
                <a:tableStyleId>{5C22544A-7EE6-4342-B048-85BDC9FD1C3A}</a:tableStyleId>
              </a:tblPr>
              <a:tblGrid>
                <a:gridCol w="1325880">
                  <a:extLst>
                    <a:ext uri="{9D8B030D-6E8A-4147-A177-3AD203B41FA5}">
                      <a16:colId xmlns:a16="http://schemas.microsoft.com/office/drawing/2014/main" val="1197087290"/>
                    </a:ext>
                  </a:extLst>
                </a:gridCol>
                <a:gridCol w="2468880">
                  <a:extLst>
                    <a:ext uri="{9D8B030D-6E8A-4147-A177-3AD203B41FA5}">
                      <a16:colId xmlns:a16="http://schemas.microsoft.com/office/drawing/2014/main" val="2224826322"/>
                    </a:ext>
                  </a:extLst>
                </a:gridCol>
                <a:gridCol w="2560320">
                  <a:extLst>
                    <a:ext uri="{9D8B030D-6E8A-4147-A177-3AD203B41FA5}">
                      <a16:colId xmlns:a16="http://schemas.microsoft.com/office/drawing/2014/main" val="2969457247"/>
                    </a:ext>
                  </a:extLst>
                </a:gridCol>
              </a:tblGrid>
              <a:tr h="186618">
                <a:tc>
                  <a:txBody>
                    <a:bodyPr/>
                    <a:lstStyle/>
                    <a:p>
                      <a:endParaRPr lang="en-US" sz="1000">
                        <a:solidFill>
                          <a:schemeClr val="tx1"/>
                        </a:solidFill>
                      </a:endParaRPr>
                    </a:p>
                  </a:txBody>
                  <a:tcPr marL="45720" marR="4572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900" b="0" i="0" u="none" strike="noStrike" kern="1200" cap="none" spc="0" normalizeH="0" baseline="0">
                          <a:ln>
                            <a:noFill/>
                          </a:ln>
                          <a:solidFill>
                            <a:schemeClr val="accent2">
                              <a:lumMod val="75000"/>
                            </a:schemeClr>
                          </a:solidFill>
                          <a:effectLst/>
                          <a:uLnTx/>
                          <a:uFillTx/>
                          <a:latin typeface="Montserrat SemiBold" panose="00000700000000000000" pitchFamily="2" charset="0"/>
                          <a:ea typeface="+mn-ea"/>
                          <a:cs typeface="+mn-cs"/>
                        </a:rPr>
                        <a:t>INSIGHTS</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900" b="0" i="0" u="none" strike="noStrike" kern="1200" cap="none" spc="0" normalizeH="0" baseline="0">
                          <a:ln>
                            <a:noFill/>
                          </a:ln>
                          <a:solidFill>
                            <a:schemeClr val="accent1">
                              <a:lumMod val="75000"/>
                            </a:schemeClr>
                          </a:solidFill>
                          <a:effectLst/>
                          <a:uLnTx/>
                          <a:uFillTx/>
                          <a:latin typeface="Montserrat SemiBold" panose="00000700000000000000" pitchFamily="2" charset="0"/>
                          <a:ea typeface="+mn-ea"/>
                          <a:cs typeface="+mn-cs"/>
                        </a:rPr>
                        <a:t>IMPLICATIONS</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8259838"/>
                  </a:ext>
                </a:extLst>
              </a:tr>
              <a:tr h="1920240">
                <a:tc>
                  <a:txBody>
                    <a:bodyPr/>
                    <a:lstStyle/>
                    <a:p>
                      <a:pPr marL="0" algn="l" defTabSz="914400" rtl="0" eaLnBrk="1" latinLnBrk="0" hangingPunct="1"/>
                      <a:r>
                        <a:rPr kumimoji="0" lang="en-US" sz="1000" b="0" i="0" u="none" strike="noStrike" kern="1200" cap="none" spc="0" normalizeH="0" baseline="0">
                          <a:ln>
                            <a:noFill/>
                          </a:ln>
                          <a:solidFill>
                            <a:schemeClr val="tx1"/>
                          </a:solidFill>
                          <a:effectLst/>
                          <a:uLnTx/>
                          <a:uFillTx/>
                          <a:latin typeface="Montserrat SemiBold" panose="00000700000000000000" pitchFamily="2" charset="0"/>
                          <a:ea typeface="+mn-ea"/>
                          <a:cs typeface="+mn-cs"/>
                        </a:rPr>
                        <a:t>Comprehension</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schemeClr val="accent2">
                              <a:lumMod val="75000"/>
                            </a:schemeClr>
                          </a:solidFill>
                          <a:effectLst/>
                          <a:uLnTx/>
                          <a:uFillTx/>
                          <a:latin typeface="Montserrat SemiBold" panose="00000700000000000000" pitchFamily="2" charset="0"/>
                          <a:ea typeface="+mn-ea"/>
                          <a:cs typeface="+mn-cs"/>
                        </a:rPr>
                        <a:t>While awareness of PSPS is high among Residential customers, SCE’s other wildfire mitigation efforts are lesser known and understood. </a:t>
                      </a:r>
                      <a:r>
                        <a:rPr kumimoji="0" lang="en-US" sz="900" b="0" i="0" u="none" strike="noStrike" kern="0" cap="none" spc="0" normalizeH="0" baseline="0">
                          <a:ln>
                            <a:noFill/>
                          </a:ln>
                          <a:solidFill>
                            <a:schemeClr val="tx1"/>
                          </a:solidFill>
                          <a:effectLst/>
                          <a:uLnTx/>
                          <a:uFillTx/>
                          <a:latin typeface="Montserrat Light" panose="00000400000000000000" pitchFamily="2" charset="0"/>
                          <a:ea typeface="Roboto Light" panose="02000000000000000000" pitchFamily="2" charset="0"/>
                        </a:rPr>
                        <a:t>And after reading about these programs, customers see undergrounding as most important, indicating that there may be misunderstanding about SCE’s wildfire mitigations programs in general.</a:t>
                      </a:r>
                    </a:p>
                    <a:p>
                      <a:endParaRPr lang="en-US" sz="900" b="0"/>
                    </a:p>
                    <a:p>
                      <a:endParaRPr lang="en-US" sz="900" b="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300"/>
                        </a:spcAft>
                      </a:pPr>
                      <a:r>
                        <a:rPr kumimoji="0" lang="en-US" sz="1000" b="0" i="0" u="none" strike="noStrike" kern="1200" cap="none" spc="0" normalizeH="0" baseline="0">
                          <a:ln>
                            <a:noFill/>
                          </a:ln>
                          <a:solidFill>
                            <a:schemeClr val="accent1">
                              <a:lumMod val="75000"/>
                            </a:schemeClr>
                          </a:solidFill>
                          <a:effectLst/>
                          <a:uLnTx/>
                          <a:uFillTx/>
                          <a:latin typeface="Montserrat SemiBold" panose="00000700000000000000" pitchFamily="2" charset="0"/>
                          <a:ea typeface="+mn-ea"/>
                          <a:cs typeface="+mn-cs"/>
                        </a:rPr>
                        <a:t>Ensure customers are aware of and correctly comprehend all of SCE’s wildfire mitigation efforts by:</a:t>
                      </a:r>
                    </a:p>
                    <a:p>
                      <a:pPr marL="171450" indent="-171450">
                        <a:spcAft>
                          <a:spcPts val="300"/>
                        </a:spcAft>
                        <a:buFont typeface="Arial" panose="020B0604020202020204" pitchFamily="34" charset="0"/>
                        <a:buChar char="•"/>
                      </a:pPr>
                      <a:r>
                        <a:rPr kumimoji="0" lang="en-US" sz="900" b="0" i="0" u="none" strike="noStrike" kern="0" cap="none" spc="0" normalizeH="0" baseline="0">
                          <a:ln>
                            <a:noFill/>
                          </a:ln>
                          <a:solidFill>
                            <a:schemeClr val="tx1"/>
                          </a:solidFill>
                          <a:effectLst/>
                          <a:uLnTx/>
                          <a:uFillTx/>
                          <a:latin typeface="Montserrat Light" panose="00000400000000000000" pitchFamily="2" charset="0"/>
                          <a:ea typeface="Roboto Light" panose="02000000000000000000" pitchFamily="2" charset="0"/>
                          <a:cs typeface="+mn-cs"/>
                        </a:rPr>
                        <a:t>Educating customers about the specifics of each of SCE’s wildfire mitigation programs to set realistic expectations about what work can </a:t>
                      </a:r>
                      <a:br>
                        <a:rPr kumimoji="0" lang="en-US" sz="900" b="0" i="0" u="none" strike="noStrike" kern="0" cap="none" spc="0" normalizeH="0" baseline="0">
                          <a:ln>
                            <a:noFill/>
                          </a:ln>
                          <a:solidFill>
                            <a:schemeClr val="tx1"/>
                          </a:solidFill>
                          <a:effectLst/>
                          <a:uLnTx/>
                          <a:uFillTx/>
                          <a:latin typeface="Montserrat Light" panose="00000400000000000000" pitchFamily="2" charset="0"/>
                          <a:ea typeface="Roboto Light" panose="02000000000000000000" pitchFamily="2" charset="0"/>
                          <a:cs typeface="+mn-cs"/>
                        </a:rPr>
                      </a:br>
                      <a:r>
                        <a:rPr kumimoji="0" lang="en-US" sz="900" b="0" i="0" u="none" strike="noStrike" kern="0" cap="none" spc="0" normalizeH="0" baseline="0">
                          <a:ln>
                            <a:noFill/>
                          </a:ln>
                          <a:solidFill>
                            <a:schemeClr val="tx1"/>
                          </a:solidFill>
                          <a:effectLst/>
                          <a:uLnTx/>
                          <a:uFillTx/>
                          <a:latin typeface="Montserrat Light" panose="00000400000000000000" pitchFamily="2" charset="0"/>
                          <a:ea typeface="Roboto Light" panose="02000000000000000000" pitchFamily="2" charset="0"/>
                          <a:cs typeface="+mn-cs"/>
                        </a:rPr>
                        <a:t>be done.</a:t>
                      </a:r>
                    </a:p>
                    <a:p>
                      <a:pPr marL="171450" indent="-171450">
                        <a:spcAft>
                          <a:spcPts val="300"/>
                        </a:spcAft>
                        <a:buFont typeface="Arial" panose="020B0604020202020204" pitchFamily="34" charset="0"/>
                        <a:buChar char="•"/>
                      </a:pPr>
                      <a:r>
                        <a:rPr kumimoji="0" lang="en-US" sz="900" b="0" i="0" u="none" strike="noStrike" kern="0" cap="none" spc="0" normalizeH="0" baseline="0">
                          <a:ln>
                            <a:noFill/>
                          </a:ln>
                          <a:solidFill>
                            <a:schemeClr val="tx1"/>
                          </a:solidFill>
                          <a:effectLst/>
                          <a:uLnTx/>
                          <a:uFillTx/>
                          <a:latin typeface="Montserrat Light" panose="00000400000000000000" pitchFamily="2" charset="0"/>
                          <a:ea typeface="Roboto Light" panose="02000000000000000000" pitchFamily="2" charset="0"/>
                          <a:cs typeface="+mn-cs"/>
                        </a:rPr>
                        <a:t>Leveraging SCE’s direct communication channels (text, email, and letters) to increase awareness of PSPS and other programs.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8676331"/>
                  </a:ext>
                </a:extLst>
              </a:tr>
              <a:tr h="1554480">
                <a:tc>
                  <a:txBody>
                    <a:bodyPr/>
                    <a:lstStyle/>
                    <a:p>
                      <a:pPr marL="0" algn="l" defTabSz="914400" rtl="0" eaLnBrk="1" latinLnBrk="0" hangingPunct="1"/>
                      <a:r>
                        <a:rPr kumimoji="0" lang="en-US" sz="1000" b="0" i="0" u="none" strike="noStrike" kern="1200" cap="none" spc="0" normalizeH="0" baseline="0">
                          <a:ln>
                            <a:noFill/>
                          </a:ln>
                          <a:solidFill>
                            <a:schemeClr val="tx1"/>
                          </a:solidFill>
                          <a:effectLst/>
                          <a:uLnTx/>
                          <a:uFillTx/>
                          <a:latin typeface="Montserrat SemiBold" panose="00000700000000000000" pitchFamily="2" charset="0"/>
                          <a:ea typeface="+mn-ea"/>
                          <a:cs typeface="+mn-cs"/>
                        </a:rPr>
                        <a:t>Collaboration</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000" b="0" i="0" u="none" strike="noStrike" kern="1200" cap="none" spc="0" normalizeH="0" baseline="0">
                          <a:ln>
                            <a:noFill/>
                          </a:ln>
                          <a:solidFill>
                            <a:schemeClr val="accent2">
                              <a:lumMod val="75000"/>
                            </a:schemeClr>
                          </a:solidFill>
                          <a:effectLst/>
                          <a:uLnTx/>
                          <a:uFillTx/>
                          <a:latin typeface="Montserrat SemiBold" panose="00000700000000000000" pitchFamily="2" charset="0"/>
                          <a:ea typeface="+mn-ea"/>
                          <a:cs typeface="+mn-cs"/>
                        </a:rPr>
                        <a:t>Further trust needs to be built with customers to ensure they understand PSPS’ purpose. </a:t>
                      </a:r>
                      <a:r>
                        <a:rPr kumimoji="0" lang="en-US" sz="900" b="0" i="0" u="none" strike="noStrike" kern="0" cap="none" spc="0" normalizeH="0" baseline="0">
                          <a:ln>
                            <a:noFill/>
                          </a:ln>
                          <a:solidFill>
                            <a:schemeClr val="tx1"/>
                          </a:solidFill>
                          <a:effectLst/>
                          <a:uLnTx/>
                          <a:uFillTx/>
                          <a:latin typeface="Montserrat Light" panose="00000400000000000000" pitchFamily="2" charset="0"/>
                          <a:ea typeface="Roboto Light" panose="02000000000000000000" pitchFamily="2" charset="0"/>
                          <a:cs typeface="+mn-cs"/>
                        </a:rPr>
                        <a:t>Currently, only about half of de-energized customers believe that PSPS is in place to keep the community safe. This indicates a messaging opportunity, potentially with the help of trusted non-SCE wildfire information channels like TV and local fire departments. </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0" lang="en-US" sz="1000" b="0" i="0" u="none" strike="noStrike" kern="1200" cap="none" spc="0" normalizeH="0" baseline="0">
                          <a:ln>
                            <a:noFill/>
                          </a:ln>
                          <a:solidFill>
                            <a:schemeClr val="accent1">
                              <a:lumMod val="75000"/>
                            </a:schemeClr>
                          </a:solidFill>
                          <a:effectLst/>
                          <a:uLnTx/>
                          <a:uFillTx/>
                          <a:latin typeface="Montserrat SemiBold" panose="00000700000000000000" pitchFamily="2" charset="0"/>
                          <a:ea typeface="+mn-ea"/>
                          <a:cs typeface="+mn-cs"/>
                        </a:rPr>
                        <a:t>Think of TV news and local fire departments as key partners in delivering the message that SCE’s practices are focused on keeping the community safe. </a:t>
                      </a:r>
                      <a:r>
                        <a:rPr kumimoji="0" lang="en-US" sz="900" b="0" i="0" u="none" strike="noStrike" kern="0" cap="none" spc="0" normalizeH="0" baseline="0">
                          <a:ln>
                            <a:noFill/>
                          </a:ln>
                          <a:solidFill>
                            <a:schemeClr val="tx1"/>
                          </a:solidFill>
                          <a:effectLst/>
                          <a:uLnTx/>
                          <a:uFillTx/>
                          <a:latin typeface="Montserrat Light" panose="00000400000000000000" pitchFamily="2" charset="0"/>
                          <a:ea typeface="Roboto Light" panose="02000000000000000000" pitchFamily="2" charset="0"/>
                          <a:cs typeface="+mn-cs"/>
                        </a:rPr>
                        <a:t>These efforts would be in addition to the messaging SCE is currently doing within its own channels (e.g., email, text, letters).</a:t>
                      </a:r>
                    </a:p>
                  </a:txBody>
                  <a:tcPr>
                    <a:lnL w="12700" cmpd="sng">
                      <a:noFill/>
                    </a:lnL>
                    <a:lnR w="12700" cmpd="sng">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5818841"/>
                  </a:ext>
                </a:extLst>
              </a:tr>
              <a:tr h="1737360">
                <a:tc>
                  <a:txBody>
                    <a:bodyPr/>
                    <a:lstStyle/>
                    <a:p>
                      <a:pPr marL="0" algn="l" defTabSz="914400" rtl="0" eaLnBrk="1" latinLnBrk="0" hangingPunct="1"/>
                      <a:r>
                        <a:rPr kumimoji="0" lang="en-US" sz="1000" b="0" i="0" u="none" strike="noStrike" kern="1200" cap="none" spc="0" normalizeH="0" baseline="0">
                          <a:ln>
                            <a:noFill/>
                          </a:ln>
                          <a:solidFill>
                            <a:schemeClr val="tx1"/>
                          </a:solidFill>
                          <a:effectLst/>
                          <a:uLnTx/>
                          <a:uFillTx/>
                          <a:latin typeface="Montserrat SemiBold" panose="00000700000000000000" pitchFamily="2" charset="0"/>
                          <a:ea typeface="+mn-ea"/>
                          <a:cs typeface="+mn-cs"/>
                        </a:rPr>
                        <a:t>Communication</a:t>
                      </a:r>
                    </a:p>
                  </a:txBody>
                  <a:tcPr>
                    <a:lnL w="12700" cmpd="sng">
                      <a:noFill/>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kumimoji="0" lang="en-US" sz="1000" b="0" i="0" u="none" strike="noStrike" kern="1200" cap="none" spc="0" normalizeH="0" baseline="0">
                          <a:ln>
                            <a:noFill/>
                          </a:ln>
                          <a:solidFill>
                            <a:schemeClr val="accent2">
                              <a:lumMod val="75000"/>
                            </a:schemeClr>
                          </a:solidFill>
                          <a:effectLst/>
                          <a:uLnTx/>
                          <a:uFillTx/>
                          <a:latin typeface="Montserrat SemiBold" panose="00000700000000000000" pitchFamily="2" charset="0"/>
                          <a:ea typeface="+mn-ea"/>
                          <a:cs typeface="+mn-cs"/>
                        </a:rPr>
                        <a:t>While text and email are highly relied upon for PSPS alerts, notified customers feel they are becoming too frequent. </a:t>
                      </a:r>
                      <a:r>
                        <a:rPr kumimoji="0" lang="en-US" sz="900" b="0" i="0" u="none" strike="noStrike" kern="0" cap="none" spc="0" normalizeH="0" baseline="0">
                          <a:ln>
                            <a:noFill/>
                          </a:ln>
                          <a:solidFill>
                            <a:schemeClr val="tx1"/>
                          </a:solidFill>
                          <a:effectLst/>
                          <a:uLnTx/>
                          <a:uFillTx/>
                          <a:latin typeface="Montserrat Light" panose="00000400000000000000" pitchFamily="2" charset="0"/>
                          <a:ea typeface="Roboto Light" panose="02000000000000000000" pitchFamily="2" charset="0"/>
                          <a:cs typeface="+mn-cs"/>
                        </a:rPr>
                        <a:t>In turn, the opinion of PSPS among notified customers has worsened this past year. Additionally, customers are not finding information on the SCE site or call center to be particularly useful during events and de-energizations. </a:t>
                      </a:r>
                    </a:p>
                  </a:txBody>
                  <a:tcPr>
                    <a:lnL w="12700" cmpd="sng">
                      <a:noFill/>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kumimoji="0" lang="en-US" sz="1000" b="0" i="0" u="none" strike="noStrike" kern="1200" cap="none" spc="0" normalizeH="0" baseline="0">
                          <a:ln>
                            <a:noFill/>
                          </a:ln>
                          <a:solidFill>
                            <a:schemeClr val="accent1">
                              <a:lumMod val="75000"/>
                            </a:schemeClr>
                          </a:solidFill>
                          <a:effectLst/>
                          <a:uLnTx/>
                          <a:uFillTx/>
                          <a:latin typeface="Montserrat SemiBold" panose="00000700000000000000" pitchFamily="2" charset="0"/>
                          <a:ea typeface="+mn-ea"/>
                          <a:cs typeface="+mn-cs"/>
                        </a:rPr>
                        <a:t>Strike the right balance of alerts to keep de-energized customers adequately informed before and during events and de-energizations.</a:t>
                      </a:r>
                      <a:r>
                        <a:rPr kumimoji="0" lang="en-US" sz="1000" b="0" i="0" u="none" strike="noStrike" kern="0" cap="none" spc="0" normalizeH="0" baseline="0">
                          <a:ln>
                            <a:noFill/>
                          </a:ln>
                          <a:solidFill>
                            <a:schemeClr val="accent1">
                              <a:lumMod val="75000"/>
                            </a:schemeClr>
                          </a:solidFill>
                          <a:effectLst/>
                          <a:uLnTx/>
                          <a:uFillTx/>
                          <a:latin typeface="Montserrat Light" panose="00000400000000000000" pitchFamily="2" charset="0"/>
                          <a:ea typeface="Roboto Light" panose="02000000000000000000" pitchFamily="2" charset="0"/>
                          <a:cs typeface="+mn-cs"/>
                        </a:rPr>
                        <a:t> </a:t>
                      </a:r>
                      <a:r>
                        <a:rPr kumimoji="0" lang="en-US" sz="900" b="0" i="0" u="none" strike="noStrike" kern="0" cap="none" spc="0" normalizeH="0" baseline="0">
                          <a:ln>
                            <a:noFill/>
                          </a:ln>
                          <a:solidFill>
                            <a:schemeClr val="tx1"/>
                          </a:solidFill>
                          <a:effectLst/>
                          <a:uLnTx/>
                          <a:uFillTx/>
                          <a:latin typeface="Montserrat Light" panose="00000400000000000000" pitchFamily="2" charset="0"/>
                          <a:ea typeface="Roboto Light" panose="02000000000000000000" pitchFamily="2" charset="0"/>
                          <a:cs typeface="+mn-cs"/>
                        </a:rPr>
                        <a:t>During events and de-energizations, also ensure that information on the site and call center are pertinent and timely.</a:t>
                      </a:r>
                    </a:p>
                  </a:txBody>
                  <a:tcPr>
                    <a:lnL w="12700" cmpd="sng">
                      <a:noFill/>
                    </a:lnL>
                    <a:lnR w="12700" cmpd="sng">
                      <a:noFill/>
                    </a:lnR>
                    <a:lnT w="12700" cap="flat" cmpd="sng" algn="ctr">
                      <a:solidFill>
                        <a:schemeClr val="bg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64480106"/>
                  </a:ext>
                </a:extLst>
              </a:tr>
            </a:tbl>
          </a:graphicData>
        </a:graphic>
      </p:graphicFrame>
      <p:pic>
        <p:nvPicPr>
          <p:cNvPr id="4" name="Picture 3" descr="Shape&#10;&#10;Description automatically generated with low confidence">
            <a:extLst>
              <a:ext uri="{FF2B5EF4-FFF2-40B4-BE49-F238E27FC236}">
                <a16:creationId xmlns:a16="http://schemas.microsoft.com/office/drawing/2014/main" id="{9F23F728-6F14-45DA-A9A6-FAEF9962DF1F}"/>
              </a:ext>
            </a:extLst>
          </p:cNvPr>
          <p:cNvPicPr>
            <a:picLocks noChangeAspect="1"/>
          </p:cNvPicPr>
          <p:nvPr/>
        </p:nvPicPr>
        <p:blipFill rotWithShape="1">
          <a:blip r:embed="rId5">
            <a:extLst>
              <a:ext uri="{28A0092B-C50C-407E-A947-70E740481C1C}">
                <a14:useLocalDpi xmlns:a14="http://schemas.microsoft.com/office/drawing/2010/main" val="0"/>
              </a:ext>
            </a:extLst>
          </a:blip>
          <a:srcRect l="11635" r="11427" b="13272"/>
          <a:stretch/>
        </p:blipFill>
        <p:spPr>
          <a:xfrm>
            <a:off x="5196919" y="1321269"/>
            <a:ext cx="282079" cy="317974"/>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39BB430B-7A7B-4ACA-A812-48B662F931BB}"/>
              </a:ext>
            </a:extLst>
          </p:cNvPr>
          <p:cNvPicPr>
            <a:picLocks noChangeAspect="1"/>
          </p:cNvPicPr>
          <p:nvPr/>
        </p:nvPicPr>
        <p:blipFill rotWithShape="1">
          <a:blip r:embed="rId6">
            <a:extLst>
              <a:ext uri="{28A0092B-C50C-407E-A947-70E740481C1C}">
                <a14:useLocalDpi xmlns:a14="http://schemas.microsoft.com/office/drawing/2010/main" val="0"/>
              </a:ext>
            </a:extLst>
          </a:blip>
          <a:srcRect l="5999" t="8434" r="6033" b="21778"/>
          <a:stretch/>
        </p:blipFill>
        <p:spPr>
          <a:xfrm>
            <a:off x="5196919" y="4777534"/>
            <a:ext cx="356593" cy="282898"/>
          </a:xfrm>
          <a:prstGeom prst="rect">
            <a:avLst/>
          </a:prstGeom>
        </p:spPr>
      </p:pic>
      <p:pic>
        <p:nvPicPr>
          <p:cNvPr id="17" name="Picture 16" descr="Shape&#10;&#10;Description automatically generated with low confidence">
            <a:extLst>
              <a:ext uri="{FF2B5EF4-FFF2-40B4-BE49-F238E27FC236}">
                <a16:creationId xmlns:a16="http://schemas.microsoft.com/office/drawing/2014/main" id="{DD0524EE-50E4-4AB3-BF3E-5908061AC710}"/>
              </a:ext>
            </a:extLst>
          </p:cNvPr>
          <p:cNvPicPr>
            <a:picLocks noChangeAspect="1"/>
          </p:cNvPicPr>
          <p:nvPr/>
        </p:nvPicPr>
        <p:blipFill rotWithShape="1">
          <a:blip r:embed="rId7">
            <a:extLst>
              <a:ext uri="{28A0092B-C50C-407E-A947-70E740481C1C}">
                <a14:useLocalDpi xmlns:a14="http://schemas.microsoft.com/office/drawing/2010/main" val="0"/>
              </a:ext>
            </a:extLst>
          </a:blip>
          <a:srcRect l="8361" r="6379" b="17553"/>
          <a:stretch/>
        </p:blipFill>
        <p:spPr>
          <a:xfrm>
            <a:off x="5196920" y="3224798"/>
            <a:ext cx="303958" cy="293928"/>
          </a:xfrm>
          <a:prstGeom prst="rect">
            <a:avLst/>
          </a:prstGeom>
        </p:spPr>
      </p:pic>
    </p:spTree>
    <p:extLst>
      <p:ext uri="{BB962C8B-B14F-4D97-AF65-F5344CB8AC3E}">
        <p14:creationId xmlns:p14="http://schemas.microsoft.com/office/powerpoint/2010/main" val="4227448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47FEBD67-75D8-4A58-9492-FC008FC2E21D}"/>
              </a:ext>
            </a:extLst>
          </p:cNvPr>
          <p:cNvSpPr/>
          <p:nvPr/>
        </p:nvSpPr>
        <p:spPr>
          <a:xfrm rot="10800000">
            <a:off x="967423" y="2471227"/>
            <a:ext cx="2772582" cy="239015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68F594B5-A39E-4783-8BA5-98B3C91B25E7}"/>
              </a:ext>
            </a:extLst>
          </p:cNvPr>
          <p:cNvSpPr/>
          <p:nvPr/>
        </p:nvSpPr>
        <p:spPr>
          <a:xfrm>
            <a:off x="422693" y="1641162"/>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5B8A30D1-E2F3-49A9-A8CB-20200B35E9BB}"/>
              </a:ext>
            </a:extLst>
          </p:cNvPr>
          <p:cNvSpPr/>
          <p:nvPr/>
        </p:nvSpPr>
        <p:spPr>
          <a:xfrm>
            <a:off x="1219637" y="1526730"/>
            <a:ext cx="929685" cy="80145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133127" y="3496046"/>
            <a:ext cx="7010874" cy="769441"/>
          </a:xfrm>
          <a:prstGeom prst="rect">
            <a:avLst/>
          </a:prstGeom>
          <a:noFill/>
        </p:spPr>
        <p:txBody>
          <a:bodyPr wrap="square" rtlCol="0" anchor="b">
            <a:spAutoFit/>
          </a:bodyPr>
          <a:lstStyle/>
          <a:p>
            <a:pPr lvl="0">
              <a:defRPr/>
            </a:pPr>
            <a:r>
              <a:rPr lang="en-US" sz="4400">
                <a:solidFill>
                  <a:prstClr val="white"/>
                </a:solidFill>
                <a:latin typeface="Montserrat SemiBold" panose="00000700000000000000" pitchFamily="2" charset="0"/>
              </a:rPr>
              <a:t>Appendix</a:t>
            </a:r>
            <a:endParaRPr kumimoji="0" lang="en-US" sz="44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endParaRPr>
          </a:p>
        </p:txBody>
      </p:sp>
    </p:spTree>
    <p:extLst>
      <p:ext uri="{BB962C8B-B14F-4D97-AF65-F5344CB8AC3E}">
        <p14:creationId xmlns:p14="http://schemas.microsoft.com/office/powerpoint/2010/main" val="2281311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315D31-C89E-4CB9-B039-89FD7CBF5B32}" type="slidenum">
              <a:rPr lang="en-US" smtClean="0"/>
              <a:t>35</a:t>
            </a:fld>
            <a:endParaRPr lang="en-US"/>
          </a:p>
        </p:txBody>
      </p:sp>
      <p:graphicFrame>
        <p:nvGraphicFramePr>
          <p:cNvPr id="6" name="Table 5">
            <a:extLst>
              <a:ext uri="{FF2B5EF4-FFF2-40B4-BE49-F238E27FC236}">
                <a16:creationId xmlns:a16="http://schemas.microsoft.com/office/drawing/2014/main" id="{2033F4D3-645A-4C33-B46F-CBD02D1820CC}"/>
              </a:ext>
            </a:extLst>
          </p:cNvPr>
          <p:cNvGraphicFramePr>
            <a:graphicFrameLocks noGrp="1"/>
          </p:cNvGraphicFramePr>
          <p:nvPr>
            <p:extLst>
              <p:ext uri="{D42A27DB-BD31-4B8C-83A1-F6EECF244321}">
                <p14:modId xmlns:p14="http://schemas.microsoft.com/office/powerpoint/2010/main" val="2660793048"/>
              </p:ext>
            </p:extLst>
          </p:nvPr>
        </p:nvGraphicFramePr>
        <p:xfrm>
          <a:off x="554811" y="2108623"/>
          <a:ext cx="11027588" cy="3693255"/>
        </p:xfrm>
        <a:graphic>
          <a:graphicData uri="http://schemas.openxmlformats.org/drawingml/2006/table">
            <a:tbl>
              <a:tblPr firstRow="1" bandRow="1">
                <a:tableStyleId>{5C22544A-7EE6-4342-B048-85BDC9FD1C3A}</a:tableStyleId>
              </a:tblPr>
              <a:tblGrid>
                <a:gridCol w="1211482">
                  <a:extLst>
                    <a:ext uri="{9D8B030D-6E8A-4147-A177-3AD203B41FA5}">
                      <a16:colId xmlns:a16="http://schemas.microsoft.com/office/drawing/2014/main" val="1742015575"/>
                    </a:ext>
                  </a:extLst>
                </a:gridCol>
                <a:gridCol w="1313548">
                  <a:extLst>
                    <a:ext uri="{9D8B030D-6E8A-4147-A177-3AD203B41FA5}">
                      <a16:colId xmlns:a16="http://schemas.microsoft.com/office/drawing/2014/main" val="20000"/>
                    </a:ext>
                  </a:extLst>
                </a:gridCol>
                <a:gridCol w="1417093">
                  <a:extLst>
                    <a:ext uri="{9D8B030D-6E8A-4147-A177-3AD203B41FA5}">
                      <a16:colId xmlns:a16="http://schemas.microsoft.com/office/drawing/2014/main" val="1063270128"/>
                    </a:ext>
                  </a:extLst>
                </a:gridCol>
                <a:gridCol w="1417093">
                  <a:extLst>
                    <a:ext uri="{9D8B030D-6E8A-4147-A177-3AD203B41FA5}">
                      <a16:colId xmlns:a16="http://schemas.microsoft.com/office/drawing/2014/main" val="3409363477"/>
                    </a:ext>
                  </a:extLst>
                </a:gridCol>
                <a:gridCol w="1417093">
                  <a:extLst>
                    <a:ext uri="{9D8B030D-6E8A-4147-A177-3AD203B41FA5}">
                      <a16:colId xmlns:a16="http://schemas.microsoft.com/office/drawing/2014/main" val="1205921271"/>
                    </a:ext>
                  </a:extLst>
                </a:gridCol>
                <a:gridCol w="1417093">
                  <a:extLst>
                    <a:ext uri="{9D8B030D-6E8A-4147-A177-3AD203B41FA5}">
                      <a16:colId xmlns:a16="http://schemas.microsoft.com/office/drawing/2014/main" val="1999370533"/>
                    </a:ext>
                  </a:extLst>
                </a:gridCol>
                <a:gridCol w="1417093">
                  <a:extLst>
                    <a:ext uri="{9D8B030D-6E8A-4147-A177-3AD203B41FA5}">
                      <a16:colId xmlns:a16="http://schemas.microsoft.com/office/drawing/2014/main" val="3694470065"/>
                    </a:ext>
                  </a:extLst>
                </a:gridCol>
                <a:gridCol w="1417093">
                  <a:extLst>
                    <a:ext uri="{9D8B030D-6E8A-4147-A177-3AD203B41FA5}">
                      <a16:colId xmlns:a16="http://schemas.microsoft.com/office/drawing/2014/main" val="1384669773"/>
                    </a:ext>
                  </a:extLst>
                </a:gridCol>
              </a:tblGrid>
              <a:tr h="396505">
                <a:tc gridSpan="8">
                  <a:txBody>
                    <a:bodyPr/>
                    <a:lstStyle/>
                    <a:p>
                      <a:pPr algn="ctr"/>
                      <a:endParaRPr lang="en-US" sz="1800"/>
                    </a:p>
                  </a:txBody>
                  <a:tcPr anchor="ctr">
                    <a:solidFill>
                      <a:schemeClr val="bg1"/>
                    </a:solidFill>
                  </a:tcPr>
                </a:tc>
                <a:tc hMerge="1">
                  <a:txBody>
                    <a:bodyPr/>
                    <a:lstStyle/>
                    <a:p>
                      <a:pPr algn="ctr"/>
                      <a:r>
                        <a:rPr lang="en-US" sz="1800"/>
                        <a:t>Public Safety Power Shut-Off (PSPS) Outage Notification Types</a:t>
                      </a:r>
                    </a:p>
                  </a:txBody>
                  <a:tcPr anchor="ctr">
                    <a:solidFill>
                      <a:schemeClr val="accent5">
                        <a:lumMod val="5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800"/>
                    </a:p>
                  </a:txBody>
                  <a:tcPr anchor="ctr">
                    <a:solidFill>
                      <a:schemeClr val="accent5">
                        <a:lumMod val="5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33843">
                <a:tc>
                  <a:txBody>
                    <a:bodyPr/>
                    <a:lstStyle/>
                    <a:p>
                      <a:pPr algn="ctr"/>
                      <a:r>
                        <a:rPr lang="en-US" sz="1600" b="1">
                          <a:solidFill>
                            <a:schemeClr val="bg1"/>
                          </a:solidFill>
                        </a:rPr>
                        <a:t>PSPS Phase</a:t>
                      </a:r>
                    </a:p>
                  </a:txBody>
                  <a:tcPr anchor="ctr">
                    <a:solidFill>
                      <a:srgbClr val="722257"/>
                    </a:solidFill>
                  </a:tcPr>
                </a:tc>
                <a:tc gridSpan="3">
                  <a:txBody>
                    <a:bodyPr/>
                    <a:lstStyle/>
                    <a:p>
                      <a:pPr algn="ctr"/>
                      <a:r>
                        <a:rPr lang="en-US" sz="1600" b="1">
                          <a:solidFill>
                            <a:schemeClr val="bg1"/>
                          </a:solidFill>
                        </a:rPr>
                        <a:t>Pre-Event</a:t>
                      </a:r>
                    </a:p>
                  </a:txBody>
                  <a:tcPr anchor="ctr">
                    <a:solidFill>
                      <a:schemeClr val="accent6">
                        <a:lumMod val="5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a:txBody>
                  <a:tcPr anchor="ctr">
                    <a:solidFill>
                      <a:schemeClr val="accent2">
                        <a:lumMod val="60000"/>
                        <a:lumOff val="40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a:txBody>
                  <a:tcPr anchor="c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bg1"/>
                          </a:solidFill>
                        </a:rPr>
                        <a:t>Event Start</a:t>
                      </a:r>
                    </a:p>
                  </a:txBody>
                  <a:tcPr anchor="ctr">
                    <a:solidFill>
                      <a:schemeClr val="tx1">
                        <a:lumMod val="95000"/>
                        <a:lumOff val="5000"/>
                      </a:schemeClr>
                    </a:solidFill>
                  </a:tcPr>
                </a:tc>
                <a:tc>
                  <a:txBody>
                    <a:bodyPr/>
                    <a:lstStyle/>
                    <a:p>
                      <a:pPr algn="ctr"/>
                      <a:r>
                        <a:rPr kumimoji="0" lang="en-US" sz="1600" b="1" i="0" u="none" strike="noStrike" kern="1200" cap="none" spc="0" normalizeH="0" baseline="0">
                          <a:ln>
                            <a:noFill/>
                          </a:ln>
                          <a:solidFill>
                            <a:schemeClr val="bg1"/>
                          </a:solidFill>
                          <a:effectLst/>
                          <a:uLnTx/>
                          <a:uFillTx/>
                          <a:latin typeface="Calibri" panose="020F0502020204030204"/>
                          <a:ea typeface="+mn-ea"/>
                          <a:cs typeface="+mn-cs"/>
                        </a:rPr>
                        <a:t>Mid-Event</a:t>
                      </a:r>
                    </a:p>
                  </a:txBody>
                  <a:tcPr anchor="c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a:ln>
                            <a:noFill/>
                          </a:ln>
                          <a:solidFill>
                            <a:schemeClr val="bg1"/>
                          </a:solidFill>
                          <a:effectLst/>
                          <a:uLnTx/>
                          <a:uFillTx/>
                          <a:latin typeface="+mn-lt"/>
                          <a:ea typeface="+mn-ea"/>
                          <a:cs typeface="+mn-cs"/>
                        </a:rPr>
                        <a:t>Event End</a:t>
                      </a:r>
                    </a:p>
                  </a:txBody>
                  <a:tcPr anchor="ctr">
                    <a:solidFill>
                      <a:schemeClr val="accent5"/>
                    </a:solidFill>
                  </a:tcPr>
                </a:tc>
                <a:tc>
                  <a:txBody>
                    <a:bodyPr/>
                    <a:lstStyle/>
                    <a:p>
                      <a:pPr algn="ctr"/>
                      <a:r>
                        <a:rPr kumimoji="0" lang="en-US" sz="1600" b="1" i="0" u="none" strike="noStrike" kern="1200" cap="none" spc="0" normalizeH="0" baseline="0">
                          <a:ln>
                            <a:noFill/>
                          </a:ln>
                          <a:solidFill>
                            <a:schemeClr val="bg1"/>
                          </a:solidFill>
                          <a:effectLst/>
                          <a:uLnTx/>
                          <a:uFillTx/>
                          <a:latin typeface="Calibri" panose="020F0502020204030204"/>
                          <a:ea typeface="+mn-ea"/>
                          <a:cs typeface="+mn-cs"/>
                        </a:rPr>
                        <a:t>Post-Event</a:t>
                      </a:r>
                    </a:p>
                  </a:txBody>
                  <a:tcPr anchor="ctr">
                    <a:solidFill>
                      <a:schemeClr val="accent1"/>
                    </a:solidFill>
                  </a:tcPr>
                </a:tc>
                <a:extLst>
                  <a:ext uri="{0D108BD9-81ED-4DB2-BD59-A6C34878D82A}">
                    <a16:rowId xmlns:a16="http://schemas.microsoft.com/office/drawing/2014/main" val="2913134655"/>
                  </a:ext>
                </a:extLst>
              </a:tr>
              <a:tr h="599903">
                <a:tc>
                  <a:txBody>
                    <a:bodyPr/>
                    <a:lstStyle/>
                    <a:p>
                      <a:pPr algn="ctr"/>
                      <a:r>
                        <a:rPr lang="en-US" sz="1600" b="1">
                          <a:solidFill>
                            <a:schemeClr val="bg1"/>
                          </a:solidFill>
                        </a:rPr>
                        <a:t>Notification Number</a:t>
                      </a:r>
                    </a:p>
                  </a:txBody>
                  <a:tcPr anchor="ctr">
                    <a:solidFill>
                      <a:srgbClr val="722257"/>
                    </a:solidFill>
                  </a:tcPr>
                </a:tc>
                <a:tc>
                  <a:txBody>
                    <a:bodyPr/>
                    <a:lstStyle/>
                    <a:p>
                      <a:pPr algn="ctr"/>
                      <a:r>
                        <a:rPr lang="en-US" sz="1600" b="1">
                          <a:solidFill>
                            <a:schemeClr val="tx1"/>
                          </a:solidFill>
                        </a:rPr>
                        <a:t>1</a:t>
                      </a:r>
                    </a:p>
                  </a:txBody>
                  <a:tcPr anchor="ctr">
                    <a:solidFill>
                      <a:schemeClr val="accent6">
                        <a:lumMod val="40000"/>
                        <a:lumOff val="60000"/>
                      </a:schemeClr>
                    </a:solidFill>
                  </a:tcPr>
                </a:tc>
                <a:tc>
                  <a:txBody>
                    <a:bodyPr/>
                    <a:lstStyle/>
                    <a:p>
                      <a:pPr algn="ctr"/>
                      <a:r>
                        <a:rPr lang="en-US" sz="1600" b="1">
                          <a:solidFill>
                            <a:schemeClr val="tx1"/>
                          </a:solidFill>
                        </a:rPr>
                        <a:t>2</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alibri" panose="020F0502020204030204"/>
                          <a:ea typeface="+mn-ea"/>
                          <a:cs typeface="+mn-cs"/>
                        </a:rPr>
                        <a:t>3</a:t>
                      </a:r>
                    </a:p>
                  </a:txBody>
                  <a:tcPr anchor="c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alibri" panose="020F0502020204030204"/>
                          <a:ea typeface="+mn-ea"/>
                          <a:cs typeface="+mn-cs"/>
                        </a:rPr>
                        <a:t>4</a:t>
                      </a:r>
                    </a:p>
                  </a:txBody>
                  <a:tcPr anchor="ctr">
                    <a:solidFill>
                      <a:schemeClr val="tx1">
                        <a:lumMod val="95000"/>
                        <a:lumOff val="5000"/>
                      </a:schemeClr>
                    </a:solidFill>
                  </a:tcPr>
                </a:tc>
                <a:tc>
                  <a:txBody>
                    <a:bodyPr/>
                    <a:lstStyle/>
                    <a:p>
                      <a:pPr algn="ctr"/>
                      <a:r>
                        <a:rPr kumimoji="0" lang="en-US" sz="1600" b="1" i="0" u="none" strike="noStrike" kern="1200" cap="none" spc="0" normalizeH="0" baseline="0">
                          <a:ln>
                            <a:noFill/>
                          </a:ln>
                          <a:solidFill>
                            <a:schemeClr val="bg1"/>
                          </a:solidFill>
                          <a:effectLst/>
                          <a:uLnTx/>
                          <a:uFillTx/>
                          <a:latin typeface="Calibri" panose="020F0502020204030204"/>
                          <a:ea typeface="+mn-ea"/>
                          <a:cs typeface="+mn-cs"/>
                        </a:rPr>
                        <a:t>5</a:t>
                      </a:r>
                    </a:p>
                  </a:txBody>
                  <a:tcPr anchor="c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a:ln>
                            <a:noFill/>
                          </a:ln>
                          <a:solidFill>
                            <a:schemeClr val="bg1"/>
                          </a:solidFill>
                          <a:effectLst/>
                          <a:uLnTx/>
                          <a:uFillTx/>
                          <a:latin typeface="+mn-lt"/>
                          <a:ea typeface="+mn-ea"/>
                          <a:cs typeface="+mn-cs"/>
                        </a:rPr>
                        <a:t>6</a:t>
                      </a:r>
                    </a:p>
                  </a:txBody>
                  <a:tcPr anchor="ctr">
                    <a:solidFill>
                      <a:schemeClr val="accent5"/>
                    </a:solidFill>
                  </a:tcPr>
                </a:tc>
                <a:tc>
                  <a:txBody>
                    <a:bodyPr/>
                    <a:lstStyle/>
                    <a:p>
                      <a:pPr algn="ctr"/>
                      <a:r>
                        <a:rPr kumimoji="0" lang="en-US" sz="1600" b="1" i="0" u="none" strike="noStrike" kern="1200" cap="none" spc="0" normalizeH="0" baseline="0">
                          <a:ln>
                            <a:noFill/>
                          </a:ln>
                          <a:solidFill>
                            <a:schemeClr val="bg1"/>
                          </a:solidFill>
                          <a:effectLst/>
                          <a:uLnTx/>
                          <a:uFillTx/>
                          <a:latin typeface="Calibri" panose="020F0502020204030204"/>
                          <a:ea typeface="+mn-ea"/>
                          <a:cs typeface="+mn-cs"/>
                        </a:rPr>
                        <a:t>7</a:t>
                      </a:r>
                    </a:p>
                  </a:txBody>
                  <a:tcPr anchor="ctr">
                    <a:solidFill>
                      <a:schemeClr val="accent1"/>
                    </a:solidFill>
                  </a:tcPr>
                </a:tc>
                <a:extLst>
                  <a:ext uri="{0D108BD9-81ED-4DB2-BD59-A6C34878D82A}">
                    <a16:rowId xmlns:a16="http://schemas.microsoft.com/office/drawing/2014/main" val="138302501"/>
                  </a:ext>
                </a:extLst>
              </a:tr>
              <a:tr h="996204">
                <a:tc>
                  <a:txBody>
                    <a:bodyPr/>
                    <a:lstStyle/>
                    <a:p>
                      <a:pPr algn="ctr"/>
                      <a:r>
                        <a:rPr lang="en-US" sz="1600" b="1">
                          <a:solidFill>
                            <a:schemeClr val="bg1"/>
                          </a:solidFill>
                        </a:rPr>
                        <a:t>Type of Notification</a:t>
                      </a:r>
                    </a:p>
                  </a:txBody>
                  <a:tcPr anchor="ctr">
                    <a:solidFill>
                      <a:srgbClr val="722257"/>
                    </a:solidFill>
                  </a:tcPr>
                </a:tc>
                <a:tc>
                  <a:txBody>
                    <a:bodyPr/>
                    <a:lstStyle/>
                    <a:p>
                      <a:pPr algn="ctr"/>
                      <a:r>
                        <a:rPr lang="en-US" sz="1600" b="1">
                          <a:solidFill>
                            <a:schemeClr val="tx1"/>
                          </a:solidFill>
                        </a:rPr>
                        <a:t>Initial</a:t>
                      </a:r>
                    </a:p>
                  </a:txBody>
                  <a:tcPr anchor="ctr">
                    <a:solidFill>
                      <a:schemeClr val="accent6">
                        <a:lumMod val="40000"/>
                        <a:lumOff val="60000"/>
                      </a:schemeClr>
                    </a:solidFill>
                  </a:tcPr>
                </a:tc>
                <a:tc>
                  <a:txBody>
                    <a:bodyPr/>
                    <a:lstStyle/>
                    <a:p>
                      <a:pPr algn="ctr"/>
                      <a:r>
                        <a:rPr lang="en-US" sz="1600" b="1">
                          <a:solidFill>
                            <a:schemeClr val="tx1"/>
                          </a:solidFill>
                        </a:rPr>
                        <a:t>Update</a:t>
                      </a: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alibri" panose="020F0502020204030204"/>
                          <a:ea typeface="+mn-ea"/>
                          <a:cs typeface="+mn-cs"/>
                        </a:rPr>
                        <a:t>Imminent </a:t>
                      </a:r>
                      <a:r>
                        <a:rPr lang="en-US" sz="1600" b="1" baseline="30000">
                          <a:solidFill>
                            <a:schemeClr val="bg1"/>
                          </a:solidFill>
                        </a:rPr>
                        <a:t>1</a:t>
                      </a:r>
                      <a:endParaRPr kumimoji="0" lang="en-US" sz="1600" b="1" i="0" u="none" strike="noStrike" kern="1200" cap="none" spc="0" normalizeH="0" baseline="0" noProof="0">
                        <a:ln>
                          <a:noFill/>
                        </a:ln>
                        <a:solidFill>
                          <a:schemeClr val="bg1"/>
                        </a:solidFill>
                        <a:effectLst/>
                        <a:uLnTx/>
                        <a:uFillTx/>
                        <a:latin typeface="Calibri" panose="020F0502020204030204"/>
                        <a:ea typeface="+mn-ea"/>
                        <a:cs typeface="+mn-cs"/>
                      </a:endParaRPr>
                    </a:p>
                  </a:txBody>
                  <a:tcPr anchor="c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Calibri" panose="020F0502020204030204"/>
                          <a:ea typeface="+mn-ea"/>
                          <a:cs typeface="+mn-cs"/>
                        </a:rPr>
                        <a:t>De-Energized</a:t>
                      </a:r>
                    </a:p>
                  </a:txBody>
                  <a:tcPr anchor="ctr">
                    <a:solidFill>
                      <a:schemeClr val="tx1">
                        <a:lumMod val="95000"/>
                        <a:lumOff val="5000"/>
                      </a:schemeClr>
                    </a:solidFill>
                  </a:tcPr>
                </a:tc>
                <a:tc>
                  <a:txBody>
                    <a:bodyPr/>
                    <a:lstStyle/>
                    <a:p>
                      <a:pPr algn="ctr"/>
                      <a:r>
                        <a:rPr kumimoji="0" lang="en-US" sz="1600" b="1" i="0" u="none" strike="noStrike" kern="1200" cap="none" spc="0" normalizeH="0" baseline="0">
                          <a:ln>
                            <a:noFill/>
                          </a:ln>
                          <a:solidFill>
                            <a:schemeClr val="bg1"/>
                          </a:solidFill>
                          <a:effectLst/>
                          <a:uLnTx/>
                          <a:uFillTx/>
                          <a:latin typeface="Calibri" panose="020F0502020204030204"/>
                          <a:ea typeface="+mn-ea"/>
                          <a:cs typeface="+mn-cs"/>
                        </a:rPr>
                        <a:t>Prepare</a:t>
                      </a:r>
                    </a:p>
                    <a:p>
                      <a:pPr algn="ctr"/>
                      <a:r>
                        <a:rPr kumimoji="0" lang="en-US" sz="1600" b="1" i="0" u="none" strike="noStrike" kern="1200" cap="none" spc="0" normalizeH="0" baseline="0">
                          <a:ln>
                            <a:noFill/>
                          </a:ln>
                          <a:solidFill>
                            <a:schemeClr val="bg1"/>
                          </a:solidFill>
                          <a:effectLst/>
                          <a:uLnTx/>
                          <a:uFillTx/>
                          <a:latin typeface="Calibri" panose="020F0502020204030204"/>
                          <a:ea typeface="+mn-ea"/>
                          <a:cs typeface="+mn-cs"/>
                        </a:rPr>
                        <a:t>(Imminent Re-Energization) </a:t>
                      </a:r>
                      <a:r>
                        <a:rPr lang="en-US" sz="1600" b="1" baseline="30000">
                          <a:solidFill>
                            <a:schemeClr val="bg1"/>
                          </a:solidFill>
                        </a:rPr>
                        <a:t>1</a:t>
                      </a:r>
                      <a:endParaRPr kumimoji="0" lang="en-US" sz="1600" b="1" i="0" u="none" strike="noStrike" kern="1200" cap="none" spc="0" normalizeH="0" baseline="0">
                        <a:ln>
                          <a:noFill/>
                        </a:ln>
                        <a:solidFill>
                          <a:schemeClr val="bg1"/>
                        </a:solidFill>
                        <a:effectLst/>
                        <a:uLnTx/>
                        <a:uFillTx/>
                        <a:latin typeface="Calibri" panose="020F0502020204030204"/>
                        <a:ea typeface="+mn-ea"/>
                        <a:cs typeface="+mn-cs"/>
                      </a:endParaRPr>
                    </a:p>
                  </a:txBody>
                  <a:tcPr anchor="c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a:ln>
                            <a:noFill/>
                          </a:ln>
                          <a:solidFill>
                            <a:schemeClr val="bg1"/>
                          </a:solidFill>
                          <a:effectLst/>
                          <a:uLnTx/>
                          <a:uFillTx/>
                          <a:latin typeface="+mn-lt"/>
                          <a:ea typeface="+mn-ea"/>
                          <a:cs typeface="+mn-cs"/>
                        </a:rPr>
                        <a:t>Re-Energized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a:ln>
                            <a:noFill/>
                          </a:ln>
                          <a:solidFill>
                            <a:schemeClr val="bg1"/>
                          </a:solidFill>
                          <a:effectLst/>
                          <a:uLnTx/>
                          <a:uFillTx/>
                          <a:latin typeface="+mn-lt"/>
                          <a:ea typeface="+mn-ea"/>
                          <a:cs typeface="+mn-cs"/>
                        </a:rPr>
                        <a:t>(Restored)</a:t>
                      </a:r>
                    </a:p>
                  </a:txBody>
                  <a:tcPr anchor="ctr">
                    <a:solidFill>
                      <a:schemeClr val="accent5"/>
                    </a:solidFill>
                  </a:tcPr>
                </a:tc>
                <a:tc>
                  <a:txBody>
                    <a:bodyPr/>
                    <a:lstStyle/>
                    <a:p>
                      <a:pPr algn="ctr"/>
                      <a:r>
                        <a:rPr kumimoji="0" lang="en-US" sz="1600" b="1" i="0" u="none" strike="noStrike" kern="1200" cap="none" spc="0" normalizeH="0" baseline="0">
                          <a:ln>
                            <a:noFill/>
                          </a:ln>
                          <a:solidFill>
                            <a:schemeClr val="bg1"/>
                          </a:solidFill>
                          <a:effectLst/>
                          <a:uLnTx/>
                          <a:uFillTx/>
                          <a:latin typeface="Calibri" panose="020F0502020204030204"/>
                          <a:ea typeface="+mn-ea"/>
                          <a:cs typeface="+mn-cs"/>
                        </a:rPr>
                        <a:t>All Clear</a:t>
                      </a:r>
                    </a:p>
                    <a:p>
                      <a:pPr algn="ctr"/>
                      <a:r>
                        <a:rPr kumimoji="0" lang="en-US" sz="1600" b="1" i="0" u="none" strike="noStrike" kern="1200" cap="none" spc="0" normalizeH="0" baseline="0">
                          <a:ln>
                            <a:noFill/>
                          </a:ln>
                          <a:solidFill>
                            <a:schemeClr val="bg1"/>
                          </a:solidFill>
                          <a:effectLst/>
                          <a:uLnTx/>
                          <a:uFillTx/>
                          <a:latin typeface="Calibri" panose="020F0502020204030204"/>
                          <a:ea typeface="+mn-ea"/>
                          <a:cs typeface="+mn-cs"/>
                        </a:rPr>
                        <a:t>(PSPS Averted)</a:t>
                      </a:r>
                    </a:p>
                  </a:txBody>
                  <a:tcPr anchor="ctr">
                    <a:solidFill>
                      <a:schemeClr val="accent1"/>
                    </a:solidFill>
                  </a:tcPr>
                </a:tc>
                <a:extLst>
                  <a:ext uri="{0D108BD9-81ED-4DB2-BD59-A6C34878D82A}">
                    <a16:rowId xmlns:a16="http://schemas.microsoft.com/office/drawing/2014/main" val="10002"/>
                  </a:ext>
                </a:extLst>
              </a:tr>
              <a:tr h="723571">
                <a:tc>
                  <a:txBody>
                    <a:bodyPr/>
                    <a:lstStyle/>
                    <a:p>
                      <a:pPr marL="0" algn="ctr" defTabSz="914400" rtl="0" eaLnBrk="1" latinLnBrk="0" hangingPunct="1"/>
                      <a:r>
                        <a:rPr lang="en-US" sz="1600" b="1" kern="1200">
                          <a:solidFill>
                            <a:schemeClr val="bg1"/>
                          </a:solidFill>
                          <a:latin typeface="+mn-lt"/>
                          <a:ea typeface="+mn-ea"/>
                          <a:cs typeface="+mn-cs"/>
                        </a:rPr>
                        <a:t>When the Notification is Sent</a:t>
                      </a:r>
                    </a:p>
                  </a:txBody>
                  <a:tcPr anchor="ctr">
                    <a:solidFill>
                      <a:srgbClr val="722257"/>
                    </a:solidFill>
                  </a:tcPr>
                </a:tc>
                <a:tc>
                  <a:txBody>
                    <a:bodyPr/>
                    <a:lstStyle/>
                    <a:p>
                      <a:pPr marL="0" algn="ctr" defTabSz="914400" rtl="0" eaLnBrk="1" latinLnBrk="0" hangingPunct="1"/>
                      <a:r>
                        <a:rPr lang="en-US" sz="1600" b="1" kern="1200">
                          <a:solidFill>
                            <a:schemeClr val="tx1"/>
                          </a:solidFill>
                          <a:latin typeface="+mn-lt"/>
                          <a:ea typeface="+mn-ea"/>
                          <a:cs typeface="+mn-cs"/>
                        </a:rPr>
                        <a:t>48 to 72 hours Before De-Energization</a:t>
                      </a: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noProof="0">
                          <a:solidFill>
                            <a:schemeClr val="tx1"/>
                          </a:solidFill>
                          <a:latin typeface="+mn-lt"/>
                          <a:ea typeface="+mn-ea"/>
                          <a:cs typeface="+mn-cs"/>
                        </a:rPr>
                        <a:t>0 to 24 hours </a:t>
                      </a:r>
                      <a:r>
                        <a:rPr lang="en-US" sz="1600" b="1" kern="1200">
                          <a:solidFill>
                            <a:schemeClr val="tx1"/>
                          </a:solidFill>
                          <a:latin typeface="+mn-lt"/>
                          <a:ea typeface="+mn-ea"/>
                          <a:cs typeface="+mn-cs"/>
                        </a:rPr>
                        <a:t>Before De-Energization</a:t>
                      </a:r>
                      <a:endParaRPr lang="en-US" sz="1600" b="1" kern="1200" noProof="0">
                        <a:solidFill>
                          <a:schemeClr val="tx1"/>
                        </a:solidFill>
                        <a:latin typeface="+mn-lt"/>
                        <a:ea typeface="+mn-ea"/>
                        <a:cs typeface="+mn-cs"/>
                      </a:endParaRPr>
                    </a:p>
                  </a:txBody>
                  <a:tcPr anchor="ctr">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noProof="0">
                          <a:solidFill>
                            <a:schemeClr val="bg1"/>
                          </a:solidFill>
                          <a:latin typeface="+mn-lt"/>
                          <a:ea typeface="+mn-ea"/>
                          <a:cs typeface="+mn-cs"/>
                        </a:rPr>
                        <a:t>0 to 4 hours </a:t>
                      </a:r>
                      <a:r>
                        <a:rPr lang="en-US" sz="1600" b="1" kern="1200">
                          <a:solidFill>
                            <a:schemeClr val="bg1"/>
                          </a:solidFill>
                          <a:latin typeface="+mn-lt"/>
                          <a:ea typeface="+mn-ea"/>
                          <a:cs typeface="+mn-cs"/>
                        </a:rPr>
                        <a:t>Before De-Energization</a:t>
                      </a:r>
                      <a:endParaRPr lang="en-US" sz="1600" b="1" kern="1200" noProof="0">
                        <a:solidFill>
                          <a:schemeClr val="bg1"/>
                        </a:solidFill>
                        <a:latin typeface="+mn-lt"/>
                        <a:ea typeface="+mn-ea"/>
                        <a:cs typeface="+mn-cs"/>
                      </a:endParaRPr>
                    </a:p>
                  </a:txBody>
                  <a:tcPr anchor="c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mn-lt"/>
                          <a:ea typeface="+mn-ea"/>
                          <a:cs typeface="+mn-cs"/>
                        </a:rPr>
                        <a:t>De-Energization</a:t>
                      </a:r>
                      <a:r>
                        <a:rPr lang="en-US" sz="1600" b="1" kern="1200" noProof="0">
                          <a:solidFill>
                            <a:schemeClr val="bg1"/>
                          </a:solidFill>
                          <a:latin typeface="+mn-lt"/>
                          <a:ea typeface="+mn-ea"/>
                          <a:cs typeface="+mn-cs"/>
                        </a:rPr>
                        <a:t> Occurs</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noProof="0">
                          <a:solidFill>
                            <a:schemeClr val="bg1"/>
                          </a:solidFill>
                          <a:latin typeface="+mn-lt"/>
                          <a:ea typeface="+mn-ea"/>
                          <a:cs typeface="+mn-cs"/>
                        </a:rPr>
                        <a:t>Before R</a:t>
                      </a:r>
                      <a:r>
                        <a:rPr lang="en-US" sz="1600" b="1" kern="1200">
                          <a:solidFill>
                            <a:schemeClr val="bg1"/>
                          </a:solidFill>
                          <a:latin typeface="+mn-lt"/>
                          <a:ea typeface="+mn-ea"/>
                          <a:cs typeface="+mn-cs"/>
                        </a:rPr>
                        <a:t>e-Energization</a:t>
                      </a:r>
                      <a:endParaRPr lang="en-US" sz="1600" b="1" kern="1200" noProof="0">
                        <a:solidFill>
                          <a:schemeClr val="bg1"/>
                        </a:solidFill>
                        <a:latin typeface="+mn-lt"/>
                        <a:ea typeface="+mn-ea"/>
                        <a:cs typeface="+mn-cs"/>
                      </a:endParaRPr>
                    </a:p>
                  </a:txBody>
                  <a:tcPr anchor="c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a:solidFill>
                            <a:schemeClr val="bg1"/>
                          </a:solidFill>
                          <a:latin typeface="+mn-lt"/>
                          <a:ea typeface="+mn-ea"/>
                          <a:cs typeface="+mn-cs"/>
                        </a:rPr>
                        <a:t>Re-Energization</a:t>
                      </a:r>
                      <a:r>
                        <a:rPr lang="en-US" sz="1600" b="1" kern="1200" noProof="0">
                          <a:solidFill>
                            <a:schemeClr val="bg1"/>
                          </a:solidFill>
                          <a:latin typeface="+mn-lt"/>
                          <a:ea typeface="+mn-ea"/>
                          <a:cs typeface="+mn-cs"/>
                        </a:rPr>
                        <a:t> Occurs</a:t>
                      </a:r>
                    </a:p>
                  </a:txBody>
                  <a:tcPr anchor="ctr">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kern="1200" noProof="0">
                          <a:solidFill>
                            <a:schemeClr val="bg1"/>
                          </a:solidFill>
                          <a:latin typeface="+mn-lt"/>
                          <a:ea typeface="+mn-ea"/>
                          <a:cs typeface="+mn-cs"/>
                        </a:rPr>
                        <a:t>Circuits No Longer Considered for PSPS</a:t>
                      </a:r>
                    </a:p>
                  </a:txBody>
                  <a:tcPr anchor="ctr">
                    <a:solidFill>
                      <a:schemeClr val="accent1"/>
                    </a:solidFill>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9785FAC6-9A7A-4C8F-9D7C-922028AB46E1}"/>
              </a:ext>
            </a:extLst>
          </p:cNvPr>
          <p:cNvSpPr txBox="1"/>
          <p:nvPr/>
        </p:nvSpPr>
        <p:spPr>
          <a:xfrm>
            <a:off x="545034" y="6339813"/>
            <a:ext cx="6096000" cy="307777"/>
          </a:xfrm>
          <a:prstGeom prst="rect">
            <a:avLst/>
          </a:prstGeom>
          <a:noFill/>
        </p:spPr>
        <p:txBody>
          <a:bodyPr wrap="square">
            <a:spAutoFit/>
          </a:bodyPr>
          <a:lstStyle/>
          <a:p>
            <a:r>
              <a:rPr lang="en-US" sz="1400" baseline="30000">
                <a:solidFill>
                  <a:srgbClr val="595959"/>
                </a:solidFill>
              </a:rPr>
              <a:t>1</a:t>
            </a:r>
            <a:r>
              <a:rPr lang="en-US" sz="1400">
                <a:solidFill>
                  <a:srgbClr val="595959"/>
                </a:solidFill>
              </a:rPr>
              <a:t> Added in 2020</a:t>
            </a:r>
          </a:p>
        </p:txBody>
      </p:sp>
      <p:sp>
        <p:nvSpPr>
          <p:cNvPr id="3" name="Arrow: Chevron 2">
            <a:extLst>
              <a:ext uri="{FF2B5EF4-FFF2-40B4-BE49-F238E27FC236}">
                <a16:creationId xmlns:a16="http://schemas.microsoft.com/office/drawing/2014/main" id="{F9C229CD-B7A0-409F-923F-3B17DDF14021}"/>
              </a:ext>
            </a:extLst>
          </p:cNvPr>
          <p:cNvSpPr/>
          <p:nvPr/>
        </p:nvSpPr>
        <p:spPr>
          <a:xfrm>
            <a:off x="554810" y="2012057"/>
            <a:ext cx="11027588" cy="452155"/>
          </a:xfrm>
          <a:prstGeom prst="chevron">
            <a:avLst/>
          </a:prstGeom>
          <a:solidFill>
            <a:srgbClr val="7222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t>Public Safety Power Shut-Off (PSPS) Outage Notifications</a:t>
            </a:r>
          </a:p>
        </p:txBody>
      </p:sp>
      <p:sp>
        <p:nvSpPr>
          <p:cNvPr id="8" name="Rectangle 7">
            <a:extLst>
              <a:ext uri="{FF2B5EF4-FFF2-40B4-BE49-F238E27FC236}">
                <a16:creationId xmlns:a16="http://schemas.microsoft.com/office/drawing/2014/main" id="{C831ECCB-CCD0-4963-AE49-BD4534DA71D2}"/>
              </a:ext>
            </a:extLst>
          </p:cNvPr>
          <p:cNvSpPr/>
          <p:nvPr/>
        </p:nvSpPr>
        <p:spPr>
          <a:xfrm>
            <a:off x="-11930" y="0"/>
            <a:ext cx="12203929" cy="1616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E50879D-07D9-41A7-B8BD-61EECA207D5A}"/>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Two new types of notifications were added in 2020: Imminent and Prepare</a:t>
            </a:r>
          </a:p>
        </p:txBody>
      </p:sp>
      <p:sp>
        <p:nvSpPr>
          <p:cNvPr id="11" name="TextBox 10">
            <a:extLst>
              <a:ext uri="{FF2B5EF4-FFF2-40B4-BE49-F238E27FC236}">
                <a16:creationId xmlns:a16="http://schemas.microsoft.com/office/drawing/2014/main" id="{C625E3A7-D5EE-476B-AFED-E94234F4CEEE}"/>
              </a:ext>
            </a:extLst>
          </p:cNvPr>
          <p:cNvSpPr txBox="1"/>
          <p:nvPr/>
        </p:nvSpPr>
        <p:spPr>
          <a:xfrm>
            <a:off x="535146" y="6606915"/>
            <a:ext cx="6096000" cy="307777"/>
          </a:xfrm>
          <a:prstGeom prst="rect">
            <a:avLst/>
          </a:prstGeom>
          <a:noFill/>
        </p:spPr>
        <p:txBody>
          <a:bodyPr wrap="square">
            <a:spAutoFit/>
          </a:bodyPr>
          <a:lstStyle/>
          <a:p>
            <a:r>
              <a:rPr lang="en-US" sz="1400">
                <a:solidFill>
                  <a:srgbClr val="595959"/>
                </a:solidFill>
              </a:rPr>
              <a:t>Go back to </a:t>
            </a:r>
            <a:r>
              <a:rPr lang="en-US" sz="1400">
                <a:solidFill>
                  <a:srgbClr val="595959"/>
                </a:solidFill>
                <a:hlinkClick r:id="rId3" action="ppaction://hlinksldjump"/>
              </a:rPr>
              <a:t>“Alert” </a:t>
            </a:r>
            <a:r>
              <a:rPr lang="en-US" sz="1400">
                <a:solidFill>
                  <a:srgbClr val="595959"/>
                </a:solidFill>
              </a:rPr>
              <a:t>slide</a:t>
            </a:r>
          </a:p>
        </p:txBody>
      </p:sp>
    </p:spTree>
    <p:extLst>
      <p:ext uri="{BB962C8B-B14F-4D97-AF65-F5344CB8AC3E}">
        <p14:creationId xmlns:p14="http://schemas.microsoft.com/office/powerpoint/2010/main" val="3455010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47FEBD67-75D8-4A58-9492-FC008FC2E21D}"/>
              </a:ext>
            </a:extLst>
          </p:cNvPr>
          <p:cNvSpPr/>
          <p:nvPr/>
        </p:nvSpPr>
        <p:spPr>
          <a:xfrm rot="10800000">
            <a:off x="967423" y="2471227"/>
            <a:ext cx="2772582" cy="239015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68F594B5-A39E-4783-8BA5-98B3C91B25E7}"/>
              </a:ext>
            </a:extLst>
          </p:cNvPr>
          <p:cNvSpPr/>
          <p:nvPr/>
        </p:nvSpPr>
        <p:spPr>
          <a:xfrm>
            <a:off x="422693" y="1641162"/>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5B8A30D1-E2F3-49A9-A8CB-20200B35E9BB}"/>
              </a:ext>
            </a:extLst>
          </p:cNvPr>
          <p:cNvSpPr/>
          <p:nvPr/>
        </p:nvSpPr>
        <p:spPr>
          <a:xfrm>
            <a:off x="1219637" y="1526730"/>
            <a:ext cx="929685" cy="80145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133127" y="2818937"/>
            <a:ext cx="7010874" cy="1446550"/>
          </a:xfrm>
          <a:prstGeom prst="rect">
            <a:avLst/>
          </a:prstGeom>
          <a:noFill/>
        </p:spPr>
        <p:txBody>
          <a:bodyPr wrap="square" rtlCol="0" anchor="b">
            <a:spAutoFit/>
          </a:bodyPr>
          <a:lstStyle/>
          <a:p>
            <a:pPr lvl="0">
              <a:defRPr/>
            </a:pPr>
            <a:r>
              <a:rPr lang="en-US" sz="4400">
                <a:solidFill>
                  <a:prstClr val="white"/>
                </a:solidFill>
                <a:latin typeface="Montserrat SemiBold" panose="00000700000000000000" pitchFamily="2" charset="0"/>
              </a:rPr>
              <a:t>Residential Customer Profiles</a:t>
            </a:r>
            <a:endParaRPr kumimoji="0" lang="en-US" sz="44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endParaRPr>
          </a:p>
        </p:txBody>
      </p:sp>
    </p:spTree>
    <p:extLst>
      <p:ext uri="{BB962C8B-B14F-4D97-AF65-F5344CB8AC3E}">
        <p14:creationId xmlns:p14="http://schemas.microsoft.com/office/powerpoint/2010/main" val="1579003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9DE15A-9238-41E9-9A3D-EE93D4E683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1D24448-9D3B-42EA-AA2C-8DFFBCCE6E95}"/>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AC8CA1DB-8026-41D5-995B-BFECF42EF204}"/>
              </a:ext>
            </a:extLst>
          </p:cNvPr>
          <p:cNvSpPr/>
          <p:nvPr/>
        </p:nvSpPr>
        <p:spPr>
          <a:xfrm>
            <a:off x="-11930" y="0"/>
            <a:ext cx="12203929" cy="1616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B98320-613F-4ED3-B888-B0C08836FDF4}"/>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rPr>
              <a:t>Demographic Profile of Customer Groups</a:t>
            </a:r>
          </a:p>
        </p:txBody>
      </p:sp>
      <p:sp>
        <p:nvSpPr>
          <p:cNvPr id="6" name="Rectangle 5">
            <a:extLst>
              <a:ext uri="{FF2B5EF4-FFF2-40B4-BE49-F238E27FC236}">
                <a16:creationId xmlns:a16="http://schemas.microsoft.com/office/drawing/2014/main" id="{6FD2CA63-7F81-4783-A80B-0E047BD23357}"/>
              </a:ext>
            </a:extLst>
          </p:cNvPr>
          <p:cNvSpPr/>
          <p:nvPr/>
        </p:nvSpPr>
        <p:spPr>
          <a:xfrm>
            <a:off x="866736" y="6452629"/>
            <a:ext cx="767949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Base: Total Respondents (Not Notified, De-Energized n=500; Notified, De-Energized n=500; Notified, Not De-Energized n=500; Not Notified, Not De-Energized n=502; Not in High-Risk Area n=500); Q44, Q45, Q56, Q57</a:t>
            </a:r>
          </a:p>
        </p:txBody>
      </p:sp>
      <p:sp>
        <p:nvSpPr>
          <p:cNvPr id="7" name="Text Placeholder 6">
            <a:extLst>
              <a:ext uri="{FF2B5EF4-FFF2-40B4-BE49-F238E27FC236}">
                <a16:creationId xmlns:a16="http://schemas.microsoft.com/office/drawing/2014/main" id="{87DE0B79-3888-4768-BD6F-D4F9B232C235}"/>
              </a:ext>
            </a:extLst>
          </p:cNvPr>
          <p:cNvSpPr txBox="1">
            <a:spLocks/>
          </p:cNvSpPr>
          <p:nvPr/>
        </p:nvSpPr>
        <p:spPr>
          <a:xfrm>
            <a:off x="866736" y="2062930"/>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DEMOGRAPHICS</a:t>
            </a:r>
          </a:p>
        </p:txBody>
      </p:sp>
      <p:cxnSp>
        <p:nvCxnSpPr>
          <p:cNvPr id="8" name="Straight Connector 7">
            <a:extLst>
              <a:ext uri="{FF2B5EF4-FFF2-40B4-BE49-F238E27FC236}">
                <a16:creationId xmlns:a16="http://schemas.microsoft.com/office/drawing/2014/main" id="{E6E88680-C8EF-4EDB-97BC-A373F2C7047B}"/>
              </a:ext>
            </a:extLst>
          </p:cNvPr>
          <p:cNvCxnSpPr>
            <a:cxnSpLocks/>
          </p:cNvCxnSpPr>
          <p:nvPr/>
        </p:nvCxnSpPr>
        <p:spPr>
          <a:xfrm rot="16200000" flipV="1">
            <a:off x="1169767" y="216097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D7E20A3-56CE-44DE-B21F-DBDA32E12F39}"/>
              </a:ext>
            </a:extLst>
          </p:cNvPr>
          <p:cNvSpPr/>
          <p:nvPr/>
        </p:nvSpPr>
        <p:spPr>
          <a:xfrm>
            <a:off x="1472036" y="2952838"/>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EAB200"/>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49%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12" name="Rectangle 11">
            <a:extLst>
              <a:ext uri="{FF2B5EF4-FFF2-40B4-BE49-F238E27FC236}">
                <a16:creationId xmlns:a16="http://schemas.microsoft.com/office/drawing/2014/main" id="{5D6227EB-ADA2-4C06-96A7-198E8F7941FD}"/>
              </a:ext>
            </a:extLst>
          </p:cNvPr>
          <p:cNvSpPr/>
          <p:nvPr/>
        </p:nvSpPr>
        <p:spPr>
          <a:xfrm>
            <a:off x="2771798" y="2952838"/>
            <a:ext cx="6682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C000"/>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sp>
        <p:nvSpPr>
          <p:cNvPr id="13" name="Rectangle 12">
            <a:extLst>
              <a:ext uri="{FF2B5EF4-FFF2-40B4-BE49-F238E27FC236}">
                <a16:creationId xmlns:a16="http://schemas.microsoft.com/office/drawing/2014/main" id="{082FD301-33D8-4D97-AEAA-3DEEBF93AFA7}"/>
              </a:ext>
            </a:extLst>
          </p:cNvPr>
          <p:cNvSpPr/>
          <p:nvPr/>
        </p:nvSpPr>
        <p:spPr>
          <a:xfrm>
            <a:off x="2459331" y="4233072"/>
            <a:ext cx="743171"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EAB200"/>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$88K</a:t>
            </a:r>
            <a:r>
              <a:rPr kumimoji="0" lang="en-US" sz="1400" b="0" i="0" u="none" strike="noStrike" kern="0" cap="none" spc="0" normalizeH="0" baseline="30000" noProof="0">
                <a:ln>
                  <a:noFill/>
                </a:ln>
                <a:solidFill>
                  <a:srgbClr val="EAB200"/>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Avg</a:t>
            </a:r>
          </a:p>
        </p:txBody>
      </p:sp>
      <p:grpSp>
        <p:nvGrpSpPr>
          <p:cNvPr id="14" name="Group 13">
            <a:extLst>
              <a:ext uri="{FF2B5EF4-FFF2-40B4-BE49-F238E27FC236}">
                <a16:creationId xmlns:a16="http://schemas.microsoft.com/office/drawing/2014/main" id="{B9C22EE6-ACF1-4F9F-868F-E014E30F163B}"/>
              </a:ext>
            </a:extLst>
          </p:cNvPr>
          <p:cNvGrpSpPr/>
          <p:nvPr/>
        </p:nvGrpSpPr>
        <p:grpSpPr>
          <a:xfrm>
            <a:off x="2069047" y="2966014"/>
            <a:ext cx="786129" cy="464133"/>
            <a:chOff x="2496242" y="4327810"/>
            <a:chExt cx="1570772" cy="927385"/>
          </a:xfrm>
        </p:grpSpPr>
        <p:pic>
          <p:nvPicPr>
            <p:cNvPr id="15" name="Graphic 14" descr="Woman">
              <a:extLst>
                <a:ext uri="{FF2B5EF4-FFF2-40B4-BE49-F238E27FC236}">
                  <a16:creationId xmlns:a16="http://schemas.microsoft.com/office/drawing/2014/main" id="{77E56340-65D3-4758-97A4-1DA9AA3B1B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52613" y="4327810"/>
              <a:ext cx="914401" cy="914399"/>
            </a:xfrm>
            <a:prstGeom prst="rect">
              <a:avLst/>
            </a:prstGeom>
          </p:spPr>
        </p:pic>
        <p:pic>
          <p:nvPicPr>
            <p:cNvPr id="16" name="Graphic 15" descr="Man">
              <a:extLst>
                <a:ext uri="{FF2B5EF4-FFF2-40B4-BE49-F238E27FC236}">
                  <a16:creationId xmlns:a16="http://schemas.microsoft.com/office/drawing/2014/main" id="{5D7D103D-6744-41A3-B046-EB924BD955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96242" y="4334302"/>
              <a:ext cx="914400" cy="914400"/>
            </a:xfrm>
            <a:prstGeom prst="rect">
              <a:avLst/>
            </a:prstGeom>
          </p:spPr>
        </p:pic>
        <p:pic>
          <p:nvPicPr>
            <p:cNvPr id="17" name="Graphic 16" descr="Gender">
              <a:extLst>
                <a:ext uri="{FF2B5EF4-FFF2-40B4-BE49-F238E27FC236}">
                  <a16:creationId xmlns:a16="http://schemas.microsoft.com/office/drawing/2014/main" id="{925BF667-4413-41AB-BA87-92051E712162}"/>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093" r="42286"/>
            <a:stretch/>
          </p:blipFill>
          <p:spPr>
            <a:xfrm>
              <a:off x="3244043" y="4340795"/>
              <a:ext cx="115408" cy="914400"/>
            </a:xfrm>
            <a:prstGeom prst="rect">
              <a:avLst/>
            </a:prstGeom>
          </p:spPr>
        </p:pic>
      </p:grpSp>
      <p:pic>
        <p:nvPicPr>
          <p:cNvPr id="18" name="Graphic 17" descr="Cake">
            <a:extLst>
              <a:ext uri="{FF2B5EF4-FFF2-40B4-BE49-F238E27FC236}">
                <a16:creationId xmlns:a16="http://schemas.microsoft.com/office/drawing/2014/main" id="{FB0A15B0-FEA6-47A9-AE44-A0E3D3A76C7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80425" y="3647440"/>
            <a:ext cx="406128" cy="406128"/>
          </a:xfrm>
          <a:prstGeom prst="rect">
            <a:avLst/>
          </a:prstGeom>
        </p:spPr>
      </p:pic>
      <p:sp>
        <p:nvSpPr>
          <p:cNvPr id="19" name="Rectangle 18">
            <a:extLst>
              <a:ext uri="{FF2B5EF4-FFF2-40B4-BE49-F238E27FC236}">
                <a16:creationId xmlns:a16="http://schemas.microsoft.com/office/drawing/2014/main" id="{2FC46359-C564-4D74-80FA-7F28F4E6A71C}"/>
              </a:ext>
            </a:extLst>
          </p:cNvPr>
          <p:cNvSpPr/>
          <p:nvPr/>
        </p:nvSpPr>
        <p:spPr>
          <a:xfrm>
            <a:off x="2459331" y="3619672"/>
            <a:ext cx="76369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EAB200"/>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58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Mean</a:t>
            </a:r>
          </a:p>
        </p:txBody>
      </p:sp>
      <p:pic>
        <p:nvPicPr>
          <p:cNvPr id="20" name="Graphic 19" descr="Piggy Bank">
            <a:extLst>
              <a:ext uri="{FF2B5EF4-FFF2-40B4-BE49-F238E27FC236}">
                <a16:creationId xmlns:a16="http://schemas.microsoft.com/office/drawing/2014/main" id="{BFC52BB0-F9AD-4387-AEC6-F802C015D50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080425" y="4260840"/>
            <a:ext cx="406128" cy="406128"/>
          </a:xfrm>
          <a:prstGeom prst="rect">
            <a:avLst/>
          </a:prstGeom>
        </p:spPr>
      </p:pic>
      <p:graphicFrame>
        <p:nvGraphicFramePr>
          <p:cNvPr id="21" name="Table 20">
            <a:extLst>
              <a:ext uri="{FF2B5EF4-FFF2-40B4-BE49-F238E27FC236}">
                <a16:creationId xmlns:a16="http://schemas.microsoft.com/office/drawing/2014/main" id="{85D8488F-008B-4423-80CE-2D61E4557F42}"/>
              </a:ext>
            </a:extLst>
          </p:cNvPr>
          <p:cNvGraphicFramePr>
            <a:graphicFrameLocks noGrp="1"/>
          </p:cNvGraphicFramePr>
          <p:nvPr/>
        </p:nvGraphicFramePr>
        <p:xfrm>
          <a:off x="879984" y="4931450"/>
          <a:ext cx="1659710" cy="1356360"/>
        </p:xfrm>
        <a:graphic>
          <a:graphicData uri="http://schemas.openxmlformats.org/drawingml/2006/table">
            <a:tbl>
              <a:tblPr/>
              <a:tblGrid>
                <a:gridCol w="1659710">
                  <a:extLst>
                    <a:ext uri="{9D8B030D-6E8A-4147-A177-3AD203B41FA5}">
                      <a16:colId xmlns:a16="http://schemas.microsoft.com/office/drawing/2014/main" val="2162578061"/>
                    </a:ext>
                  </a:extLst>
                </a:gridCol>
              </a:tblGrid>
              <a:tr h="320040">
                <a:tc>
                  <a:txBody>
                    <a:bodyPr/>
                    <a:lstStyle/>
                    <a:p>
                      <a:pPr algn="l" fontAlgn="t"/>
                      <a:r>
                        <a:rPr lang="en-US" sz="1000" b="0" i="0" u="none" strike="noStrike">
                          <a:solidFill>
                            <a:srgbClr val="000000"/>
                          </a:solidFill>
                          <a:effectLst/>
                          <a:latin typeface="Montserrat Light" panose="00000400000000000000" pitchFamily="2" charset="0"/>
                        </a:rPr>
                        <a:t>Caucasian</a:t>
                      </a:r>
                    </a:p>
                  </a:txBody>
                  <a:tcPr anchor="ctr">
                    <a:lnL w="12700" cmpd="sng">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29370"/>
                  </a:ext>
                </a:extLst>
              </a:tr>
              <a:tr h="320040">
                <a:tc>
                  <a:txBody>
                    <a:bodyPr/>
                    <a:lstStyle/>
                    <a:p>
                      <a:pPr algn="l" fontAlgn="t"/>
                      <a:r>
                        <a:rPr lang="en-US" sz="1000" b="0" i="0" u="none" strike="noStrike">
                          <a:solidFill>
                            <a:srgbClr val="000000"/>
                          </a:solidFill>
                          <a:effectLst/>
                          <a:latin typeface="Montserrat Light" panose="00000400000000000000" pitchFamily="2" charset="0"/>
                        </a:rPr>
                        <a:t>Hispanic</a:t>
                      </a:r>
                    </a:p>
                  </a:txBody>
                  <a:tcPr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6610589"/>
                  </a:ext>
                </a:extLst>
              </a:tr>
              <a:tr h="320040">
                <a:tc>
                  <a:txBody>
                    <a:bodyPr/>
                    <a:lstStyle/>
                    <a:p>
                      <a:pPr algn="l" fontAlgn="t"/>
                      <a:r>
                        <a:rPr lang="en-US" sz="1000" b="0" i="0" u="none" strike="noStrike">
                          <a:solidFill>
                            <a:srgbClr val="000000"/>
                          </a:solidFill>
                          <a:effectLst/>
                          <a:latin typeface="Montserrat Light" panose="00000400000000000000" pitchFamily="2" charset="0"/>
                        </a:rPr>
                        <a:t>Asian</a:t>
                      </a:r>
                    </a:p>
                  </a:txBody>
                  <a:tcPr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205616"/>
                  </a:ext>
                </a:extLst>
              </a:tr>
              <a:tr h="320040">
                <a:tc>
                  <a:txBody>
                    <a:bodyPr/>
                    <a:lstStyle/>
                    <a:p>
                      <a:pPr algn="l" fontAlgn="t"/>
                      <a:r>
                        <a:rPr lang="en-US" sz="1000" b="0" i="0" u="none" strike="noStrike">
                          <a:solidFill>
                            <a:srgbClr val="000000"/>
                          </a:solidFill>
                          <a:effectLst/>
                          <a:latin typeface="Montserrat Light" panose="00000400000000000000" pitchFamily="2" charset="0"/>
                        </a:rPr>
                        <a:t>African </a:t>
                      </a:r>
                      <a:br>
                        <a:rPr lang="en-US" sz="1000" b="0" i="0" u="none" strike="noStrike">
                          <a:solidFill>
                            <a:srgbClr val="000000"/>
                          </a:solidFill>
                          <a:effectLst/>
                          <a:latin typeface="Montserrat Light" panose="00000400000000000000" pitchFamily="2" charset="0"/>
                        </a:rPr>
                      </a:br>
                      <a:r>
                        <a:rPr lang="en-US" sz="1000" b="0" i="0" u="none" strike="noStrike">
                          <a:solidFill>
                            <a:srgbClr val="000000"/>
                          </a:solidFill>
                          <a:effectLst/>
                          <a:latin typeface="Montserrat Light" panose="00000400000000000000" pitchFamily="2" charset="0"/>
                        </a:rPr>
                        <a:t>American</a:t>
                      </a:r>
                    </a:p>
                  </a:txBody>
                  <a:tcPr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5455982"/>
                  </a:ext>
                </a:extLst>
              </a:tr>
            </a:tbl>
          </a:graphicData>
        </a:graphic>
      </p:graphicFrame>
      <p:graphicFrame>
        <p:nvGraphicFramePr>
          <p:cNvPr id="22" name="Chart 21">
            <a:extLst>
              <a:ext uri="{FF2B5EF4-FFF2-40B4-BE49-F238E27FC236}">
                <a16:creationId xmlns:a16="http://schemas.microsoft.com/office/drawing/2014/main" id="{EA46314C-023E-47B4-AE92-DDB679C7780D}"/>
              </a:ext>
            </a:extLst>
          </p:cNvPr>
          <p:cNvGraphicFramePr>
            <a:graphicFrameLocks/>
          </p:cNvGraphicFramePr>
          <p:nvPr/>
        </p:nvGraphicFramePr>
        <p:xfrm>
          <a:off x="1892174" y="4882134"/>
          <a:ext cx="2194560" cy="1394645"/>
        </p:xfrm>
        <a:graphic>
          <a:graphicData uri="http://schemas.openxmlformats.org/drawingml/2006/chart">
            <c:chart xmlns:c="http://schemas.openxmlformats.org/drawingml/2006/chart" xmlns:r="http://schemas.openxmlformats.org/officeDocument/2006/relationships" r:id="rId14"/>
          </a:graphicData>
        </a:graphic>
      </p:graphicFrame>
      <p:sp>
        <p:nvSpPr>
          <p:cNvPr id="23" name="Rectangle 22">
            <a:extLst>
              <a:ext uri="{FF2B5EF4-FFF2-40B4-BE49-F238E27FC236}">
                <a16:creationId xmlns:a16="http://schemas.microsoft.com/office/drawing/2014/main" id="{D7FBB8F0-E9D5-463A-9372-9DF8EBB3396B}"/>
              </a:ext>
            </a:extLst>
          </p:cNvPr>
          <p:cNvSpPr/>
          <p:nvPr/>
        </p:nvSpPr>
        <p:spPr>
          <a:xfrm>
            <a:off x="879984" y="3048115"/>
            <a:ext cx="662361" cy="246221"/>
          </a:xfrm>
          <a:prstGeom prst="rect">
            <a:avLst/>
          </a:prstGeom>
        </p:spPr>
        <p:txBody>
          <a:bodyPr wrap="non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rPr>
              <a:t>Gender</a:t>
            </a:r>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4" name="Rectangle 43">
            <a:extLst>
              <a:ext uri="{FF2B5EF4-FFF2-40B4-BE49-F238E27FC236}">
                <a16:creationId xmlns:a16="http://schemas.microsoft.com/office/drawing/2014/main" id="{E7F3321C-0CF4-4ABD-A361-E9D5012E9563}"/>
              </a:ext>
            </a:extLst>
          </p:cNvPr>
          <p:cNvSpPr/>
          <p:nvPr/>
        </p:nvSpPr>
        <p:spPr>
          <a:xfrm>
            <a:off x="879984" y="3727394"/>
            <a:ext cx="662361" cy="246221"/>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rPr>
              <a:t>Age</a:t>
            </a:r>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5" name="Rectangle 44">
            <a:extLst>
              <a:ext uri="{FF2B5EF4-FFF2-40B4-BE49-F238E27FC236}">
                <a16:creationId xmlns:a16="http://schemas.microsoft.com/office/drawing/2014/main" id="{3780FE39-4C7E-4B6B-88D4-9DFC27696BA3}"/>
              </a:ext>
            </a:extLst>
          </p:cNvPr>
          <p:cNvSpPr/>
          <p:nvPr/>
        </p:nvSpPr>
        <p:spPr>
          <a:xfrm>
            <a:off x="879984" y="4712010"/>
            <a:ext cx="947937" cy="246221"/>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rPr>
              <a:t>Ethnicity</a:t>
            </a:r>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6" name="Rectangle 45">
            <a:extLst>
              <a:ext uri="{FF2B5EF4-FFF2-40B4-BE49-F238E27FC236}">
                <a16:creationId xmlns:a16="http://schemas.microsoft.com/office/drawing/2014/main" id="{797A552E-5CC6-4225-A950-9C74D08B3920}"/>
              </a:ext>
            </a:extLst>
          </p:cNvPr>
          <p:cNvSpPr/>
          <p:nvPr/>
        </p:nvSpPr>
        <p:spPr>
          <a:xfrm>
            <a:off x="879984" y="4340794"/>
            <a:ext cx="947937" cy="246221"/>
          </a:xfrm>
          <a:prstGeom prst="rect">
            <a:avLst/>
          </a:prstGeom>
        </p:spPr>
        <p:txBody>
          <a:bodyPr wrap="square">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rPr>
              <a:t>HH Income</a:t>
            </a:r>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pic>
        <p:nvPicPr>
          <p:cNvPr id="71" name="Picture 70">
            <a:extLst>
              <a:ext uri="{FF2B5EF4-FFF2-40B4-BE49-F238E27FC236}">
                <a16:creationId xmlns:a16="http://schemas.microsoft.com/office/drawing/2014/main" id="{02CCF889-C994-405A-A9F7-8EA4F676AFC2}"/>
              </a:ext>
            </a:extLst>
          </p:cNvPr>
          <p:cNvPicPr>
            <a:picLocks noChangeAspect="1"/>
          </p:cNvPicPr>
          <p:nvPr/>
        </p:nvPicPr>
        <p:blipFill rotWithShape="1">
          <a:blip r:embed="rId15">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graphicFrame>
        <p:nvGraphicFramePr>
          <p:cNvPr id="26" name="Table 25">
            <a:extLst>
              <a:ext uri="{FF2B5EF4-FFF2-40B4-BE49-F238E27FC236}">
                <a16:creationId xmlns:a16="http://schemas.microsoft.com/office/drawing/2014/main" id="{2FB4808D-1E5F-4F46-A369-B315747C6951}"/>
              </a:ext>
            </a:extLst>
          </p:cNvPr>
          <p:cNvGraphicFramePr>
            <a:graphicFrameLocks noGrp="1"/>
          </p:cNvGraphicFramePr>
          <p:nvPr/>
        </p:nvGraphicFramePr>
        <p:xfrm>
          <a:off x="1450061" y="2488100"/>
          <a:ext cx="10115550" cy="278839"/>
        </p:xfrm>
        <a:graphic>
          <a:graphicData uri="http://schemas.openxmlformats.org/drawingml/2006/table">
            <a:tbl>
              <a:tblPr/>
              <a:tblGrid>
                <a:gridCol w="2023110">
                  <a:extLst>
                    <a:ext uri="{9D8B030D-6E8A-4147-A177-3AD203B41FA5}">
                      <a16:colId xmlns:a16="http://schemas.microsoft.com/office/drawing/2014/main" val="2352926769"/>
                    </a:ext>
                  </a:extLst>
                </a:gridCol>
                <a:gridCol w="2023110">
                  <a:extLst>
                    <a:ext uri="{9D8B030D-6E8A-4147-A177-3AD203B41FA5}">
                      <a16:colId xmlns:a16="http://schemas.microsoft.com/office/drawing/2014/main" val="2876682211"/>
                    </a:ext>
                  </a:extLst>
                </a:gridCol>
                <a:gridCol w="2023110">
                  <a:extLst>
                    <a:ext uri="{9D8B030D-6E8A-4147-A177-3AD203B41FA5}">
                      <a16:colId xmlns:a16="http://schemas.microsoft.com/office/drawing/2014/main" val="2054893804"/>
                    </a:ext>
                  </a:extLst>
                </a:gridCol>
                <a:gridCol w="2023110">
                  <a:extLst>
                    <a:ext uri="{9D8B030D-6E8A-4147-A177-3AD203B41FA5}">
                      <a16:colId xmlns:a16="http://schemas.microsoft.com/office/drawing/2014/main" val="2513232246"/>
                    </a:ext>
                  </a:extLst>
                </a:gridCol>
                <a:gridCol w="2023110">
                  <a:extLst>
                    <a:ext uri="{9D8B030D-6E8A-4147-A177-3AD203B41FA5}">
                      <a16:colId xmlns:a16="http://schemas.microsoft.com/office/drawing/2014/main" val="2455881384"/>
                    </a:ext>
                  </a:extLst>
                </a:gridCol>
              </a:tblGrid>
              <a:tr h="278839">
                <a:tc>
                  <a:txBody>
                    <a:bodyPr/>
                    <a:lstStyle/>
                    <a:p>
                      <a:pPr algn="ctr" fontAlgn="b"/>
                      <a:r>
                        <a:rPr lang="en-US" sz="800" b="0" i="0" u="none" strike="noStrike" kern="1200">
                          <a:solidFill>
                            <a:srgbClr val="000000"/>
                          </a:solidFill>
                          <a:effectLst/>
                          <a:latin typeface="Montserrat SemiBold" panose="00000700000000000000" pitchFamily="2" charset="0"/>
                          <a:ea typeface="+mn-ea"/>
                          <a:cs typeface="+mn-cs"/>
                        </a:rPr>
                        <a:t>Not Notified, De-</a:t>
                      </a:r>
                      <a:r>
                        <a:rPr lang="en-US" sz="800" b="0" i="0" u="none" strike="noStrike" kern="1200" err="1">
                          <a:solidFill>
                            <a:srgbClr val="000000"/>
                          </a:solidFill>
                          <a:effectLst/>
                          <a:latin typeface="Montserrat SemiBold" panose="00000700000000000000" pitchFamily="2" charset="0"/>
                          <a:ea typeface="+mn-ea"/>
                          <a:cs typeface="+mn-cs"/>
                        </a:rPr>
                        <a:t>En</a:t>
                      </a:r>
                      <a:endParaRPr lang="en-US" sz="800" b="0" i="0" u="none" strike="noStrike" kern="1200">
                        <a:solidFill>
                          <a:srgbClr val="000000"/>
                        </a:solidFill>
                        <a:effectLst/>
                        <a:latin typeface="Montserrat SemiBold" panose="00000700000000000000" pitchFamily="2" charset="0"/>
                        <a:ea typeface="+mn-ea"/>
                        <a:cs typeface="+mn-cs"/>
                      </a:endParaRP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De-</a:t>
                      </a:r>
                      <a:r>
                        <a:rPr lang="en-US" sz="800" b="0" i="0" u="none" strike="noStrike" err="1">
                          <a:solidFill>
                            <a:srgbClr val="000000"/>
                          </a:solidFill>
                          <a:effectLst/>
                          <a:latin typeface="Montserrat SemiBold" panose="00000700000000000000" pitchFamily="2" charset="0"/>
                        </a:rPr>
                        <a:t>En</a:t>
                      </a:r>
                      <a:br>
                        <a:rPr lang="en-US" sz="1000" b="0" i="0" u="none" strike="noStrike">
                          <a:solidFill>
                            <a:srgbClr val="000000"/>
                          </a:solidFill>
                          <a:effectLst/>
                          <a:latin typeface="Montserrat SemiBold" panose="00000700000000000000" pitchFamily="2" charset="0"/>
                        </a:rPr>
                      </a:br>
                      <a:r>
                        <a:rPr lang="en-US" sz="800" b="0" i="0" u="none" strike="noStrike">
                          <a:solidFill>
                            <a:srgbClr val="000000"/>
                          </a:solidFill>
                          <a:effectLst/>
                          <a:latin typeface="Montserrat Light" panose="00000400000000000000" pitchFamily="2" charset="0"/>
                        </a:rPr>
                        <a:t>(B)</a:t>
                      </a:r>
                      <a:endParaRPr lang="en-US" sz="10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Not De-</a:t>
                      </a:r>
                      <a:r>
                        <a:rPr lang="en-US" sz="800" b="0" i="0" u="none" strike="noStrike" err="1">
                          <a:solidFill>
                            <a:srgbClr val="000000"/>
                          </a:solidFill>
                          <a:effectLst/>
                          <a:latin typeface="Montserrat SemiBold" panose="00000700000000000000" pitchFamily="2" charset="0"/>
                        </a:rPr>
                        <a:t>En</a:t>
                      </a:r>
                      <a:endParaRPr lang="en-US" sz="800" b="0" i="0" u="none" strike="noStrike">
                        <a:solidFill>
                          <a:srgbClr val="000000"/>
                        </a:solidFill>
                        <a:effectLst/>
                        <a:latin typeface="Montserrat SemiBold" panose="00000700000000000000" pitchFamily="2" charset="0"/>
                      </a:endParaRPr>
                    </a:p>
                    <a:p>
                      <a:pPr algn="ctr" fontAlgn="b"/>
                      <a:r>
                        <a:rPr lang="en-US" sz="8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Notified, Not De-</a:t>
                      </a:r>
                      <a:r>
                        <a:rPr lang="en-US" sz="800" b="0" i="0" u="none" strike="noStrike" err="1">
                          <a:solidFill>
                            <a:srgbClr val="000000"/>
                          </a:solidFill>
                          <a:effectLst/>
                          <a:latin typeface="Montserrat SemiBold" panose="00000700000000000000" pitchFamily="2" charset="0"/>
                        </a:rPr>
                        <a:t>En</a:t>
                      </a:r>
                      <a:endParaRPr lang="en-US" sz="800" b="0" i="0" u="none" strike="noStrike">
                        <a:solidFill>
                          <a:srgbClr val="000000"/>
                        </a:solidFill>
                        <a:effectLst/>
                        <a:latin typeface="Montserrat SemiBold" panose="00000700000000000000" pitchFamily="2" charset="0"/>
                      </a:endParaRP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in High-Risk Area </a:t>
                      </a:r>
                    </a:p>
                    <a:p>
                      <a:pPr algn="ctr" fontAlgn="b"/>
                      <a:r>
                        <a:rPr lang="en-US" sz="800" b="0" i="0" u="none" strike="noStrike" kern="12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5683136"/>
                  </a:ext>
                </a:extLst>
              </a:tr>
            </a:tbl>
          </a:graphicData>
        </a:graphic>
      </p:graphicFrame>
      <p:sp>
        <p:nvSpPr>
          <p:cNvPr id="28" name="Rectangle 27">
            <a:extLst>
              <a:ext uri="{FF2B5EF4-FFF2-40B4-BE49-F238E27FC236}">
                <a16:creationId xmlns:a16="http://schemas.microsoft.com/office/drawing/2014/main" id="{47E63013-05B4-40FE-9669-069D07BD6BE0}"/>
              </a:ext>
            </a:extLst>
          </p:cNvPr>
          <p:cNvSpPr/>
          <p:nvPr/>
        </p:nvSpPr>
        <p:spPr>
          <a:xfrm>
            <a:off x="3498855" y="2952838"/>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44%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29" name="Rectangle 28">
            <a:extLst>
              <a:ext uri="{FF2B5EF4-FFF2-40B4-BE49-F238E27FC236}">
                <a16:creationId xmlns:a16="http://schemas.microsoft.com/office/drawing/2014/main" id="{2FC3E269-2E32-4A57-9D4A-43F820F1FB77}"/>
              </a:ext>
            </a:extLst>
          </p:cNvPr>
          <p:cNvSpPr/>
          <p:nvPr/>
        </p:nvSpPr>
        <p:spPr>
          <a:xfrm>
            <a:off x="4798617" y="2952838"/>
            <a:ext cx="6682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6">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55%</a:t>
            </a:r>
            <a:r>
              <a:rPr kumimoji="0" lang="en-US" sz="1400" b="0" i="0" u="none" strike="noStrike" kern="0" cap="none" spc="0" normalizeH="0" baseline="30000" noProof="0">
                <a:ln>
                  <a:noFill/>
                </a:ln>
                <a:solidFill>
                  <a:schemeClr val="accent6">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sp>
        <p:nvSpPr>
          <p:cNvPr id="30" name="Rectangle 29">
            <a:extLst>
              <a:ext uri="{FF2B5EF4-FFF2-40B4-BE49-F238E27FC236}">
                <a16:creationId xmlns:a16="http://schemas.microsoft.com/office/drawing/2014/main" id="{D9C872CD-A744-45F2-972C-F40F87626E08}"/>
              </a:ext>
            </a:extLst>
          </p:cNvPr>
          <p:cNvSpPr/>
          <p:nvPr/>
        </p:nvSpPr>
        <p:spPr>
          <a:xfrm>
            <a:off x="4486150" y="4233072"/>
            <a:ext cx="980758"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$101K</a:t>
            </a:r>
            <a:r>
              <a:rPr kumimoji="0" lang="en-US" sz="1400" b="0" i="0" u="none" strike="noStrike" kern="0" cap="none" spc="0" normalizeH="0" baseline="3000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Avg</a:t>
            </a:r>
          </a:p>
        </p:txBody>
      </p:sp>
      <p:grpSp>
        <p:nvGrpSpPr>
          <p:cNvPr id="31" name="Group 30">
            <a:extLst>
              <a:ext uri="{FF2B5EF4-FFF2-40B4-BE49-F238E27FC236}">
                <a16:creationId xmlns:a16="http://schemas.microsoft.com/office/drawing/2014/main" id="{DC144186-D99B-4D8E-B2F9-3BA4DAA877F7}"/>
              </a:ext>
            </a:extLst>
          </p:cNvPr>
          <p:cNvGrpSpPr/>
          <p:nvPr/>
        </p:nvGrpSpPr>
        <p:grpSpPr>
          <a:xfrm>
            <a:off x="4095866" y="2966014"/>
            <a:ext cx="786129" cy="464133"/>
            <a:chOff x="2496242" y="4327810"/>
            <a:chExt cx="1570772" cy="927385"/>
          </a:xfrm>
        </p:grpSpPr>
        <p:pic>
          <p:nvPicPr>
            <p:cNvPr id="32" name="Graphic 31" descr="Woman">
              <a:extLst>
                <a:ext uri="{FF2B5EF4-FFF2-40B4-BE49-F238E27FC236}">
                  <a16:creationId xmlns:a16="http://schemas.microsoft.com/office/drawing/2014/main" id="{66C3E43D-2761-4081-8F49-10F14EB2BDD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152613" y="4327810"/>
              <a:ext cx="914401" cy="914399"/>
            </a:xfrm>
            <a:prstGeom prst="rect">
              <a:avLst/>
            </a:prstGeom>
          </p:spPr>
        </p:pic>
        <p:pic>
          <p:nvPicPr>
            <p:cNvPr id="33" name="Graphic 32" descr="Man">
              <a:extLst>
                <a:ext uri="{FF2B5EF4-FFF2-40B4-BE49-F238E27FC236}">
                  <a16:creationId xmlns:a16="http://schemas.microsoft.com/office/drawing/2014/main" id="{1233E3CF-4E0D-41CF-9245-651F7F6B06B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496242" y="4334302"/>
              <a:ext cx="914400" cy="914400"/>
            </a:xfrm>
            <a:prstGeom prst="rect">
              <a:avLst/>
            </a:prstGeom>
          </p:spPr>
        </p:pic>
        <p:pic>
          <p:nvPicPr>
            <p:cNvPr id="34" name="Graphic 33" descr="Gender">
              <a:extLst>
                <a:ext uri="{FF2B5EF4-FFF2-40B4-BE49-F238E27FC236}">
                  <a16:creationId xmlns:a16="http://schemas.microsoft.com/office/drawing/2014/main" id="{8AC5BACF-98F5-410B-A34B-49784AE84E1D}"/>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093" r="42286"/>
            <a:stretch/>
          </p:blipFill>
          <p:spPr>
            <a:xfrm>
              <a:off x="3244043" y="4340795"/>
              <a:ext cx="115408" cy="914400"/>
            </a:xfrm>
            <a:prstGeom prst="rect">
              <a:avLst/>
            </a:prstGeom>
          </p:spPr>
        </p:pic>
      </p:grpSp>
      <p:pic>
        <p:nvPicPr>
          <p:cNvPr id="35" name="Graphic 34" descr="Cake">
            <a:extLst>
              <a:ext uri="{FF2B5EF4-FFF2-40B4-BE49-F238E27FC236}">
                <a16:creationId xmlns:a16="http://schemas.microsoft.com/office/drawing/2014/main" id="{AD91B2E4-D538-4D86-9403-D0F3AFEB1CA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107244" y="3647440"/>
            <a:ext cx="406128" cy="406128"/>
          </a:xfrm>
          <a:prstGeom prst="rect">
            <a:avLst/>
          </a:prstGeom>
        </p:spPr>
      </p:pic>
      <p:sp>
        <p:nvSpPr>
          <p:cNvPr id="36" name="Rectangle 35">
            <a:extLst>
              <a:ext uri="{FF2B5EF4-FFF2-40B4-BE49-F238E27FC236}">
                <a16:creationId xmlns:a16="http://schemas.microsoft.com/office/drawing/2014/main" id="{37E1FE1D-52D6-4FE5-ABBA-71CC4A4B65A0}"/>
              </a:ext>
            </a:extLst>
          </p:cNvPr>
          <p:cNvSpPr/>
          <p:nvPr/>
        </p:nvSpPr>
        <p:spPr>
          <a:xfrm>
            <a:off x="4486150" y="3619672"/>
            <a:ext cx="76369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59</a:t>
            </a:r>
            <a:r>
              <a:rPr kumimoji="0" lang="en-US" sz="1400" b="0" i="0" u="none" strike="noStrike" kern="0" cap="none" spc="0" normalizeH="0" baseline="30000" noProof="0">
                <a:ln>
                  <a:noFill/>
                </a:ln>
                <a:solidFill>
                  <a:schemeClr val="accent6"/>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Mean</a:t>
            </a:r>
          </a:p>
        </p:txBody>
      </p:sp>
      <p:pic>
        <p:nvPicPr>
          <p:cNvPr id="37" name="Graphic 36" descr="Piggy Bank">
            <a:extLst>
              <a:ext uri="{FF2B5EF4-FFF2-40B4-BE49-F238E27FC236}">
                <a16:creationId xmlns:a16="http://schemas.microsoft.com/office/drawing/2014/main" id="{EE754C3B-461C-4119-9A08-10B417A6670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4107244" y="4260840"/>
            <a:ext cx="406128" cy="406128"/>
          </a:xfrm>
          <a:prstGeom prst="rect">
            <a:avLst/>
          </a:prstGeom>
        </p:spPr>
      </p:pic>
      <p:graphicFrame>
        <p:nvGraphicFramePr>
          <p:cNvPr id="38" name="Chart 37">
            <a:extLst>
              <a:ext uri="{FF2B5EF4-FFF2-40B4-BE49-F238E27FC236}">
                <a16:creationId xmlns:a16="http://schemas.microsoft.com/office/drawing/2014/main" id="{8E53A959-FEC5-41DC-B54F-CE09E8D4B730}"/>
              </a:ext>
            </a:extLst>
          </p:cNvPr>
          <p:cNvGraphicFramePr>
            <a:graphicFrameLocks/>
          </p:cNvGraphicFramePr>
          <p:nvPr/>
        </p:nvGraphicFramePr>
        <p:xfrm>
          <a:off x="3680830" y="4882134"/>
          <a:ext cx="2194560" cy="1394645"/>
        </p:xfrm>
        <a:graphic>
          <a:graphicData uri="http://schemas.openxmlformats.org/drawingml/2006/chart">
            <c:chart xmlns:c="http://schemas.openxmlformats.org/drawingml/2006/chart" xmlns:r="http://schemas.openxmlformats.org/officeDocument/2006/relationships" r:id="rId24"/>
          </a:graphicData>
        </a:graphic>
      </p:graphicFrame>
      <p:sp>
        <p:nvSpPr>
          <p:cNvPr id="77" name="Rectangle 76">
            <a:extLst>
              <a:ext uri="{FF2B5EF4-FFF2-40B4-BE49-F238E27FC236}">
                <a16:creationId xmlns:a16="http://schemas.microsoft.com/office/drawing/2014/main" id="{CD0B4205-E690-4613-A2BD-1FA879BBD0E3}"/>
              </a:ext>
            </a:extLst>
          </p:cNvPr>
          <p:cNvSpPr/>
          <p:nvPr/>
        </p:nvSpPr>
        <p:spPr>
          <a:xfrm>
            <a:off x="5528627" y="2952838"/>
            <a:ext cx="719773"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kern="0">
                <a:solidFill>
                  <a:schemeClr val="accent1"/>
                </a:solidFill>
                <a:latin typeface="Montserrat" panose="00000500000000000000" pitchFamily="2" charset="0"/>
                <a:ea typeface="Lato" panose="020F0502020204030203" pitchFamily="34" charset="0"/>
                <a:cs typeface="Lato" panose="020F0502020204030203" pitchFamily="34" charset="0"/>
                <a:sym typeface="HuluStyle Bold"/>
              </a:rPr>
              <a:t>51</a:t>
            </a:r>
            <a:r>
              <a:rPr kumimoji="0" lang="en-US" sz="1400" b="0" i="0" u="none" strike="noStrike" kern="0" cap="none" spc="0" normalizeH="0" baseline="0" noProof="0">
                <a:ln>
                  <a:noFill/>
                </a:ln>
                <a:solidFill>
                  <a:schemeClr val="accent1"/>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t>
            </a:r>
            <a:r>
              <a:rPr kumimoji="0" lang="en-US" sz="1400" b="0" i="0" u="none" strike="noStrike" kern="0" cap="none" spc="0" normalizeH="0" baseline="30000" noProof="0">
                <a:ln>
                  <a:noFill/>
                </a:ln>
                <a:solidFill>
                  <a:schemeClr val="accent1"/>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BE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78" name="Rectangle 77">
            <a:extLst>
              <a:ext uri="{FF2B5EF4-FFF2-40B4-BE49-F238E27FC236}">
                <a16:creationId xmlns:a16="http://schemas.microsoft.com/office/drawing/2014/main" id="{8344D25E-B5CD-495D-992A-921723CF397C}"/>
              </a:ext>
            </a:extLst>
          </p:cNvPr>
          <p:cNvSpPr/>
          <p:nvPr/>
        </p:nvSpPr>
        <p:spPr>
          <a:xfrm>
            <a:off x="6828389" y="2952838"/>
            <a:ext cx="82548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schemeClr val="accent1">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48</a:t>
            </a:r>
            <a:r>
              <a:rPr kumimoji="0" lang="en-US" sz="1400" b="0" i="0" u="none" strike="noStrike" kern="0" cap="none" spc="0" normalizeH="0" baseline="0" noProof="0">
                <a:ln>
                  <a:noFill/>
                </a:ln>
                <a:solidFill>
                  <a:schemeClr val="accent1">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sp>
        <p:nvSpPr>
          <p:cNvPr id="79" name="Rectangle 78">
            <a:extLst>
              <a:ext uri="{FF2B5EF4-FFF2-40B4-BE49-F238E27FC236}">
                <a16:creationId xmlns:a16="http://schemas.microsoft.com/office/drawing/2014/main" id="{77A0173B-AE48-4886-8714-18A2DB9CE0EC}"/>
              </a:ext>
            </a:extLst>
          </p:cNvPr>
          <p:cNvSpPr/>
          <p:nvPr/>
        </p:nvSpPr>
        <p:spPr>
          <a:xfrm>
            <a:off x="6515922" y="4233072"/>
            <a:ext cx="947937"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1"/>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t>
            </a:r>
            <a:r>
              <a:rPr lang="en-US" sz="1400" kern="0">
                <a:solidFill>
                  <a:schemeClr val="accent1"/>
                </a:solidFill>
                <a:latin typeface="Montserrat" panose="00000500000000000000" pitchFamily="2" charset="0"/>
                <a:ea typeface="Lato" panose="020F0502020204030203" pitchFamily="34" charset="0"/>
                <a:cs typeface="Lato" panose="020F0502020204030203" pitchFamily="34" charset="0"/>
                <a:sym typeface="HuluStyle Bold"/>
              </a:rPr>
              <a:t>101K</a:t>
            </a:r>
            <a:r>
              <a:rPr lang="en-US" sz="1400" kern="0" baseline="30000">
                <a:solidFill>
                  <a:schemeClr val="accent1"/>
                </a:solidFill>
                <a:latin typeface="Montserrat" panose="00000500000000000000" pitchFamily="2" charset="0"/>
                <a:ea typeface="Lato" panose="020F0502020204030203" pitchFamily="34" charset="0"/>
                <a:cs typeface="Lato" panose="020F0502020204030203" pitchFamily="34" charset="0"/>
                <a:sym typeface="HuluStyle Bold"/>
              </a:rPr>
              <a:t>AE</a:t>
            </a:r>
            <a:endParaRPr kumimoji="0" lang="en-US" sz="1400" b="0" i="0" u="none" strike="noStrike" kern="0" cap="none" spc="0" normalizeH="0" baseline="30000" noProof="0">
              <a:ln>
                <a:noFill/>
              </a:ln>
              <a:solidFill>
                <a:schemeClr val="accent1"/>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Avg</a:t>
            </a:r>
          </a:p>
        </p:txBody>
      </p:sp>
      <p:grpSp>
        <p:nvGrpSpPr>
          <p:cNvPr id="80" name="Group 79">
            <a:extLst>
              <a:ext uri="{FF2B5EF4-FFF2-40B4-BE49-F238E27FC236}">
                <a16:creationId xmlns:a16="http://schemas.microsoft.com/office/drawing/2014/main" id="{7E270A37-CA37-47B9-9EC6-412E988EF448}"/>
              </a:ext>
            </a:extLst>
          </p:cNvPr>
          <p:cNvGrpSpPr/>
          <p:nvPr/>
        </p:nvGrpSpPr>
        <p:grpSpPr>
          <a:xfrm>
            <a:off x="6125638" y="2966014"/>
            <a:ext cx="786129" cy="464133"/>
            <a:chOff x="2496242" y="4327810"/>
            <a:chExt cx="1570772" cy="927385"/>
          </a:xfrm>
        </p:grpSpPr>
        <p:pic>
          <p:nvPicPr>
            <p:cNvPr id="85" name="Graphic 84" descr="Woman">
              <a:extLst>
                <a:ext uri="{FF2B5EF4-FFF2-40B4-BE49-F238E27FC236}">
                  <a16:creationId xmlns:a16="http://schemas.microsoft.com/office/drawing/2014/main" id="{AB5C0C17-0FBD-444B-9BF5-822DB90B817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152613" y="4327810"/>
              <a:ext cx="914401" cy="914399"/>
            </a:xfrm>
            <a:prstGeom prst="rect">
              <a:avLst/>
            </a:prstGeom>
          </p:spPr>
        </p:pic>
        <p:pic>
          <p:nvPicPr>
            <p:cNvPr id="86" name="Graphic 85" descr="Man">
              <a:extLst>
                <a:ext uri="{FF2B5EF4-FFF2-40B4-BE49-F238E27FC236}">
                  <a16:creationId xmlns:a16="http://schemas.microsoft.com/office/drawing/2014/main" id="{6C250E1A-DB7C-404C-85BE-3832C057DADA}"/>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496242" y="4334302"/>
              <a:ext cx="914400" cy="914400"/>
            </a:xfrm>
            <a:prstGeom prst="rect">
              <a:avLst/>
            </a:prstGeom>
          </p:spPr>
        </p:pic>
        <p:pic>
          <p:nvPicPr>
            <p:cNvPr id="87" name="Graphic 86" descr="Gender">
              <a:extLst>
                <a:ext uri="{FF2B5EF4-FFF2-40B4-BE49-F238E27FC236}">
                  <a16:creationId xmlns:a16="http://schemas.microsoft.com/office/drawing/2014/main" id="{32F92E3B-ABDC-43E5-8D20-6A5F4F4B3A3E}"/>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093" r="42286"/>
            <a:stretch/>
          </p:blipFill>
          <p:spPr>
            <a:xfrm>
              <a:off x="3244043" y="4340795"/>
              <a:ext cx="115408" cy="914400"/>
            </a:xfrm>
            <a:prstGeom prst="rect">
              <a:avLst/>
            </a:prstGeom>
          </p:spPr>
        </p:pic>
      </p:grpSp>
      <p:pic>
        <p:nvPicPr>
          <p:cNvPr id="81" name="Graphic 80" descr="Cake">
            <a:extLst>
              <a:ext uri="{FF2B5EF4-FFF2-40B4-BE49-F238E27FC236}">
                <a16:creationId xmlns:a16="http://schemas.microsoft.com/office/drawing/2014/main" id="{631AB241-C37B-4EE4-933B-1FDFF4EF4A35}"/>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137016" y="3647440"/>
            <a:ext cx="406128" cy="406128"/>
          </a:xfrm>
          <a:prstGeom prst="rect">
            <a:avLst/>
          </a:prstGeom>
        </p:spPr>
      </p:pic>
      <p:sp>
        <p:nvSpPr>
          <p:cNvPr id="82" name="Rectangle 81">
            <a:extLst>
              <a:ext uri="{FF2B5EF4-FFF2-40B4-BE49-F238E27FC236}">
                <a16:creationId xmlns:a16="http://schemas.microsoft.com/office/drawing/2014/main" id="{37543937-BD75-4742-B401-4FBF7234EC3C}"/>
              </a:ext>
            </a:extLst>
          </p:cNvPr>
          <p:cNvSpPr/>
          <p:nvPr/>
        </p:nvSpPr>
        <p:spPr>
          <a:xfrm>
            <a:off x="6515922" y="3619672"/>
            <a:ext cx="76369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1"/>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59</a:t>
            </a:r>
            <a:r>
              <a:rPr kumimoji="0" lang="en-US" sz="1400" b="0" i="0" u="none" strike="noStrike" kern="0" cap="none" spc="0" normalizeH="0" baseline="30000" noProof="0">
                <a:ln>
                  <a:noFill/>
                </a:ln>
                <a:solidFill>
                  <a:schemeClr val="accent1"/>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Mean</a:t>
            </a:r>
          </a:p>
        </p:txBody>
      </p:sp>
      <p:pic>
        <p:nvPicPr>
          <p:cNvPr id="83" name="Graphic 82" descr="Piggy Bank">
            <a:extLst>
              <a:ext uri="{FF2B5EF4-FFF2-40B4-BE49-F238E27FC236}">
                <a16:creationId xmlns:a16="http://schemas.microsoft.com/office/drawing/2014/main" id="{723360CD-B76A-4980-8BBB-6DA3FBDB516D}"/>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a:xfrm>
            <a:off x="6137016" y="4260840"/>
            <a:ext cx="406128" cy="406128"/>
          </a:xfrm>
          <a:prstGeom prst="rect">
            <a:avLst/>
          </a:prstGeom>
        </p:spPr>
      </p:pic>
      <p:graphicFrame>
        <p:nvGraphicFramePr>
          <p:cNvPr id="84" name="Chart 83">
            <a:extLst>
              <a:ext uri="{FF2B5EF4-FFF2-40B4-BE49-F238E27FC236}">
                <a16:creationId xmlns:a16="http://schemas.microsoft.com/office/drawing/2014/main" id="{6AC7A70A-C8CB-4111-8885-E4D71F525679}"/>
              </a:ext>
            </a:extLst>
          </p:cNvPr>
          <p:cNvGraphicFramePr>
            <a:graphicFrameLocks/>
          </p:cNvGraphicFramePr>
          <p:nvPr/>
        </p:nvGraphicFramePr>
        <p:xfrm>
          <a:off x="5710602" y="4882134"/>
          <a:ext cx="2194560" cy="1394645"/>
        </p:xfrm>
        <a:graphic>
          <a:graphicData uri="http://schemas.openxmlformats.org/drawingml/2006/chart">
            <c:chart xmlns:c="http://schemas.openxmlformats.org/drawingml/2006/chart" xmlns:r="http://schemas.openxmlformats.org/officeDocument/2006/relationships" r:id="rId33"/>
          </a:graphicData>
        </a:graphic>
      </p:graphicFrame>
      <p:sp>
        <p:nvSpPr>
          <p:cNvPr id="89" name="Rectangle 88">
            <a:extLst>
              <a:ext uri="{FF2B5EF4-FFF2-40B4-BE49-F238E27FC236}">
                <a16:creationId xmlns:a16="http://schemas.microsoft.com/office/drawing/2014/main" id="{A5B03251-3902-4294-8FAC-5D2B5673DFF4}"/>
              </a:ext>
            </a:extLst>
          </p:cNvPr>
          <p:cNvSpPr/>
          <p:nvPr/>
        </p:nvSpPr>
        <p:spPr>
          <a:xfrm>
            <a:off x="7529824" y="2952838"/>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3"/>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50%</a:t>
            </a:r>
            <a:r>
              <a:rPr kumimoji="0" lang="en-US" sz="1400" b="0" i="0" u="none" strike="noStrike" kern="0" cap="none" spc="0" normalizeH="0" baseline="30000" noProof="0">
                <a:ln>
                  <a:noFill/>
                </a:ln>
                <a:solidFill>
                  <a:schemeClr val="accent3"/>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90" name="Rectangle 89">
            <a:extLst>
              <a:ext uri="{FF2B5EF4-FFF2-40B4-BE49-F238E27FC236}">
                <a16:creationId xmlns:a16="http://schemas.microsoft.com/office/drawing/2014/main" id="{E42D3052-8112-4246-8668-70CB59EE8CC9}"/>
              </a:ext>
            </a:extLst>
          </p:cNvPr>
          <p:cNvSpPr/>
          <p:nvPr/>
        </p:nvSpPr>
        <p:spPr>
          <a:xfrm>
            <a:off x="8829586" y="2952838"/>
            <a:ext cx="6682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schemeClr val="accent3">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49</a:t>
            </a:r>
            <a:r>
              <a:rPr kumimoji="0" lang="en-US" sz="1400" b="0" i="0" u="none" strike="noStrike" kern="0" cap="none" spc="0" normalizeH="0" baseline="0" noProof="0">
                <a:ln>
                  <a:noFill/>
                </a:ln>
                <a:solidFill>
                  <a:schemeClr val="accent3">
                    <a:lumMod val="60000"/>
                    <a:lumOff val="40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sp>
        <p:nvSpPr>
          <p:cNvPr id="91" name="Rectangle 90">
            <a:extLst>
              <a:ext uri="{FF2B5EF4-FFF2-40B4-BE49-F238E27FC236}">
                <a16:creationId xmlns:a16="http://schemas.microsoft.com/office/drawing/2014/main" id="{DE2D7AA1-703D-4B87-85D9-661A462A06C9}"/>
              </a:ext>
            </a:extLst>
          </p:cNvPr>
          <p:cNvSpPr/>
          <p:nvPr/>
        </p:nvSpPr>
        <p:spPr>
          <a:xfrm>
            <a:off x="8517119" y="4233072"/>
            <a:ext cx="980758"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3"/>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t>
            </a:r>
            <a:r>
              <a:rPr lang="en-US" sz="1400" kern="0">
                <a:solidFill>
                  <a:schemeClr val="accent3"/>
                </a:solidFill>
                <a:latin typeface="Montserrat" panose="00000500000000000000" pitchFamily="2" charset="0"/>
                <a:ea typeface="Lato" panose="020F0502020204030203" pitchFamily="34" charset="0"/>
                <a:cs typeface="Lato" panose="020F0502020204030203" pitchFamily="34" charset="0"/>
                <a:sym typeface="HuluStyle Bold"/>
              </a:rPr>
              <a:t>102K</a:t>
            </a:r>
            <a:r>
              <a:rPr lang="en-US" sz="1400" kern="0" baseline="30000">
                <a:solidFill>
                  <a:schemeClr val="accent3"/>
                </a:solidFill>
                <a:latin typeface="Montserrat" panose="00000500000000000000" pitchFamily="2" charset="0"/>
                <a:ea typeface="Lato" panose="020F0502020204030203" pitchFamily="34" charset="0"/>
                <a:cs typeface="Lato" panose="020F0502020204030203" pitchFamily="34" charset="0"/>
                <a:sym typeface="HuluStyle Bold"/>
              </a:rPr>
              <a:t>AE</a:t>
            </a:r>
            <a:endParaRPr kumimoji="0" lang="en-US" sz="1400" b="0" i="0" u="none" strike="noStrike" kern="0" cap="none" spc="0" normalizeH="0" baseline="30000" noProof="0">
              <a:ln>
                <a:noFill/>
              </a:ln>
              <a:solidFill>
                <a:schemeClr val="accent3"/>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Avg</a:t>
            </a:r>
          </a:p>
        </p:txBody>
      </p:sp>
      <p:grpSp>
        <p:nvGrpSpPr>
          <p:cNvPr id="92" name="Group 91">
            <a:extLst>
              <a:ext uri="{FF2B5EF4-FFF2-40B4-BE49-F238E27FC236}">
                <a16:creationId xmlns:a16="http://schemas.microsoft.com/office/drawing/2014/main" id="{4009180B-13D3-47CB-8AC2-6E1B7530952E}"/>
              </a:ext>
            </a:extLst>
          </p:cNvPr>
          <p:cNvGrpSpPr/>
          <p:nvPr/>
        </p:nvGrpSpPr>
        <p:grpSpPr>
          <a:xfrm>
            <a:off x="8126835" y="2966014"/>
            <a:ext cx="786129" cy="464133"/>
            <a:chOff x="2496242" y="4327810"/>
            <a:chExt cx="1570772" cy="927385"/>
          </a:xfrm>
        </p:grpSpPr>
        <p:pic>
          <p:nvPicPr>
            <p:cNvPr id="97" name="Graphic 96" descr="Woman">
              <a:extLst>
                <a:ext uri="{FF2B5EF4-FFF2-40B4-BE49-F238E27FC236}">
                  <a16:creationId xmlns:a16="http://schemas.microsoft.com/office/drawing/2014/main" id="{46709252-6FF9-4A16-AF72-F78A7BF2250F}"/>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3152613" y="4327810"/>
              <a:ext cx="914401" cy="914399"/>
            </a:xfrm>
            <a:prstGeom prst="rect">
              <a:avLst/>
            </a:prstGeom>
          </p:spPr>
        </p:pic>
        <p:pic>
          <p:nvPicPr>
            <p:cNvPr id="98" name="Graphic 97" descr="Man">
              <a:extLst>
                <a:ext uri="{FF2B5EF4-FFF2-40B4-BE49-F238E27FC236}">
                  <a16:creationId xmlns:a16="http://schemas.microsoft.com/office/drawing/2014/main" id="{56F235E5-BDC2-495B-B33D-2DCD77CEDE22}"/>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2496242" y="4334302"/>
              <a:ext cx="914400" cy="914400"/>
            </a:xfrm>
            <a:prstGeom prst="rect">
              <a:avLst/>
            </a:prstGeom>
          </p:spPr>
        </p:pic>
        <p:pic>
          <p:nvPicPr>
            <p:cNvPr id="99" name="Graphic 98" descr="Gender">
              <a:extLst>
                <a:ext uri="{FF2B5EF4-FFF2-40B4-BE49-F238E27FC236}">
                  <a16:creationId xmlns:a16="http://schemas.microsoft.com/office/drawing/2014/main" id="{B403690C-1C4E-4947-A24F-B670E9323C98}"/>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093" r="42286"/>
            <a:stretch/>
          </p:blipFill>
          <p:spPr>
            <a:xfrm>
              <a:off x="3244043" y="4340795"/>
              <a:ext cx="115408" cy="914400"/>
            </a:xfrm>
            <a:prstGeom prst="rect">
              <a:avLst/>
            </a:prstGeom>
          </p:spPr>
        </p:pic>
      </p:grpSp>
      <p:pic>
        <p:nvPicPr>
          <p:cNvPr id="93" name="Graphic 92" descr="Cake">
            <a:extLst>
              <a:ext uri="{FF2B5EF4-FFF2-40B4-BE49-F238E27FC236}">
                <a16:creationId xmlns:a16="http://schemas.microsoft.com/office/drawing/2014/main" id="{FB90FAA8-8E43-4515-B4FA-F78B1578D3AA}"/>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8138213" y="3647440"/>
            <a:ext cx="406128" cy="406128"/>
          </a:xfrm>
          <a:prstGeom prst="rect">
            <a:avLst/>
          </a:prstGeom>
        </p:spPr>
      </p:pic>
      <p:sp>
        <p:nvSpPr>
          <p:cNvPr id="94" name="Rectangle 93">
            <a:extLst>
              <a:ext uri="{FF2B5EF4-FFF2-40B4-BE49-F238E27FC236}">
                <a16:creationId xmlns:a16="http://schemas.microsoft.com/office/drawing/2014/main" id="{AB54A13E-6B3F-451B-853D-66A0F099C939}"/>
              </a:ext>
            </a:extLst>
          </p:cNvPr>
          <p:cNvSpPr/>
          <p:nvPr/>
        </p:nvSpPr>
        <p:spPr>
          <a:xfrm>
            <a:off x="8517119" y="3619672"/>
            <a:ext cx="76369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3"/>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57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Mean</a:t>
            </a:r>
          </a:p>
        </p:txBody>
      </p:sp>
      <p:pic>
        <p:nvPicPr>
          <p:cNvPr id="95" name="Graphic 94" descr="Piggy Bank">
            <a:extLst>
              <a:ext uri="{FF2B5EF4-FFF2-40B4-BE49-F238E27FC236}">
                <a16:creationId xmlns:a16="http://schemas.microsoft.com/office/drawing/2014/main" id="{D05AA193-46C5-475B-8E50-23F3C525EFDD}"/>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rcRect/>
          <a:stretch/>
        </p:blipFill>
        <p:spPr>
          <a:xfrm>
            <a:off x="8138213" y="4260840"/>
            <a:ext cx="406128" cy="406128"/>
          </a:xfrm>
          <a:prstGeom prst="rect">
            <a:avLst/>
          </a:prstGeom>
        </p:spPr>
      </p:pic>
      <p:graphicFrame>
        <p:nvGraphicFramePr>
          <p:cNvPr id="96" name="Chart 95">
            <a:extLst>
              <a:ext uri="{FF2B5EF4-FFF2-40B4-BE49-F238E27FC236}">
                <a16:creationId xmlns:a16="http://schemas.microsoft.com/office/drawing/2014/main" id="{88CF888A-AA19-49AC-BEE4-85B05F79EE0F}"/>
              </a:ext>
            </a:extLst>
          </p:cNvPr>
          <p:cNvGraphicFramePr>
            <a:graphicFrameLocks/>
          </p:cNvGraphicFramePr>
          <p:nvPr/>
        </p:nvGraphicFramePr>
        <p:xfrm>
          <a:off x="7905241" y="4882134"/>
          <a:ext cx="2194560" cy="1394645"/>
        </p:xfrm>
        <a:graphic>
          <a:graphicData uri="http://schemas.openxmlformats.org/drawingml/2006/chart">
            <c:chart xmlns:c="http://schemas.openxmlformats.org/drawingml/2006/chart" xmlns:r="http://schemas.openxmlformats.org/officeDocument/2006/relationships" r:id="rId42"/>
          </a:graphicData>
        </a:graphic>
      </p:graphicFrame>
      <p:sp>
        <p:nvSpPr>
          <p:cNvPr id="101" name="Rectangle 100">
            <a:extLst>
              <a:ext uri="{FF2B5EF4-FFF2-40B4-BE49-F238E27FC236}">
                <a16:creationId xmlns:a16="http://schemas.microsoft.com/office/drawing/2014/main" id="{9082745A-DF76-4C8A-ACB5-2B678FDD0C45}"/>
              </a:ext>
            </a:extLst>
          </p:cNvPr>
          <p:cNvSpPr/>
          <p:nvPr/>
        </p:nvSpPr>
        <p:spPr>
          <a:xfrm>
            <a:off x="9540547" y="2952838"/>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Montserrat" panose="00000500000000000000" pitchFamily="2" charset="0"/>
                <a:ea typeface="Lato" panose="020F0502020204030203" pitchFamily="34" charset="0"/>
                <a:cs typeface="Lato" panose="020F0502020204030203" pitchFamily="34" charset="0"/>
                <a:sym typeface="HuluStyle Bold"/>
              </a:rPr>
              <a:t>44%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102" name="Rectangle 101">
            <a:extLst>
              <a:ext uri="{FF2B5EF4-FFF2-40B4-BE49-F238E27FC236}">
                <a16:creationId xmlns:a16="http://schemas.microsoft.com/office/drawing/2014/main" id="{C430D7EF-BE6C-4737-A452-3F53C71D442F}"/>
              </a:ext>
            </a:extLst>
          </p:cNvPr>
          <p:cNvSpPr/>
          <p:nvPr/>
        </p:nvSpPr>
        <p:spPr>
          <a:xfrm>
            <a:off x="10840309" y="2952838"/>
            <a:ext cx="66829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tx1">
                    <a:lumMod val="65000"/>
                    <a:lumOff val="35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54%</a:t>
            </a:r>
            <a:r>
              <a:rPr kumimoji="0" lang="en-US" sz="1400" b="0" i="0" u="none" strike="noStrike" kern="0" cap="none" spc="0" normalizeH="0" baseline="30000" noProof="0">
                <a:ln>
                  <a:noFill/>
                </a:ln>
                <a:solidFill>
                  <a:schemeClr val="tx1">
                    <a:lumMod val="65000"/>
                    <a:lumOff val="35000"/>
                  </a:scheme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sp>
        <p:nvSpPr>
          <p:cNvPr id="103" name="Rectangle 102">
            <a:extLst>
              <a:ext uri="{FF2B5EF4-FFF2-40B4-BE49-F238E27FC236}">
                <a16:creationId xmlns:a16="http://schemas.microsoft.com/office/drawing/2014/main" id="{9C58A537-545A-43F7-850A-F5E076487893}"/>
              </a:ext>
            </a:extLst>
          </p:cNvPr>
          <p:cNvSpPr/>
          <p:nvPr/>
        </p:nvSpPr>
        <p:spPr>
          <a:xfrm>
            <a:off x="10527842" y="4233072"/>
            <a:ext cx="743171" cy="46166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Montserrat" panose="00000500000000000000" pitchFamily="2" charset="0"/>
                <a:ea typeface="Lato" panose="020F0502020204030203" pitchFamily="34" charset="0"/>
                <a:cs typeface="Lato" panose="020F0502020204030203" pitchFamily="34" charset="0"/>
                <a:sym typeface="HuluStyle Bold"/>
              </a:rPr>
              <a:t>$</a:t>
            </a:r>
            <a:r>
              <a:rPr lang="en-US" sz="1400" kern="0">
                <a:latin typeface="Montserrat" panose="00000500000000000000" pitchFamily="2" charset="0"/>
                <a:ea typeface="Lato" panose="020F0502020204030203" pitchFamily="34" charset="0"/>
                <a:cs typeface="Lato" panose="020F0502020204030203" pitchFamily="34" charset="0"/>
                <a:sym typeface="HuluStyle Bold"/>
              </a:rPr>
              <a:t>78K</a:t>
            </a:r>
            <a:endParaRPr kumimoji="0" lang="en-US" sz="1400" b="0" i="0" u="none" strike="noStrike" kern="0" cap="none" spc="0" normalizeH="0" baseline="0" noProof="0">
              <a:ln>
                <a:noFill/>
              </a:ln>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Avg</a:t>
            </a:r>
          </a:p>
        </p:txBody>
      </p:sp>
      <p:grpSp>
        <p:nvGrpSpPr>
          <p:cNvPr id="104" name="Group 103">
            <a:extLst>
              <a:ext uri="{FF2B5EF4-FFF2-40B4-BE49-F238E27FC236}">
                <a16:creationId xmlns:a16="http://schemas.microsoft.com/office/drawing/2014/main" id="{093F73E5-EBC6-4DA1-AC9E-2E6378BB8C9D}"/>
              </a:ext>
            </a:extLst>
          </p:cNvPr>
          <p:cNvGrpSpPr/>
          <p:nvPr/>
        </p:nvGrpSpPr>
        <p:grpSpPr>
          <a:xfrm>
            <a:off x="10137558" y="2966014"/>
            <a:ext cx="786129" cy="464133"/>
            <a:chOff x="2496242" y="4327810"/>
            <a:chExt cx="1570772" cy="927385"/>
          </a:xfrm>
        </p:grpSpPr>
        <p:pic>
          <p:nvPicPr>
            <p:cNvPr id="109" name="Graphic 108" descr="Woman">
              <a:extLst>
                <a:ext uri="{FF2B5EF4-FFF2-40B4-BE49-F238E27FC236}">
                  <a16:creationId xmlns:a16="http://schemas.microsoft.com/office/drawing/2014/main" id="{A6C1B4A0-B371-4CBD-BC81-59330BBBE6DB}"/>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3152613" y="4327810"/>
              <a:ext cx="914401" cy="914399"/>
            </a:xfrm>
            <a:prstGeom prst="rect">
              <a:avLst/>
            </a:prstGeom>
          </p:spPr>
        </p:pic>
        <p:pic>
          <p:nvPicPr>
            <p:cNvPr id="110" name="Graphic 109" descr="Man">
              <a:extLst>
                <a:ext uri="{FF2B5EF4-FFF2-40B4-BE49-F238E27FC236}">
                  <a16:creationId xmlns:a16="http://schemas.microsoft.com/office/drawing/2014/main" id="{15260359-C50A-49BD-B93F-6285C192860D}"/>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2496242" y="4334302"/>
              <a:ext cx="914400" cy="914400"/>
            </a:xfrm>
            <a:prstGeom prst="rect">
              <a:avLst/>
            </a:prstGeom>
          </p:spPr>
        </p:pic>
        <p:pic>
          <p:nvPicPr>
            <p:cNvPr id="111" name="Graphic 110" descr="Gender">
              <a:extLst>
                <a:ext uri="{FF2B5EF4-FFF2-40B4-BE49-F238E27FC236}">
                  <a16:creationId xmlns:a16="http://schemas.microsoft.com/office/drawing/2014/main" id="{4EB9D3B1-6D12-4E10-90DE-A7C1AA222936}"/>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45093" r="42286"/>
            <a:stretch/>
          </p:blipFill>
          <p:spPr>
            <a:xfrm>
              <a:off x="3244043" y="4340795"/>
              <a:ext cx="115408" cy="914400"/>
            </a:xfrm>
            <a:prstGeom prst="rect">
              <a:avLst/>
            </a:prstGeom>
          </p:spPr>
        </p:pic>
      </p:grpSp>
      <p:pic>
        <p:nvPicPr>
          <p:cNvPr id="105" name="Graphic 104" descr="Cake">
            <a:extLst>
              <a:ext uri="{FF2B5EF4-FFF2-40B4-BE49-F238E27FC236}">
                <a16:creationId xmlns:a16="http://schemas.microsoft.com/office/drawing/2014/main" id="{F0A8BCA5-64D9-4959-8421-5E7BF4906CC1}"/>
              </a:ext>
            </a:extLst>
          </p:cNvPr>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10148936" y="3647440"/>
            <a:ext cx="406128" cy="406128"/>
          </a:xfrm>
          <a:prstGeom prst="rect">
            <a:avLst/>
          </a:prstGeom>
        </p:spPr>
      </p:pic>
      <p:sp>
        <p:nvSpPr>
          <p:cNvPr id="106" name="Rectangle 105">
            <a:extLst>
              <a:ext uri="{FF2B5EF4-FFF2-40B4-BE49-F238E27FC236}">
                <a16:creationId xmlns:a16="http://schemas.microsoft.com/office/drawing/2014/main" id="{55D21845-86E0-497A-A0C0-1F5A36697381}"/>
              </a:ext>
            </a:extLst>
          </p:cNvPr>
          <p:cNvSpPr/>
          <p:nvPr/>
        </p:nvSpPr>
        <p:spPr>
          <a:xfrm>
            <a:off x="10527842" y="3619672"/>
            <a:ext cx="76369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Montserrat" panose="00000500000000000000" pitchFamily="2" charset="0"/>
                <a:ea typeface="Lato" panose="020F0502020204030203" pitchFamily="34" charset="0"/>
                <a:cs typeface="Lato" panose="020F0502020204030203" pitchFamily="34" charset="0"/>
                <a:sym typeface="HuluStyle Bold"/>
              </a:rPr>
              <a:t>57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Mean</a:t>
            </a:r>
          </a:p>
        </p:txBody>
      </p:sp>
      <p:pic>
        <p:nvPicPr>
          <p:cNvPr id="107" name="Graphic 106" descr="Piggy Bank">
            <a:extLst>
              <a:ext uri="{FF2B5EF4-FFF2-40B4-BE49-F238E27FC236}">
                <a16:creationId xmlns:a16="http://schemas.microsoft.com/office/drawing/2014/main" id="{5CE7FC27-609F-425B-A9D5-B8606E4A9C52}"/>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rcRect/>
          <a:stretch/>
        </p:blipFill>
        <p:spPr>
          <a:xfrm>
            <a:off x="10148936" y="4260840"/>
            <a:ext cx="406128" cy="406128"/>
          </a:xfrm>
          <a:prstGeom prst="rect">
            <a:avLst/>
          </a:prstGeom>
        </p:spPr>
      </p:pic>
      <p:graphicFrame>
        <p:nvGraphicFramePr>
          <p:cNvPr id="108" name="Chart 107">
            <a:extLst>
              <a:ext uri="{FF2B5EF4-FFF2-40B4-BE49-F238E27FC236}">
                <a16:creationId xmlns:a16="http://schemas.microsoft.com/office/drawing/2014/main" id="{28712905-70C9-41F3-821C-7AD0A2484AB4}"/>
              </a:ext>
            </a:extLst>
          </p:cNvPr>
          <p:cNvGraphicFramePr>
            <a:graphicFrameLocks/>
          </p:cNvGraphicFramePr>
          <p:nvPr/>
        </p:nvGraphicFramePr>
        <p:xfrm>
          <a:off x="9901592" y="4882134"/>
          <a:ext cx="2194560" cy="1394645"/>
        </p:xfrm>
        <a:graphic>
          <a:graphicData uri="http://schemas.openxmlformats.org/drawingml/2006/chart">
            <c:chart xmlns:c="http://schemas.openxmlformats.org/drawingml/2006/chart" xmlns:r="http://schemas.openxmlformats.org/officeDocument/2006/relationships" r:id="rId51"/>
          </a:graphicData>
        </a:graphic>
      </p:graphicFrame>
      <p:sp>
        <p:nvSpPr>
          <p:cNvPr id="114" name="TextBox 113">
            <a:extLst>
              <a:ext uri="{FF2B5EF4-FFF2-40B4-BE49-F238E27FC236}">
                <a16:creationId xmlns:a16="http://schemas.microsoft.com/office/drawing/2014/main" id="{6062268A-533B-4CFB-A00A-41213C53955A}"/>
              </a:ext>
            </a:extLst>
          </p:cNvPr>
          <p:cNvSpPr txBox="1"/>
          <p:nvPr/>
        </p:nvSpPr>
        <p:spPr>
          <a:xfrm>
            <a:off x="3499262" y="4926546"/>
            <a:ext cx="325009"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DE</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15" name="TextBox 114">
            <a:extLst>
              <a:ext uri="{FF2B5EF4-FFF2-40B4-BE49-F238E27FC236}">
                <a16:creationId xmlns:a16="http://schemas.microsoft.com/office/drawing/2014/main" id="{1DAFBDE4-2AE5-47BB-9FA3-E751F36891B0}"/>
              </a:ext>
            </a:extLst>
          </p:cNvPr>
          <p:cNvSpPr txBox="1"/>
          <p:nvPr/>
        </p:nvSpPr>
        <p:spPr>
          <a:xfrm>
            <a:off x="5158863" y="5103792"/>
            <a:ext cx="475539"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kern="0" baseline="30000">
                <a:solidFill>
                  <a:prstClr val="black">
                    <a:lumMod val="75000"/>
                    <a:lumOff val="25000"/>
                  </a:prstClr>
                </a:solidFill>
                <a:latin typeface="Montserrat" panose="00000500000000000000" pitchFamily="2" charset="0"/>
                <a:ea typeface="Lato" panose="020F0502020204030203" pitchFamily="34" charset="0"/>
                <a:cs typeface="Lato" panose="020F0502020204030203" pitchFamily="34" charset="0"/>
                <a:sym typeface="HuluStyle Bold"/>
              </a:rPr>
              <a:t>AC</a:t>
            </a: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DE</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16" name="TextBox 115">
            <a:extLst>
              <a:ext uri="{FF2B5EF4-FFF2-40B4-BE49-F238E27FC236}">
                <a16:creationId xmlns:a16="http://schemas.microsoft.com/office/drawing/2014/main" id="{8FD3B2AD-51B3-4D5C-85B4-7B7291845BD6}"/>
              </a:ext>
            </a:extLst>
          </p:cNvPr>
          <p:cNvSpPr txBox="1"/>
          <p:nvPr/>
        </p:nvSpPr>
        <p:spPr>
          <a:xfrm>
            <a:off x="7359935" y="4926546"/>
            <a:ext cx="312395"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DE</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17" name="TextBox 116">
            <a:extLst>
              <a:ext uri="{FF2B5EF4-FFF2-40B4-BE49-F238E27FC236}">
                <a16:creationId xmlns:a16="http://schemas.microsoft.com/office/drawing/2014/main" id="{E2D54F52-9F43-44D9-A481-0CEE5B2D191E}"/>
              </a:ext>
            </a:extLst>
          </p:cNvPr>
          <p:cNvSpPr txBox="1"/>
          <p:nvPr/>
        </p:nvSpPr>
        <p:spPr>
          <a:xfrm>
            <a:off x="9358489" y="4926546"/>
            <a:ext cx="30313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E</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18" name="TextBox 117">
            <a:extLst>
              <a:ext uri="{FF2B5EF4-FFF2-40B4-BE49-F238E27FC236}">
                <a16:creationId xmlns:a16="http://schemas.microsoft.com/office/drawing/2014/main" id="{54D9DBE6-FE0B-461A-B874-FEE4CA6491AB}"/>
              </a:ext>
            </a:extLst>
          </p:cNvPr>
          <p:cNvSpPr txBox="1"/>
          <p:nvPr/>
        </p:nvSpPr>
        <p:spPr>
          <a:xfrm>
            <a:off x="2679013" y="5268743"/>
            <a:ext cx="30313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B</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19" name="TextBox 118">
            <a:extLst>
              <a:ext uri="{FF2B5EF4-FFF2-40B4-BE49-F238E27FC236}">
                <a16:creationId xmlns:a16="http://schemas.microsoft.com/office/drawing/2014/main" id="{5BF7D55B-2E89-43FA-ACFF-D51AE1EDE0D8}"/>
              </a:ext>
            </a:extLst>
          </p:cNvPr>
          <p:cNvSpPr txBox="1"/>
          <p:nvPr/>
        </p:nvSpPr>
        <p:spPr>
          <a:xfrm>
            <a:off x="6107206" y="5601044"/>
            <a:ext cx="30313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B</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20" name="TextBox 119">
            <a:extLst>
              <a:ext uri="{FF2B5EF4-FFF2-40B4-BE49-F238E27FC236}">
                <a16:creationId xmlns:a16="http://schemas.microsoft.com/office/drawing/2014/main" id="{FDDB9481-6169-46F4-985B-FA9FB54EFD6A}"/>
              </a:ext>
            </a:extLst>
          </p:cNvPr>
          <p:cNvSpPr txBox="1"/>
          <p:nvPr/>
        </p:nvSpPr>
        <p:spPr>
          <a:xfrm>
            <a:off x="8757104" y="5273428"/>
            <a:ext cx="30313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BC</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21" name="TextBox 120">
            <a:extLst>
              <a:ext uri="{FF2B5EF4-FFF2-40B4-BE49-F238E27FC236}">
                <a16:creationId xmlns:a16="http://schemas.microsoft.com/office/drawing/2014/main" id="{0EAC71B9-C67A-4F4D-BDC9-635C13C16506}"/>
              </a:ext>
            </a:extLst>
          </p:cNvPr>
          <p:cNvSpPr txBox="1"/>
          <p:nvPr/>
        </p:nvSpPr>
        <p:spPr>
          <a:xfrm>
            <a:off x="10350914" y="5596751"/>
            <a:ext cx="394357"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AB</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22" name="TextBox 121">
            <a:extLst>
              <a:ext uri="{FF2B5EF4-FFF2-40B4-BE49-F238E27FC236}">
                <a16:creationId xmlns:a16="http://schemas.microsoft.com/office/drawing/2014/main" id="{73497A0F-ECC0-4158-A09A-2BD6FC69051A}"/>
              </a:ext>
            </a:extLst>
          </p:cNvPr>
          <p:cNvSpPr txBox="1"/>
          <p:nvPr/>
        </p:nvSpPr>
        <p:spPr>
          <a:xfrm>
            <a:off x="8272886" y="5927901"/>
            <a:ext cx="30313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BC</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23" name="TextBox 122">
            <a:extLst>
              <a:ext uri="{FF2B5EF4-FFF2-40B4-BE49-F238E27FC236}">
                <a16:creationId xmlns:a16="http://schemas.microsoft.com/office/drawing/2014/main" id="{A90A21C9-E115-4FAE-8281-9A161E75255B}"/>
              </a:ext>
            </a:extLst>
          </p:cNvPr>
          <p:cNvSpPr txBox="1"/>
          <p:nvPr/>
        </p:nvSpPr>
        <p:spPr>
          <a:xfrm>
            <a:off x="10329449" y="5922542"/>
            <a:ext cx="415823"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ABC</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B6EFC826-A143-41DF-95FC-2D1544B7191B}"/>
              </a:ext>
            </a:extLst>
          </p:cNvPr>
          <p:cNvSpPr txBox="1"/>
          <p:nvPr/>
        </p:nvSpPr>
        <p:spPr>
          <a:xfrm>
            <a:off x="10882026" y="5270598"/>
            <a:ext cx="445748"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ABCD</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grpSp>
        <p:nvGrpSpPr>
          <p:cNvPr id="148" name="Group 147">
            <a:extLst>
              <a:ext uri="{FF2B5EF4-FFF2-40B4-BE49-F238E27FC236}">
                <a16:creationId xmlns:a16="http://schemas.microsoft.com/office/drawing/2014/main" id="{25D1E4B3-E500-4F24-8962-BDC03FE74368}"/>
              </a:ext>
            </a:extLst>
          </p:cNvPr>
          <p:cNvGrpSpPr/>
          <p:nvPr/>
        </p:nvGrpSpPr>
        <p:grpSpPr>
          <a:xfrm>
            <a:off x="5249679" y="2902663"/>
            <a:ext cx="426708" cy="184666"/>
            <a:chOff x="14725489" y="3165878"/>
            <a:chExt cx="426708" cy="184666"/>
          </a:xfrm>
        </p:grpSpPr>
        <p:sp>
          <p:nvSpPr>
            <p:cNvPr id="149" name="TextBox 148">
              <a:extLst>
                <a:ext uri="{FF2B5EF4-FFF2-40B4-BE49-F238E27FC236}">
                  <a16:creationId xmlns:a16="http://schemas.microsoft.com/office/drawing/2014/main" id="{6870F1AE-028C-4DD5-A0BD-A71F179A71D5}"/>
                </a:ext>
              </a:extLst>
            </p:cNvPr>
            <p:cNvSpPr txBox="1"/>
            <p:nvPr/>
          </p:nvSpPr>
          <p:spPr>
            <a:xfrm>
              <a:off x="14725489" y="3165878"/>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(+8)</a:t>
              </a:r>
            </a:p>
          </p:txBody>
        </p:sp>
        <p:sp>
          <p:nvSpPr>
            <p:cNvPr id="150" name="Isosceles Triangle 149">
              <a:extLst>
                <a:ext uri="{FF2B5EF4-FFF2-40B4-BE49-F238E27FC236}">
                  <a16:creationId xmlns:a16="http://schemas.microsoft.com/office/drawing/2014/main" id="{39EDD6FE-81E9-4EC5-B993-18E734358B71}"/>
                </a:ext>
              </a:extLst>
            </p:cNvPr>
            <p:cNvSpPr/>
            <p:nvPr/>
          </p:nvSpPr>
          <p:spPr>
            <a:xfrm>
              <a:off x="14725489" y="3187308"/>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1" name="Group 150">
            <a:extLst>
              <a:ext uri="{FF2B5EF4-FFF2-40B4-BE49-F238E27FC236}">
                <a16:creationId xmlns:a16="http://schemas.microsoft.com/office/drawing/2014/main" id="{1729365D-EC60-46F6-9D3F-39C55453754A}"/>
              </a:ext>
            </a:extLst>
          </p:cNvPr>
          <p:cNvGrpSpPr/>
          <p:nvPr/>
        </p:nvGrpSpPr>
        <p:grpSpPr>
          <a:xfrm>
            <a:off x="4016572" y="2902663"/>
            <a:ext cx="426708" cy="184666"/>
            <a:chOff x="14651723" y="3386511"/>
            <a:chExt cx="426708" cy="184666"/>
          </a:xfrm>
        </p:grpSpPr>
        <p:sp>
          <p:nvSpPr>
            <p:cNvPr id="152" name="TextBox 151">
              <a:extLst>
                <a:ext uri="{FF2B5EF4-FFF2-40B4-BE49-F238E27FC236}">
                  <a16:creationId xmlns:a16="http://schemas.microsoft.com/office/drawing/2014/main" id="{7300D01C-5BC1-455D-8F67-F7B8884F412E}"/>
                </a:ext>
              </a:extLst>
            </p:cNvPr>
            <p:cNvSpPr txBox="1"/>
            <p:nvPr/>
          </p:nvSpPr>
          <p:spPr>
            <a:xfrm>
              <a:off x="14651723" y="3386511"/>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(-8)</a:t>
              </a:r>
            </a:p>
          </p:txBody>
        </p:sp>
        <p:sp>
          <p:nvSpPr>
            <p:cNvPr id="153" name="Isosceles Triangle 152">
              <a:extLst>
                <a:ext uri="{FF2B5EF4-FFF2-40B4-BE49-F238E27FC236}">
                  <a16:creationId xmlns:a16="http://schemas.microsoft.com/office/drawing/2014/main" id="{1DC5C1D4-54E1-4746-A16A-457DC8EA065B}"/>
                </a:ext>
              </a:extLst>
            </p:cNvPr>
            <p:cNvSpPr/>
            <p:nvPr/>
          </p:nvSpPr>
          <p:spPr>
            <a:xfrm flipV="1">
              <a:off x="14651723" y="340794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4" name="Group 153">
            <a:extLst>
              <a:ext uri="{FF2B5EF4-FFF2-40B4-BE49-F238E27FC236}">
                <a16:creationId xmlns:a16="http://schemas.microsoft.com/office/drawing/2014/main" id="{9966722F-9476-46FF-B9C5-B3E9C6484A11}"/>
              </a:ext>
            </a:extLst>
          </p:cNvPr>
          <p:cNvGrpSpPr/>
          <p:nvPr/>
        </p:nvGrpSpPr>
        <p:grpSpPr>
          <a:xfrm>
            <a:off x="7261093" y="2931758"/>
            <a:ext cx="426708" cy="184666"/>
            <a:chOff x="15678567" y="3180303"/>
            <a:chExt cx="426708" cy="184666"/>
          </a:xfrm>
        </p:grpSpPr>
        <p:sp>
          <p:nvSpPr>
            <p:cNvPr id="155" name="TextBox 154">
              <a:extLst>
                <a:ext uri="{FF2B5EF4-FFF2-40B4-BE49-F238E27FC236}">
                  <a16:creationId xmlns:a16="http://schemas.microsoft.com/office/drawing/2014/main" id="{DB750C8B-D94B-4523-BCDF-EB2865E112FD}"/>
                </a:ext>
              </a:extLst>
            </p:cNvPr>
            <p:cNvSpPr txBox="1"/>
            <p:nvPr/>
          </p:nvSpPr>
          <p:spPr>
            <a:xfrm>
              <a:off x="15678567" y="3180303"/>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(-7)</a:t>
              </a:r>
            </a:p>
          </p:txBody>
        </p:sp>
        <p:sp>
          <p:nvSpPr>
            <p:cNvPr id="156" name="Isosceles Triangle 155">
              <a:extLst>
                <a:ext uri="{FF2B5EF4-FFF2-40B4-BE49-F238E27FC236}">
                  <a16:creationId xmlns:a16="http://schemas.microsoft.com/office/drawing/2014/main" id="{6FB24556-3A70-4498-BF1E-F49D23316B84}"/>
                </a:ext>
              </a:extLst>
            </p:cNvPr>
            <p:cNvSpPr/>
            <p:nvPr/>
          </p:nvSpPr>
          <p:spPr>
            <a:xfrm flipV="1">
              <a:off x="15678567" y="320173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8" name="Group 157">
            <a:extLst>
              <a:ext uri="{FF2B5EF4-FFF2-40B4-BE49-F238E27FC236}">
                <a16:creationId xmlns:a16="http://schemas.microsoft.com/office/drawing/2014/main" id="{D8F9570D-B472-420C-B4C3-18C7D4B48612}"/>
              </a:ext>
            </a:extLst>
          </p:cNvPr>
          <p:cNvGrpSpPr/>
          <p:nvPr/>
        </p:nvGrpSpPr>
        <p:grpSpPr>
          <a:xfrm>
            <a:off x="11035736" y="4292093"/>
            <a:ext cx="426708" cy="184666"/>
            <a:chOff x="17743160" y="4227044"/>
            <a:chExt cx="426708" cy="184666"/>
          </a:xfrm>
        </p:grpSpPr>
        <p:sp>
          <p:nvSpPr>
            <p:cNvPr id="159" name="TextBox 158">
              <a:extLst>
                <a:ext uri="{FF2B5EF4-FFF2-40B4-BE49-F238E27FC236}">
                  <a16:creationId xmlns:a16="http://schemas.microsoft.com/office/drawing/2014/main" id="{B1DAF23D-0812-45FA-A1E4-F448110BB334}"/>
                </a:ext>
              </a:extLst>
            </p:cNvPr>
            <p:cNvSpPr txBox="1"/>
            <p:nvPr/>
          </p:nvSpPr>
          <p:spPr>
            <a:xfrm>
              <a:off x="17743160" y="4227044"/>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(-11k)</a:t>
              </a:r>
            </a:p>
          </p:txBody>
        </p:sp>
        <p:sp>
          <p:nvSpPr>
            <p:cNvPr id="160" name="Isosceles Triangle 159">
              <a:extLst>
                <a:ext uri="{FF2B5EF4-FFF2-40B4-BE49-F238E27FC236}">
                  <a16:creationId xmlns:a16="http://schemas.microsoft.com/office/drawing/2014/main" id="{A376F2E2-BF9A-4536-9A33-233E33644996}"/>
                </a:ext>
              </a:extLst>
            </p:cNvPr>
            <p:cNvSpPr/>
            <p:nvPr/>
          </p:nvSpPr>
          <p:spPr>
            <a:xfrm flipV="1">
              <a:off x="17743160" y="424847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2" name="Group 161">
            <a:extLst>
              <a:ext uri="{FF2B5EF4-FFF2-40B4-BE49-F238E27FC236}">
                <a16:creationId xmlns:a16="http://schemas.microsoft.com/office/drawing/2014/main" id="{A46D0C6B-A800-49A5-8538-021EBCE8F3EA}"/>
              </a:ext>
            </a:extLst>
          </p:cNvPr>
          <p:cNvGrpSpPr/>
          <p:nvPr/>
        </p:nvGrpSpPr>
        <p:grpSpPr>
          <a:xfrm>
            <a:off x="5249308" y="4292093"/>
            <a:ext cx="426708" cy="184666"/>
            <a:chOff x="14769588" y="4233460"/>
            <a:chExt cx="426708" cy="184666"/>
          </a:xfrm>
        </p:grpSpPr>
        <p:sp>
          <p:nvSpPr>
            <p:cNvPr id="163" name="TextBox 162">
              <a:extLst>
                <a:ext uri="{FF2B5EF4-FFF2-40B4-BE49-F238E27FC236}">
                  <a16:creationId xmlns:a16="http://schemas.microsoft.com/office/drawing/2014/main" id="{50EE2208-B618-4D05-9975-C24865AB706F}"/>
                </a:ext>
              </a:extLst>
            </p:cNvPr>
            <p:cNvSpPr txBox="1"/>
            <p:nvPr/>
          </p:nvSpPr>
          <p:spPr>
            <a:xfrm>
              <a:off x="14769588" y="4233460"/>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(-11k)</a:t>
              </a:r>
            </a:p>
          </p:txBody>
        </p:sp>
        <p:sp>
          <p:nvSpPr>
            <p:cNvPr id="164" name="Isosceles Triangle 163">
              <a:extLst>
                <a:ext uri="{FF2B5EF4-FFF2-40B4-BE49-F238E27FC236}">
                  <a16:creationId xmlns:a16="http://schemas.microsoft.com/office/drawing/2014/main" id="{D2A5FF92-47E0-455F-AF26-160CD1E4342C}"/>
                </a:ext>
              </a:extLst>
            </p:cNvPr>
            <p:cNvSpPr/>
            <p:nvPr/>
          </p:nvSpPr>
          <p:spPr>
            <a:xfrm flipV="1">
              <a:off x="14769588" y="425489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6" name="Group 165">
            <a:extLst>
              <a:ext uri="{FF2B5EF4-FFF2-40B4-BE49-F238E27FC236}">
                <a16:creationId xmlns:a16="http://schemas.microsoft.com/office/drawing/2014/main" id="{18557313-AAB1-46AA-AD30-86A3433B4155}"/>
              </a:ext>
            </a:extLst>
          </p:cNvPr>
          <p:cNvGrpSpPr/>
          <p:nvPr/>
        </p:nvGrpSpPr>
        <p:grpSpPr>
          <a:xfrm>
            <a:off x="6476438" y="5342390"/>
            <a:ext cx="426708" cy="184666"/>
            <a:chOff x="15678567" y="5282083"/>
            <a:chExt cx="426708" cy="184666"/>
          </a:xfrm>
        </p:grpSpPr>
        <p:sp>
          <p:nvSpPr>
            <p:cNvPr id="167" name="TextBox 166">
              <a:extLst>
                <a:ext uri="{FF2B5EF4-FFF2-40B4-BE49-F238E27FC236}">
                  <a16:creationId xmlns:a16="http://schemas.microsoft.com/office/drawing/2014/main" id="{39647B09-E1AB-4400-8377-8F5E42D74929}"/>
                </a:ext>
              </a:extLst>
            </p:cNvPr>
            <p:cNvSpPr txBox="1"/>
            <p:nvPr/>
          </p:nvSpPr>
          <p:spPr>
            <a:xfrm>
              <a:off x="15678567" y="5282083"/>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(+7)</a:t>
              </a:r>
            </a:p>
          </p:txBody>
        </p:sp>
        <p:sp>
          <p:nvSpPr>
            <p:cNvPr id="168" name="Isosceles Triangle 167">
              <a:extLst>
                <a:ext uri="{FF2B5EF4-FFF2-40B4-BE49-F238E27FC236}">
                  <a16:creationId xmlns:a16="http://schemas.microsoft.com/office/drawing/2014/main" id="{4BF15BFC-FB96-4D67-BB2D-89A377BC681B}"/>
                </a:ext>
              </a:extLst>
            </p:cNvPr>
            <p:cNvSpPr/>
            <p:nvPr/>
          </p:nvSpPr>
          <p:spPr>
            <a:xfrm>
              <a:off x="15678567" y="5303513"/>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0" name="Group 169">
            <a:extLst>
              <a:ext uri="{FF2B5EF4-FFF2-40B4-BE49-F238E27FC236}">
                <a16:creationId xmlns:a16="http://schemas.microsoft.com/office/drawing/2014/main" id="{C62E60F5-B895-4C88-869C-A5F216816B98}"/>
              </a:ext>
            </a:extLst>
          </p:cNvPr>
          <p:cNvGrpSpPr/>
          <p:nvPr/>
        </p:nvGrpSpPr>
        <p:grpSpPr>
          <a:xfrm>
            <a:off x="7584133" y="4945173"/>
            <a:ext cx="426708" cy="184666"/>
            <a:chOff x="15836185" y="5074133"/>
            <a:chExt cx="426708" cy="184666"/>
          </a:xfrm>
        </p:grpSpPr>
        <p:sp>
          <p:nvSpPr>
            <p:cNvPr id="171" name="TextBox 170">
              <a:extLst>
                <a:ext uri="{FF2B5EF4-FFF2-40B4-BE49-F238E27FC236}">
                  <a16:creationId xmlns:a16="http://schemas.microsoft.com/office/drawing/2014/main" id="{4D08372F-7A29-4F9A-9D4E-9B3171C4A77A}"/>
                </a:ext>
              </a:extLst>
            </p:cNvPr>
            <p:cNvSpPr txBox="1"/>
            <p:nvPr/>
          </p:nvSpPr>
          <p:spPr>
            <a:xfrm>
              <a:off x="15836185" y="5074133"/>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(-8)</a:t>
              </a:r>
            </a:p>
          </p:txBody>
        </p:sp>
        <p:sp>
          <p:nvSpPr>
            <p:cNvPr id="172" name="Isosceles Triangle 171">
              <a:extLst>
                <a:ext uri="{FF2B5EF4-FFF2-40B4-BE49-F238E27FC236}">
                  <a16:creationId xmlns:a16="http://schemas.microsoft.com/office/drawing/2014/main" id="{633B59E8-1CDF-4CEA-82E6-30812A84DA6B}"/>
                </a:ext>
              </a:extLst>
            </p:cNvPr>
            <p:cNvSpPr/>
            <p:nvPr/>
          </p:nvSpPr>
          <p:spPr>
            <a:xfrm flipV="1">
              <a:off x="15836185" y="509556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4" name="Group 173">
            <a:extLst>
              <a:ext uri="{FF2B5EF4-FFF2-40B4-BE49-F238E27FC236}">
                <a16:creationId xmlns:a16="http://schemas.microsoft.com/office/drawing/2014/main" id="{1A0CE46B-EFA5-441B-B7E7-5C631DC65792}"/>
              </a:ext>
            </a:extLst>
          </p:cNvPr>
          <p:cNvGrpSpPr/>
          <p:nvPr/>
        </p:nvGrpSpPr>
        <p:grpSpPr>
          <a:xfrm>
            <a:off x="9002521" y="5295600"/>
            <a:ext cx="426708" cy="184666"/>
            <a:chOff x="16870192" y="5282083"/>
            <a:chExt cx="426708" cy="184666"/>
          </a:xfrm>
        </p:grpSpPr>
        <p:sp>
          <p:nvSpPr>
            <p:cNvPr id="175" name="TextBox 174">
              <a:extLst>
                <a:ext uri="{FF2B5EF4-FFF2-40B4-BE49-F238E27FC236}">
                  <a16:creationId xmlns:a16="http://schemas.microsoft.com/office/drawing/2014/main" id="{1F5E352B-F5CB-439B-9CED-C10468A90EF8}"/>
                </a:ext>
              </a:extLst>
            </p:cNvPr>
            <p:cNvSpPr txBox="1"/>
            <p:nvPr/>
          </p:nvSpPr>
          <p:spPr>
            <a:xfrm>
              <a:off x="16870192" y="5282083"/>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(+12)</a:t>
              </a:r>
            </a:p>
          </p:txBody>
        </p:sp>
        <p:sp>
          <p:nvSpPr>
            <p:cNvPr id="176" name="Isosceles Triangle 175">
              <a:extLst>
                <a:ext uri="{FF2B5EF4-FFF2-40B4-BE49-F238E27FC236}">
                  <a16:creationId xmlns:a16="http://schemas.microsoft.com/office/drawing/2014/main" id="{7CCB0FC3-F677-4460-A9AD-364C3D3D5FF7}"/>
                </a:ext>
              </a:extLst>
            </p:cNvPr>
            <p:cNvSpPr/>
            <p:nvPr/>
          </p:nvSpPr>
          <p:spPr>
            <a:xfrm>
              <a:off x="16870192" y="5303513"/>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8" name="Group 177">
            <a:extLst>
              <a:ext uri="{FF2B5EF4-FFF2-40B4-BE49-F238E27FC236}">
                <a16:creationId xmlns:a16="http://schemas.microsoft.com/office/drawing/2014/main" id="{B7B66706-BF7B-45CB-BC3E-C071AFBC179A}"/>
              </a:ext>
            </a:extLst>
          </p:cNvPr>
          <p:cNvGrpSpPr/>
          <p:nvPr/>
        </p:nvGrpSpPr>
        <p:grpSpPr>
          <a:xfrm>
            <a:off x="9537067" y="4944855"/>
            <a:ext cx="426708" cy="184666"/>
            <a:chOff x="16778695" y="5079263"/>
            <a:chExt cx="426708" cy="184666"/>
          </a:xfrm>
        </p:grpSpPr>
        <p:sp>
          <p:nvSpPr>
            <p:cNvPr id="179" name="TextBox 178">
              <a:extLst>
                <a:ext uri="{FF2B5EF4-FFF2-40B4-BE49-F238E27FC236}">
                  <a16:creationId xmlns:a16="http://schemas.microsoft.com/office/drawing/2014/main" id="{EEE91E78-584E-499C-AB63-6A8D7CE903C6}"/>
                </a:ext>
              </a:extLst>
            </p:cNvPr>
            <p:cNvSpPr txBox="1"/>
            <p:nvPr/>
          </p:nvSpPr>
          <p:spPr>
            <a:xfrm>
              <a:off x="16778695" y="5079263"/>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(-9)</a:t>
              </a:r>
            </a:p>
          </p:txBody>
        </p:sp>
        <p:sp>
          <p:nvSpPr>
            <p:cNvPr id="180" name="Isosceles Triangle 179">
              <a:extLst>
                <a:ext uri="{FF2B5EF4-FFF2-40B4-BE49-F238E27FC236}">
                  <a16:creationId xmlns:a16="http://schemas.microsoft.com/office/drawing/2014/main" id="{A8AC62DF-25DB-48EF-8826-DCC9A3B3B18B}"/>
                </a:ext>
              </a:extLst>
            </p:cNvPr>
            <p:cNvSpPr/>
            <p:nvPr/>
          </p:nvSpPr>
          <p:spPr>
            <a:xfrm flipV="1">
              <a:off x="16778695" y="510069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2" name="Group 181">
            <a:extLst>
              <a:ext uri="{FF2B5EF4-FFF2-40B4-BE49-F238E27FC236}">
                <a16:creationId xmlns:a16="http://schemas.microsoft.com/office/drawing/2014/main" id="{CBFF9188-7067-469B-8B6A-99DE6FFF87F9}"/>
              </a:ext>
            </a:extLst>
          </p:cNvPr>
          <p:cNvGrpSpPr/>
          <p:nvPr/>
        </p:nvGrpSpPr>
        <p:grpSpPr>
          <a:xfrm>
            <a:off x="11225221" y="5296622"/>
            <a:ext cx="426708" cy="184666"/>
            <a:chOff x="18050310" y="5283574"/>
            <a:chExt cx="426708" cy="184666"/>
          </a:xfrm>
        </p:grpSpPr>
        <p:sp>
          <p:nvSpPr>
            <p:cNvPr id="183" name="TextBox 182">
              <a:extLst>
                <a:ext uri="{FF2B5EF4-FFF2-40B4-BE49-F238E27FC236}">
                  <a16:creationId xmlns:a16="http://schemas.microsoft.com/office/drawing/2014/main" id="{2C8D00F2-F48E-4671-9161-EF6B905E1E09}"/>
                </a:ext>
              </a:extLst>
            </p:cNvPr>
            <p:cNvSpPr txBox="1"/>
            <p:nvPr/>
          </p:nvSpPr>
          <p:spPr>
            <a:xfrm>
              <a:off x="18050310" y="5283574"/>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(+10)</a:t>
              </a:r>
            </a:p>
          </p:txBody>
        </p:sp>
        <p:sp>
          <p:nvSpPr>
            <p:cNvPr id="184" name="Isosceles Triangle 183">
              <a:extLst>
                <a:ext uri="{FF2B5EF4-FFF2-40B4-BE49-F238E27FC236}">
                  <a16:creationId xmlns:a16="http://schemas.microsoft.com/office/drawing/2014/main" id="{E3CD50CF-7D0D-4BAD-A34E-EF5CCAD4E49C}"/>
                </a:ext>
              </a:extLst>
            </p:cNvPr>
            <p:cNvSpPr/>
            <p:nvPr/>
          </p:nvSpPr>
          <p:spPr>
            <a:xfrm>
              <a:off x="18050310" y="5305004"/>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6" name="Group 185">
            <a:extLst>
              <a:ext uri="{FF2B5EF4-FFF2-40B4-BE49-F238E27FC236}">
                <a16:creationId xmlns:a16="http://schemas.microsoft.com/office/drawing/2014/main" id="{FB6EE68C-C843-4298-87B9-45C0E16E1AD9}"/>
              </a:ext>
            </a:extLst>
          </p:cNvPr>
          <p:cNvGrpSpPr/>
          <p:nvPr/>
        </p:nvGrpSpPr>
        <p:grpSpPr>
          <a:xfrm>
            <a:off x="11195726" y="4964130"/>
            <a:ext cx="426708" cy="184666"/>
            <a:chOff x="17743160" y="5074133"/>
            <a:chExt cx="426708" cy="184666"/>
          </a:xfrm>
        </p:grpSpPr>
        <p:sp>
          <p:nvSpPr>
            <p:cNvPr id="187" name="TextBox 186">
              <a:extLst>
                <a:ext uri="{FF2B5EF4-FFF2-40B4-BE49-F238E27FC236}">
                  <a16:creationId xmlns:a16="http://schemas.microsoft.com/office/drawing/2014/main" id="{7735080D-ADF4-4447-A873-1F68A712F824}"/>
                </a:ext>
              </a:extLst>
            </p:cNvPr>
            <p:cNvSpPr txBox="1"/>
            <p:nvPr/>
          </p:nvSpPr>
          <p:spPr>
            <a:xfrm>
              <a:off x="17743160" y="5074133"/>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(-10)</a:t>
              </a:r>
            </a:p>
          </p:txBody>
        </p:sp>
        <p:sp>
          <p:nvSpPr>
            <p:cNvPr id="188" name="Isosceles Triangle 187">
              <a:extLst>
                <a:ext uri="{FF2B5EF4-FFF2-40B4-BE49-F238E27FC236}">
                  <a16:creationId xmlns:a16="http://schemas.microsoft.com/office/drawing/2014/main" id="{87B13D5E-D524-43BE-91AC-9E2F20CD9739}"/>
                </a:ext>
              </a:extLst>
            </p:cNvPr>
            <p:cNvSpPr/>
            <p:nvPr/>
          </p:nvSpPr>
          <p:spPr>
            <a:xfrm flipV="1">
              <a:off x="17743160" y="509556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95126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9DE15A-9238-41E9-9A3D-EE93D4E683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1D24448-9D3B-42EA-AA2C-8DFFBCCE6E95}"/>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AC8CA1DB-8026-41D5-995B-BFECF42EF204}"/>
              </a:ext>
            </a:extLst>
          </p:cNvPr>
          <p:cNvSpPr/>
          <p:nvPr/>
        </p:nvSpPr>
        <p:spPr>
          <a:xfrm>
            <a:off x="-11930" y="0"/>
            <a:ext cx="12203929" cy="1616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B98320-613F-4ED3-B888-B0C08836FDF4}"/>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rPr>
              <a:t>House-O-Graphic Profile of Customer Groups</a:t>
            </a:r>
          </a:p>
        </p:txBody>
      </p:sp>
      <p:sp>
        <p:nvSpPr>
          <p:cNvPr id="6" name="Rectangle 5">
            <a:extLst>
              <a:ext uri="{FF2B5EF4-FFF2-40B4-BE49-F238E27FC236}">
                <a16:creationId xmlns:a16="http://schemas.microsoft.com/office/drawing/2014/main" id="{6FD2CA63-7F81-4783-A80B-0E047BD23357}"/>
              </a:ext>
            </a:extLst>
          </p:cNvPr>
          <p:cNvSpPr/>
          <p:nvPr/>
        </p:nvSpPr>
        <p:spPr>
          <a:xfrm>
            <a:off x="866736" y="6452629"/>
            <a:ext cx="767949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Base: Total Respondents ((Not Notified, De-Energized n=500; Notified, De-Energized n=500; Notified, Not De-Energized n=500; Not Notified, Not De-Energized n=502; Not in High-Risk Area n=500); Q46, Q47, Q48</a:t>
            </a:r>
          </a:p>
        </p:txBody>
      </p:sp>
      <p:sp>
        <p:nvSpPr>
          <p:cNvPr id="7" name="Text Placeholder 6">
            <a:extLst>
              <a:ext uri="{FF2B5EF4-FFF2-40B4-BE49-F238E27FC236}">
                <a16:creationId xmlns:a16="http://schemas.microsoft.com/office/drawing/2014/main" id="{87DE0B79-3888-4768-BD6F-D4F9B232C235}"/>
              </a:ext>
            </a:extLst>
          </p:cNvPr>
          <p:cNvSpPr txBox="1">
            <a:spLocks/>
          </p:cNvSpPr>
          <p:nvPr/>
        </p:nvSpPr>
        <p:spPr>
          <a:xfrm>
            <a:off x="866736" y="2062930"/>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DEMOGRAPHICS</a:t>
            </a:r>
          </a:p>
        </p:txBody>
      </p:sp>
      <p:cxnSp>
        <p:nvCxnSpPr>
          <p:cNvPr id="8" name="Straight Connector 7">
            <a:extLst>
              <a:ext uri="{FF2B5EF4-FFF2-40B4-BE49-F238E27FC236}">
                <a16:creationId xmlns:a16="http://schemas.microsoft.com/office/drawing/2014/main" id="{E6E88680-C8EF-4EDB-97BC-A373F2C7047B}"/>
              </a:ext>
            </a:extLst>
          </p:cNvPr>
          <p:cNvCxnSpPr>
            <a:cxnSpLocks/>
          </p:cNvCxnSpPr>
          <p:nvPr/>
        </p:nvCxnSpPr>
        <p:spPr>
          <a:xfrm rot="16200000" flipV="1">
            <a:off x="1169767" y="216097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02CCF889-C994-405A-A9F7-8EA4F676AFC2}"/>
              </a:ext>
            </a:extLst>
          </p:cNvPr>
          <p:cNvPicPr>
            <a:picLocks noChangeAspect="1"/>
          </p:cNvPicPr>
          <p:nvPr/>
        </p:nvPicPr>
        <p:blipFill rotWithShape="1">
          <a:blip r:embed="rId4">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graphicFrame>
        <p:nvGraphicFramePr>
          <p:cNvPr id="26" name="Table 25">
            <a:extLst>
              <a:ext uri="{FF2B5EF4-FFF2-40B4-BE49-F238E27FC236}">
                <a16:creationId xmlns:a16="http://schemas.microsoft.com/office/drawing/2014/main" id="{2FB4808D-1E5F-4F46-A369-B315747C6951}"/>
              </a:ext>
            </a:extLst>
          </p:cNvPr>
          <p:cNvGraphicFramePr>
            <a:graphicFrameLocks noGrp="1"/>
          </p:cNvGraphicFramePr>
          <p:nvPr/>
        </p:nvGraphicFramePr>
        <p:xfrm>
          <a:off x="1652121" y="2507150"/>
          <a:ext cx="10016005" cy="278839"/>
        </p:xfrm>
        <a:graphic>
          <a:graphicData uri="http://schemas.openxmlformats.org/drawingml/2006/table">
            <a:tbl>
              <a:tblPr/>
              <a:tblGrid>
                <a:gridCol w="2003201">
                  <a:extLst>
                    <a:ext uri="{9D8B030D-6E8A-4147-A177-3AD203B41FA5}">
                      <a16:colId xmlns:a16="http://schemas.microsoft.com/office/drawing/2014/main" val="2352926769"/>
                    </a:ext>
                  </a:extLst>
                </a:gridCol>
                <a:gridCol w="2003201">
                  <a:extLst>
                    <a:ext uri="{9D8B030D-6E8A-4147-A177-3AD203B41FA5}">
                      <a16:colId xmlns:a16="http://schemas.microsoft.com/office/drawing/2014/main" val="2876682211"/>
                    </a:ext>
                  </a:extLst>
                </a:gridCol>
                <a:gridCol w="2003201">
                  <a:extLst>
                    <a:ext uri="{9D8B030D-6E8A-4147-A177-3AD203B41FA5}">
                      <a16:colId xmlns:a16="http://schemas.microsoft.com/office/drawing/2014/main" val="2054893804"/>
                    </a:ext>
                  </a:extLst>
                </a:gridCol>
                <a:gridCol w="2003201">
                  <a:extLst>
                    <a:ext uri="{9D8B030D-6E8A-4147-A177-3AD203B41FA5}">
                      <a16:colId xmlns:a16="http://schemas.microsoft.com/office/drawing/2014/main" val="2513232246"/>
                    </a:ext>
                  </a:extLst>
                </a:gridCol>
                <a:gridCol w="2003201">
                  <a:extLst>
                    <a:ext uri="{9D8B030D-6E8A-4147-A177-3AD203B41FA5}">
                      <a16:colId xmlns:a16="http://schemas.microsoft.com/office/drawing/2014/main" val="2455881384"/>
                    </a:ext>
                  </a:extLst>
                </a:gridCol>
              </a:tblGrid>
              <a:tr h="278839">
                <a:tc>
                  <a:txBody>
                    <a:bodyPr/>
                    <a:lstStyle/>
                    <a:p>
                      <a:pPr algn="ctr" fontAlgn="b"/>
                      <a:r>
                        <a:rPr lang="en-US" sz="800" b="0" i="0" u="none" strike="noStrike" kern="1200">
                          <a:solidFill>
                            <a:srgbClr val="000000"/>
                          </a:solidFill>
                          <a:effectLst/>
                          <a:latin typeface="Montserrat SemiBold" panose="00000700000000000000" pitchFamily="2" charset="0"/>
                          <a:ea typeface="+mn-ea"/>
                          <a:cs typeface="+mn-cs"/>
                        </a:rPr>
                        <a:t>Not Notified, De-</a:t>
                      </a:r>
                      <a:r>
                        <a:rPr lang="en-US" sz="800" b="0" i="0" u="none" strike="noStrike" kern="1200" err="1">
                          <a:solidFill>
                            <a:srgbClr val="000000"/>
                          </a:solidFill>
                          <a:effectLst/>
                          <a:latin typeface="Montserrat SemiBold" panose="00000700000000000000" pitchFamily="2" charset="0"/>
                          <a:ea typeface="+mn-ea"/>
                          <a:cs typeface="+mn-cs"/>
                        </a:rPr>
                        <a:t>En</a:t>
                      </a:r>
                      <a:endParaRPr lang="en-US" sz="800" b="0" i="0" u="none" strike="noStrike" kern="1200">
                        <a:solidFill>
                          <a:srgbClr val="000000"/>
                        </a:solidFill>
                        <a:effectLst/>
                        <a:latin typeface="Montserrat SemiBold" panose="00000700000000000000" pitchFamily="2" charset="0"/>
                        <a:ea typeface="+mn-ea"/>
                        <a:cs typeface="+mn-cs"/>
                      </a:endParaRP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De-</a:t>
                      </a:r>
                      <a:r>
                        <a:rPr lang="en-US" sz="800" b="0" i="0" u="none" strike="noStrike" err="1">
                          <a:solidFill>
                            <a:srgbClr val="000000"/>
                          </a:solidFill>
                          <a:effectLst/>
                          <a:latin typeface="Montserrat SemiBold" panose="00000700000000000000" pitchFamily="2" charset="0"/>
                        </a:rPr>
                        <a:t>En</a:t>
                      </a:r>
                      <a:br>
                        <a:rPr lang="en-US" sz="1000" b="0" i="0" u="none" strike="noStrike">
                          <a:solidFill>
                            <a:srgbClr val="000000"/>
                          </a:solidFill>
                          <a:effectLst/>
                          <a:latin typeface="Montserrat SemiBold" panose="00000700000000000000" pitchFamily="2" charset="0"/>
                        </a:rPr>
                      </a:br>
                      <a:r>
                        <a:rPr lang="en-US" sz="800" b="0" i="0" u="none" strike="noStrike">
                          <a:solidFill>
                            <a:srgbClr val="000000"/>
                          </a:solidFill>
                          <a:effectLst/>
                          <a:latin typeface="Montserrat Light" panose="00000400000000000000" pitchFamily="2" charset="0"/>
                        </a:rPr>
                        <a:t>(B)</a:t>
                      </a:r>
                      <a:endParaRPr lang="en-US" sz="10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Notified, Not De-</a:t>
                      </a:r>
                      <a:r>
                        <a:rPr lang="en-US" sz="800" b="0" i="0" u="none" strike="noStrike" err="1">
                          <a:solidFill>
                            <a:srgbClr val="000000"/>
                          </a:solidFill>
                          <a:effectLst/>
                          <a:latin typeface="Montserrat SemiBold" panose="00000700000000000000" pitchFamily="2" charset="0"/>
                        </a:rPr>
                        <a:t>En</a:t>
                      </a:r>
                      <a:endParaRPr lang="en-US" sz="800" b="0" i="0" u="none" strike="noStrike">
                        <a:solidFill>
                          <a:srgbClr val="000000"/>
                        </a:solidFill>
                        <a:effectLst/>
                        <a:latin typeface="Montserrat SemiBold" panose="00000700000000000000" pitchFamily="2" charset="0"/>
                      </a:endParaRPr>
                    </a:p>
                    <a:p>
                      <a:pPr algn="ctr" fontAlgn="b"/>
                      <a:r>
                        <a:rPr lang="en-US" sz="8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Notified, Not De-</a:t>
                      </a:r>
                      <a:r>
                        <a:rPr lang="en-US" sz="800" b="0" i="0" u="none" strike="noStrike" err="1">
                          <a:solidFill>
                            <a:srgbClr val="000000"/>
                          </a:solidFill>
                          <a:effectLst/>
                          <a:latin typeface="Montserrat SemiBold" panose="00000700000000000000" pitchFamily="2" charset="0"/>
                        </a:rPr>
                        <a:t>En</a:t>
                      </a:r>
                      <a:endParaRPr lang="en-US" sz="800" b="0" i="0" u="none" strike="noStrike">
                        <a:solidFill>
                          <a:srgbClr val="000000"/>
                        </a:solidFill>
                        <a:effectLst/>
                        <a:latin typeface="Montserrat SemiBold" panose="00000700000000000000" pitchFamily="2" charset="0"/>
                      </a:endParaRP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800" b="0" i="0" u="none" strike="noStrike">
                          <a:solidFill>
                            <a:srgbClr val="000000"/>
                          </a:solidFill>
                          <a:effectLst/>
                          <a:latin typeface="Montserrat SemiBold" panose="00000700000000000000" pitchFamily="2" charset="0"/>
                        </a:rPr>
                        <a:t>Not in High-Risk Area </a:t>
                      </a:r>
                    </a:p>
                    <a:p>
                      <a:pPr algn="ctr" fontAlgn="b"/>
                      <a:r>
                        <a:rPr lang="en-US" sz="800" b="0" i="0" u="none" strike="noStrike" kern="12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15683136"/>
                  </a:ext>
                </a:extLst>
              </a:tr>
            </a:tbl>
          </a:graphicData>
        </a:graphic>
      </p:graphicFrame>
      <p:grpSp>
        <p:nvGrpSpPr>
          <p:cNvPr id="9" name="Group 8">
            <a:extLst>
              <a:ext uri="{FF2B5EF4-FFF2-40B4-BE49-F238E27FC236}">
                <a16:creationId xmlns:a16="http://schemas.microsoft.com/office/drawing/2014/main" id="{96BC141E-A5A5-4510-B6D9-6BA4F3D36129}"/>
              </a:ext>
            </a:extLst>
          </p:cNvPr>
          <p:cNvGrpSpPr/>
          <p:nvPr/>
        </p:nvGrpSpPr>
        <p:grpSpPr>
          <a:xfrm>
            <a:off x="1652121" y="5458828"/>
            <a:ext cx="2098319" cy="927765"/>
            <a:chOff x="1448198" y="5287378"/>
            <a:chExt cx="2098319" cy="927765"/>
          </a:xfrm>
        </p:grpSpPr>
        <p:graphicFrame>
          <p:nvGraphicFramePr>
            <p:cNvPr id="72" name="Chart 71">
              <a:extLst>
                <a:ext uri="{FF2B5EF4-FFF2-40B4-BE49-F238E27FC236}">
                  <a16:creationId xmlns:a16="http://schemas.microsoft.com/office/drawing/2014/main" id="{2E89B7BA-A931-4F43-BB91-AFC952A0E2F6}"/>
                </a:ext>
              </a:extLst>
            </p:cNvPr>
            <p:cNvGraphicFramePr/>
            <p:nvPr/>
          </p:nvGraphicFramePr>
          <p:xfrm>
            <a:off x="1742286" y="5287378"/>
            <a:ext cx="1391648" cy="927765"/>
          </p:xfrm>
          <a:graphic>
            <a:graphicData uri="http://schemas.openxmlformats.org/drawingml/2006/chart">
              <c:chart xmlns:c="http://schemas.openxmlformats.org/drawingml/2006/chart" xmlns:r="http://schemas.openxmlformats.org/officeDocument/2006/relationships" r:id="rId5"/>
            </a:graphicData>
          </a:graphic>
        </p:graphicFrame>
        <p:pic>
          <p:nvPicPr>
            <p:cNvPr id="73" name="Graphic 72" descr="Key">
              <a:extLst>
                <a:ext uri="{FF2B5EF4-FFF2-40B4-BE49-F238E27FC236}">
                  <a16:creationId xmlns:a16="http://schemas.microsoft.com/office/drawing/2014/main" id="{1F0DD4AB-2E39-4C32-86A6-B18B471B9D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57637" y="5560638"/>
              <a:ext cx="379581" cy="379581"/>
            </a:xfrm>
            <a:prstGeom prst="rect">
              <a:avLst/>
            </a:prstGeom>
          </p:spPr>
        </p:pic>
        <p:sp>
          <p:nvSpPr>
            <p:cNvPr id="74" name="Rectangle 73">
              <a:extLst>
                <a:ext uri="{FF2B5EF4-FFF2-40B4-BE49-F238E27FC236}">
                  <a16:creationId xmlns:a16="http://schemas.microsoft.com/office/drawing/2014/main" id="{3DDB72AE-FB16-44D1-91DD-D1ED9721404A}"/>
                </a:ext>
              </a:extLst>
            </p:cNvPr>
            <p:cNvSpPr/>
            <p:nvPr/>
          </p:nvSpPr>
          <p:spPr>
            <a:xfrm>
              <a:off x="1448198" y="5533329"/>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EAB200"/>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76%</a:t>
              </a:r>
              <a:r>
                <a:rPr kumimoji="0" lang="en-US" sz="1400" b="0" i="0" u="none" strike="noStrike" kern="0" cap="none" spc="0" normalizeH="0" baseline="30000" noProof="0">
                  <a:ln>
                    <a:noFill/>
                  </a:ln>
                  <a:solidFill>
                    <a:srgbClr val="EAB200"/>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Own</a:t>
              </a:r>
            </a:p>
          </p:txBody>
        </p:sp>
        <p:sp>
          <p:nvSpPr>
            <p:cNvPr id="75" name="Rectangle 74">
              <a:extLst>
                <a:ext uri="{FF2B5EF4-FFF2-40B4-BE49-F238E27FC236}">
                  <a16:creationId xmlns:a16="http://schemas.microsoft.com/office/drawing/2014/main" id="{7BE9BBB1-FCB3-44D5-AE68-CDAF50CF95C9}"/>
                </a:ext>
              </a:extLst>
            </p:cNvPr>
            <p:cNvSpPr/>
            <p:nvPr/>
          </p:nvSpPr>
          <p:spPr>
            <a:xfrm>
              <a:off x="2756187" y="5525593"/>
              <a:ext cx="7903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srgbClr val="FFC000"/>
                  </a:solidFill>
                  <a:latin typeface="Montserrat" panose="00000500000000000000" pitchFamily="2" charset="0"/>
                  <a:sym typeface="HuluStyle Bold"/>
                </a:rPr>
                <a:t>22%</a:t>
              </a:r>
              <a:r>
                <a:rPr lang="en-US" sz="1400" kern="0" baseline="30000">
                  <a:solidFill>
                    <a:srgbClr val="FFC000"/>
                  </a:solidFill>
                  <a:latin typeface="Montserrat" panose="00000500000000000000" pitchFamily="2" charset="0"/>
                  <a:sym typeface="HuluStyle Bold"/>
                </a:rPr>
                <a:t>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Rent</a:t>
              </a:r>
            </a:p>
          </p:txBody>
        </p:sp>
      </p:grpSp>
      <p:grpSp>
        <p:nvGrpSpPr>
          <p:cNvPr id="10" name="Group 9">
            <a:extLst>
              <a:ext uri="{FF2B5EF4-FFF2-40B4-BE49-F238E27FC236}">
                <a16:creationId xmlns:a16="http://schemas.microsoft.com/office/drawing/2014/main" id="{5F51BB79-BB85-49B1-AE9C-D7664C4C3EC7}"/>
              </a:ext>
            </a:extLst>
          </p:cNvPr>
          <p:cNvGrpSpPr/>
          <p:nvPr/>
        </p:nvGrpSpPr>
        <p:grpSpPr>
          <a:xfrm>
            <a:off x="3522833" y="5454240"/>
            <a:ext cx="2333381" cy="927765"/>
            <a:chOff x="3440062" y="5282790"/>
            <a:chExt cx="2333381" cy="927765"/>
          </a:xfrm>
        </p:grpSpPr>
        <p:graphicFrame>
          <p:nvGraphicFramePr>
            <p:cNvPr id="76" name="Chart 75">
              <a:extLst>
                <a:ext uri="{FF2B5EF4-FFF2-40B4-BE49-F238E27FC236}">
                  <a16:creationId xmlns:a16="http://schemas.microsoft.com/office/drawing/2014/main" id="{B9766A0A-10A0-490A-B744-09D6C7F4CAB3}"/>
                </a:ext>
              </a:extLst>
            </p:cNvPr>
            <p:cNvGraphicFramePr/>
            <p:nvPr/>
          </p:nvGraphicFramePr>
          <p:xfrm>
            <a:off x="3969212" y="5282790"/>
            <a:ext cx="1391648" cy="927765"/>
          </p:xfrm>
          <a:graphic>
            <a:graphicData uri="http://schemas.openxmlformats.org/drawingml/2006/chart">
              <c:chart xmlns:c="http://schemas.openxmlformats.org/drawingml/2006/chart" xmlns:r="http://schemas.openxmlformats.org/officeDocument/2006/relationships" r:id="rId8"/>
            </a:graphicData>
          </a:graphic>
        </p:graphicFrame>
        <p:pic>
          <p:nvPicPr>
            <p:cNvPr id="88" name="Graphic 87" descr="Key">
              <a:extLst>
                <a:ext uri="{FF2B5EF4-FFF2-40B4-BE49-F238E27FC236}">
                  <a16:creationId xmlns:a16="http://schemas.microsoft.com/office/drawing/2014/main" id="{18C2469F-C135-4274-9B7E-C2B8F3BCB7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484563" y="5556050"/>
              <a:ext cx="379581" cy="379581"/>
            </a:xfrm>
            <a:prstGeom prst="rect">
              <a:avLst/>
            </a:prstGeom>
          </p:spPr>
        </p:pic>
        <p:sp>
          <p:nvSpPr>
            <p:cNvPr id="100" name="Rectangle 99">
              <a:extLst>
                <a:ext uri="{FF2B5EF4-FFF2-40B4-BE49-F238E27FC236}">
                  <a16:creationId xmlns:a16="http://schemas.microsoft.com/office/drawing/2014/main" id="{9AC8CFDC-2232-48F2-BE87-2DE123FBF3DD}"/>
                </a:ext>
              </a:extLst>
            </p:cNvPr>
            <p:cNvSpPr/>
            <p:nvPr/>
          </p:nvSpPr>
          <p:spPr>
            <a:xfrm>
              <a:off x="3440062" y="5528741"/>
              <a:ext cx="928528"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70AD47"/>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87%</a:t>
              </a:r>
              <a:r>
                <a:rPr kumimoji="0" lang="en-US" sz="1400" b="0" i="0" u="none" strike="noStrike" kern="0" cap="none" spc="0" normalizeH="0" baseline="30000" noProof="0">
                  <a:ln>
                    <a:noFill/>
                  </a:ln>
                  <a:solidFill>
                    <a:srgbClr val="70AD47"/>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ACDE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Own</a:t>
              </a:r>
            </a:p>
          </p:txBody>
        </p:sp>
        <p:sp>
          <p:nvSpPr>
            <p:cNvPr id="112" name="Rectangle 111">
              <a:extLst>
                <a:ext uri="{FF2B5EF4-FFF2-40B4-BE49-F238E27FC236}">
                  <a16:creationId xmlns:a16="http://schemas.microsoft.com/office/drawing/2014/main" id="{A4DD2A03-3093-436A-983C-E34424EEEA90}"/>
                </a:ext>
              </a:extLst>
            </p:cNvPr>
            <p:cNvSpPr/>
            <p:nvPr/>
          </p:nvSpPr>
          <p:spPr>
            <a:xfrm>
              <a:off x="4983113" y="5521005"/>
              <a:ext cx="7903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schemeClr val="accent6">
                      <a:lumMod val="60000"/>
                      <a:lumOff val="40000"/>
                    </a:schemeClr>
                  </a:solidFill>
                  <a:latin typeface="Montserrat" panose="00000500000000000000" pitchFamily="2" charset="0"/>
                  <a:sym typeface="HuluStyle Bold"/>
                </a:rPr>
                <a:t>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Rent</a:t>
              </a:r>
            </a:p>
          </p:txBody>
        </p:sp>
      </p:grpSp>
      <p:grpSp>
        <p:nvGrpSpPr>
          <p:cNvPr id="24" name="Group 23">
            <a:extLst>
              <a:ext uri="{FF2B5EF4-FFF2-40B4-BE49-F238E27FC236}">
                <a16:creationId xmlns:a16="http://schemas.microsoft.com/office/drawing/2014/main" id="{8CB5C5CA-4535-41A9-AD83-9C23AA009BD9}"/>
              </a:ext>
            </a:extLst>
          </p:cNvPr>
          <p:cNvGrpSpPr/>
          <p:nvPr/>
        </p:nvGrpSpPr>
        <p:grpSpPr>
          <a:xfrm>
            <a:off x="5628607" y="5458821"/>
            <a:ext cx="2333568" cy="927765"/>
            <a:chOff x="5416274" y="5287371"/>
            <a:chExt cx="2333568" cy="927765"/>
          </a:xfrm>
        </p:grpSpPr>
        <p:graphicFrame>
          <p:nvGraphicFramePr>
            <p:cNvPr id="113" name="Chart 112">
              <a:extLst>
                <a:ext uri="{FF2B5EF4-FFF2-40B4-BE49-F238E27FC236}">
                  <a16:creationId xmlns:a16="http://schemas.microsoft.com/office/drawing/2014/main" id="{1810BF3D-7217-4ECF-BE38-CB087F54191B}"/>
                </a:ext>
              </a:extLst>
            </p:cNvPr>
            <p:cNvGraphicFramePr/>
            <p:nvPr/>
          </p:nvGraphicFramePr>
          <p:xfrm>
            <a:off x="5945611" y="5287371"/>
            <a:ext cx="1391648" cy="927765"/>
          </p:xfrm>
          <a:graphic>
            <a:graphicData uri="http://schemas.openxmlformats.org/drawingml/2006/chart">
              <c:chart xmlns:c="http://schemas.openxmlformats.org/drawingml/2006/chart" xmlns:r="http://schemas.openxmlformats.org/officeDocument/2006/relationships" r:id="rId11"/>
            </a:graphicData>
          </a:graphic>
        </p:graphicFrame>
        <p:pic>
          <p:nvPicPr>
            <p:cNvPr id="114" name="Graphic 113" descr="Key">
              <a:extLst>
                <a:ext uri="{FF2B5EF4-FFF2-40B4-BE49-F238E27FC236}">
                  <a16:creationId xmlns:a16="http://schemas.microsoft.com/office/drawing/2014/main" id="{CE28DEDB-A1BA-45EC-8165-384367D5AE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60962" y="5560631"/>
              <a:ext cx="379581" cy="379581"/>
            </a:xfrm>
            <a:prstGeom prst="rect">
              <a:avLst/>
            </a:prstGeom>
          </p:spPr>
        </p:pic>
        <p:sp>
          <p:nvSpPr>
            <p:cNvPr id="115" name="Rectangle 114">
              <a:extLst>
                <a:ext uri="{FF2B5EF4-FFF2-40B4-BE49-F238E27FC236}">
                  <a16:creationId xmlns:a16="http://schemas.microsoft.com/office/drawing/2014/main" id="{15752B54-E368-4DF0-BF9F-4BC6ACC34D12}"/>
                </a:ext>
              </a:extLst>
            </p:cNvPr>
            <p:cNvSpPr/>
            <p:nvPr/>
          </p:nvSpPr>
          <p:spPr>
            <a:xfrm>
              <a:off x="5416274" y="5533322"/>
              <a:ext cx="910642"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5B9BD5">
                      <a:lumMod val="75000"/>
                    </a:srgb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82%</a:t>
              </a:r>
              <a:r>
                <a:rPr kumimoji="0" lang="en-US" sz="1400" b="0" i="0" u="none" strike="noStrike" kern="0" cap="none" spc="0" normalizeH="0" baseline="30000" noProof="0">
                  <a:ln>
                    <a:noFill/>
                  </a:ln>
                  <a:solidFill>
                    <a:srgbClr val="5B9BD5">
                      <a:lumMod val="75000"/>
                    </a:srgb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ADE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Own</a:t>
              </a:r>
            </a:p>
          </p:txBody>
        </p:sp>
        <p:sp>
          <p:nvSpPr>
            <p:cNvPr id="116" name="Rectangle 115">
              <a:extLst>
                <a:ext uri="{FF2B5EF4-FFF2-40B4-BE49-F238E27FC236}">
                  <a16:creationId xmlns:a16="http://schemas.microsoft.com/office/drawing/2014/main" id="{DE14BE16-A5B5-4E19-A54D-D8898510CCEE}"/>
                </a:ext>
              </a:extLst>
            </p:cNvPr>
            <p:cNvSpPr/>
            <p:nvPr/>
          </p:nvSpPr>
          <p:spPr>
            <a:xfrm>
              <a:off x="6959512" y="5525586"/>
              <a:ext cx="7903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schemeClr val="accent1">
                      <a:lumMod val="60000"/>
                      <a:lumOff val="40000"/>
                    </a:schemeClr>
                  </a:solidFill>
                  <a:latin typeface="Montserrat" panose="00000500000000000000" pitchFamily="2" charset="0"/>
                  <a:sym typeface="HuluStyle Bold"/>
                </a:rPr>
                <a:t>17%</a:t>
              </a:r>
              <a:r>
                <a:rPr lang="en-US" sz="1400" kern="0" baseline="30000">
                  <a:solidFill>
                    <a:schemeClr val="accent1">
                      <a:lumMod val="60000"/>
                      <a:lumOff val="40000"/>
                    </a:schemeClr>
                  </a:solidFill>
                  <a:latin typeface="Montserrat" panose="00000500000000000000" pitchFamily="2" charset="0"/>
                  <a:sym typeface="HuluStyle Bold"/>
                </a:rPr>
                <a:t>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Rent</a:t>
              </a:r>
            </a:p>
          </p:txBody>
        </p:sp>
      </p:grpSp>
      <p:grpSp>
        <p:nvGrpSpPr>
          <p:cNvPr id="39" name="Group 38">
            <a:extLst>
              <a:ext uri="{FF2B5EF4-FFF2-40B4-BE49-F238E27FC236}">
                <a16:creationId xmlns:a16="http://schemas.microsoft.com/office/drawing/2014/main" id="{ACB611BC-B83F-4D49-A167-8D9D840FFA0B}"/>
              </a:ext>
            </a:extLst>
          </p:cNvPr>
          <p:cNvGrpSpPr/>
          <p:nvPr/>
        </p:nvGrpSpPr>
        <p:grpSpPr>
          <a:xfrm>
            <a:off x="9605279" y="5472666"/>
            <a:ext cx="2283563" cy="927765"/>
            <a:chOff x="9605279" y="5301216"/>
            <a:chExt cx="2283563" cy="927765"/>
          </a:xfrm>
        </p:grpSpPr>
        <p:graphicFrame>
          <p:nvGraphicFramePr>
            <p:cNvPr id="117" name="Chart 116">
              <a:extLst>
                <a:ext uri="{FF2B5EF4-FFF2-40B4-BE49-F238E27FC236}">
                  <a16:creationId xmlns:a16="http://schemas.microsoft.com/office/drawing/2014/main" id="{506BE9C0-A721-41ED-94EE-E09BED8513C1}"/>
                </a:ext>
              </a:extLst>
            </p:cNvPr>
            <p:cNvGraphicFramePr/>
            <p:nvPr/>
          </p:nvGraphicFramePr>
          <p:xfrm>
            <a:off x="9899367" y="5301216"/>
            <a:ext cx="1391648" cy="927765"/>
          </p:xfrm>
          <a:graphic>
            <a:graphicData uri="http://schemas.openxmlformats.org/drawingml/2006/chart">
              <c:chart xmlns:c="http://schemas.openxmlformats.org/drawingml/2006/chart" xmlns:r="http://schemas.openxmlformats.org/officeDocument/2006/relationships" r:id="rId14"/>
            </a:graphicData>
          </a:graphic>
        </p:graphicFrame>
        <p:pic>
          <p:nvPicPr>
            <p:cNvPr id="118" name="Graphic 117" descr="Key">
              <a:extLst>
                <a:ext uri="{FF2B5EF4-FFF2-40B4-BE49-F238E27FC236}">
                  <a16:creationId xmlns:a16="http://schemas.microsoft.com/office/drawing/2014/main" id="{3D2F832F-6DD8-4E94-AA5D-DCCDA929476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414718" y="5574476"/>
              <a:ext cx="379581" cy="379581"/>
            </a:xfrm>
            <a:prstGeom prst="rect">
              <a:avLst/>
            </a:prstGeom>
          </p:spPr>
        </p:pic>
        <p:sp>
          <p:nvSpPr>
            <p:cNvPr id="119" name="Rectangle 118">
              <a:extLst>
                <a:ext uri="{FF2B5EF4-FFF2-40B4-BE49-F238E27FC236}">
                  <a16:creationId xmlns:a16="http://schemas.microsoft.com/office/drawing/2014/main" id="{A606FB1F-DD78-4146-9FC4-C6915F469F1D}"/>
                </a:ext>
              </a:extLst>
            </p:cNvPr>
            <p:cNvSpPr/>
            <p:nvPr/>
          </p:nvSpPr>
          <p:spPr>
            <a:xfrm>
              <a:off x="9605279" y="5547167"/>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60%</a:t>
              </a:r>
              <a:endParaRPr kumimoji="0" lang="en-US" sz="1400" b="0" i="0" u="none" strike="noStrike" kern="0" cap="none" spc="0" normalizeH="0" baseline="30000" noProof="0">
                <a:ln>
                  <a:noFill/>
                </a:ln>
                <a:solidFill>
                  <a:prstClr val="black"/>
                </a:solidFill>
                <a:effectLst/>
                <a:uLnTx/>
                <a:uFillTx/>
                <a:latin typeface="Montserrat" panose="00000500000000000000" pitchFamily="2" charset="0"/>
                <a:ea typeface="Lato" panose="020F0502020204030203" pitchFamily="34" charset="0"/>
                <a:cs typeface="Lato" panose="020F0502020204030203" pitchFamily="34" charset="0"/>
                <a:sym typeface="HuluStyle Bold"/>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Own</a:t>
              </a:r>
            </a:p>
          </p:txBody>
        </p:sp>
        <p:sp>
          <p:nvSpPr>
            <p:cNvPr id="120" name="Rectangle 119">
              <a:extLst>
                <a:ext uri="{FF2B5EF4-FFF2-40B4-BE49-F238E27FC236}">
                  <a16:creationId xmlns:a16="http://schemas.microsoft.com/office/drawing/2014/main" id="{9310D0DB-6B43-4724-B0AD-E44FC2C9814F}"/>
                </a:ext>
              </a:extLst>
            </p:cNvPr>
            <p:cNvSpPr/>
            <p:nvPr/>
          </p:nvSpPr>
          <p:spPr>
            <a:xfrm>
              <a:off x="10913268" y="5539431"/>
              <a:ext cx="97557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schemeClr val="tx1">
                      <a:lumMod val="65000"/>
                      <a:lumOff val="35000"/>
                    </a:schemeClr>
                  </a:solidFill>
                  <a:latin typeface="Montserrat" panose="00000500000000000000" pitchFamily="2" charset="0"/>
                  <a:sym typeface="HuluStyle Bold"/>
                </a:rPr>
                <a:t>38%</a:t>
              </a:r>
              <a:r>
                <a:rPr lang="en-US" sz="1400" kern="0" baseline="30000">
                  <a:solidFill>
                    <a:schemeClr val="tx1">
                      <a:lumMod val="65000"/>
                      <a:lumOff val="35000"/>
                    </a:schemeClr>
                  </a:solidFill>
                  <a:latin typeface="Montserrat" panose="00000500000000000000" pitchFamily="2" charset="0"/>
                  <a:sym typeface="HuluStyle Bold"/>
                </a:rPr>
                <a:t>ABCD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Rent</a:t>
              </a:r>
            </a:p>
          </p:txBody>
        </p:sp>
      </p:grpSp>
      <p:grpSp>
        <p:nvGrpSpPr>
          <p:cNvPr id="25" name="Group 24">
            <a:extLst>
              <a:ext uri="{FF2B5EF4-FFF2-40B4-BE49-F238E27FC236}">
                <a16:creationId xmlns:a16="http://schemas.microsoft.com/office/drawing/2014/main" id="{EB6AC6E6-E477-4B32-B577-A4FFE4733672}"/>
              </a:ext>
            </a:extLst>
          </p:cNvPr>
          <p:cNvGrpSpPr/>
          <p:nvPr/>
        </p:nvGrpSpPr>
        <p:grpSpPr>
          <a:xfrm>
            <a:off x="7734568" y="5454240"/>
            <a:ext cx="2098319" cy="927765"/>
            <a:chOff x="7600060" y="5282790"/>
            <a:chExt cx="2098319" cy="927765"/>
          </a:xfrm>
        </p:grpSpPr>
        <p:graphicFrame>
          <p:nvGraphicFramePr>
            <p:cNvPr id="121" name="Chart 120">
              <a:extLst>
                <a:ext uri="{FF2B5EF4-FFF2-40B4-BE49-F238E27FC236}">
                  <a16:creationId xmlns:a16="http://schemas.microsoft.com/office/drawing/2014/main" id="{32A48C41-B3BF-4980-91DD-538D4A19F20E}"/>
                </a:ext>
              </a:extLst>
            </p:cNvPr>
            <p:cNvGraphicFramePr/>
            <p:nvPr/>
          </p:nvGraphicFramePr>
          <p:xfrm>
            <a:off x="7894148" y="5282790"/>
            <a:ext cx="1391648" cy="927765"/>
          </p:xfrm>
          <a:graphic>
            <a:graphicData uri="http://schemas.openxmlformats.org/drawingml/2006/chart">
              <c:chart xmlns:c="http://schemas.openxmlformats.org/drawingml/2006/chart" xmlns:r="http://schemas.openxmlformats.org/officeDocument/2006/relationships" r:id="rId17"/>
            </a:graphicData>
          </a:graphic>
        </p:graphicFrame>
        <p:pic>
          <p:nvPicPr>
            <p:cNvPr id="122" name="Graphic 121" descr="Key">
              <a:extLst>
                <a:ext uri="{FF2B5EF4-FFF2-40B4-BE49-F238E27FC236}">
                  <a16:creationId xmlns:a16="http://schemas.microsoft.com/office/drawing/2014/main" id="{512BBC4C-2A62-477C-AE09-C629B47336D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409499" y="5556050"/>
              <a:ext cx="379581" cy="379581"/>
            </a:xfrm>
            <a:prstGeom prst="rect">
              <a:avLst/>
            </a:prstGeom>
          </p:spPr>
        </p:pic>
        <p:sp>
          <p:nvSpPr>
            <p:cNvPr id="123" name="Rectangle 122">
              <a:extLst>
                <a:ext uri="{FF2B5EF4-FFF2-40B4-BE49-F238E27FC236}">
                  <a16:creationId xmlns:a16="http://schemas.microsoft.com/office/drawing/2014/main" id="{E8608B74-2ADD-478B-AED4-A33F7F6DACEF}"/>
                </a:ext>
              </a:extLst>
            </p:cNvPr>
            <p:cNvSpPr/>
            <p:nvPr/>
          </p:nvSpPr>
          <p:spPr>
            <a:xfrm>
              <a:off x="7600060" y="5528741"/>
              <a:ext cx="668291"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accent3"/>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75%</a:t>
              </a:r>
              <a:r>
                <a:rPr kumimoji="0" lang="en-US" sz="1400" b="0" i="0" u="none" strike="noStrike" kern="0" cap="none" spc="0" normalizeH="0" baseline="30000" noProof="0">
                  <a:ln>
                    <a:noFill/>
                  </a:ln>
                  <a:solidFill>
                    <a:schemeClr val="accent3"/>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Own</a:t>
              </a:r>
            </a:p>
          </p:txBody>
        </p:sp>
        <p:sp>
          <p:nvSpPr>
            <p:cNvPr id="124" name="Rectangle 123">
              <a:extLst>
                <a:ext uri="{FF2B5EF4-FFF2-40B4-BE49-F238E27FC236}">
                  <a16:creationId xmlns:a16="http://schemas.microsoft.com/office/drawing/2014/main" id="{DAFBC5FF-C2D7-455B-912A-38D57BCCC60D}"/>
                </a:ext>
              </a:extLst>
            </p:cNvPr>
            <p:cNvSpPr/>
            <p:nvPr/>
          </p:nvSpPr>
          <p:spPr>
            <a:xfrm>
              <a:off x="8908049" y="5521005"/>
              <a:ext cx="7903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0">
                  <a:solidFill>
                    <a:schemeClr val="bg2">
                      <a:lumMod val="75000"/>
                    </a:schemeClr>
                  </a:solidFill>
                  <a:latin typeface="Montserrat" panose="00000500000000000000" pitchFamily="2" charset="0"/>
                  <a:sym typeface="HuluStyle Bold"/>
                </a:rPr>
                <a:t>23%</a:t>
              </a:r>
              <a:r>
                <a:rPr lang="en-US" sz="1400" kern="0" baseline="30000">
                  <a:solidFill>
                    <a:schemeClr val="bg2">
                      <a:lumMod val="75000"/>
                    </a:schemeClr>
                  </a:solidFill>
                  <a:latin typeface="Montserrat" panose="00000500000000000000" pitchFamily="2" charset="0"/>
                  <a:sym typeface="HuluStyle Bold"/>
                </a:rPr>
                <a:t>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lumMod val="75000"/>
                      <a:lumOff val="25000"/>
                    </a:prstClr>
                  </a:solidFill>
                  <a:effectLst/>
                  <a:uLnTx/>
                  <a:uFillTx/>
                  <a:latin typeface="Montserrat Light" panose="00000400000000000000" pitchFamily="2" charset="0"/>
                  <a:ea typeface="Roboto Light" panose="02000000000000000000" pitchFamily="2" charset="0"/>
                  <a:cs typeface="ATT Aleck Sans" panose="020B0604020202020204" charset="0"/>
                  <a:sym typeface="HuluStyle Bold"/>
                </a:rPr>
                <a:t>Rent</a:t>
              </a:r>
            </a:p>
          </p:txBody>
        </p:sp>
      </p:grpSp>
      <p:sp>
        <p:nvSpPr>
          <p:cNvPr id="126" name="Rectangle 125">
            <a:extLst>
              <a:ext uri="{FF2B5EF4-FFF2-40B4-BE49-F238E27FC236}">
                <a16:creationId xmlns:a16="http://schemas.microsoft.com/office/drawing/2014/main" id="{00F25CE9-B66C-4944-BD20-C9BA7B155036}"/>
              </a:ext>
            </a:extLst>
          </p:cNvPr>
          <p:cNvSpPr/>
          <p:nvPr/>
        </p:nvSpPr>
        <p:spPr>
          <a:xfrm>
            <a:off x="840827" y="2805039"/>
            <a:ext cx="1212215" cy="246221"/>
          </a:xfrm>
          <a:prstGeom prst="rect">
            <a:avLst/>
          </a:prstGeom>
        </p:spPr>
        <p:txBody>
          <a:bodyPr wrap="square">
            <a:spAutoFit/>
          </a:bodyPr>
          <a:lstStyle/>
          <a:p>
            <a:pPr fontAlgn="t"/>
            <a:r>
              <a:rPr lang="en-US" sz="1000">
                <a:latin typeface="Montserrat SemiBold" panose="00000700000000000000" pitchFamily="2" charset="0"/>
              </a:rPr>
              <a:t>Neighborhood</a:t>
            </a:r>
            <a:endParaRPr lang="en-US" sz="900">
              <a:latin typeface="Montserrat Light" panose="00000400000000000000" pitchFamily="2" charset="0"/>
            </a:endParaRPr>
          </a:p>
        </p:txBody>
      </p:sp>
      <p:sp>
        <p:nvSpPr>
          <p:cNvPr id="127" name="Rectangle 126">
            <a:extLst>
              <a:ext uri="{FF2B5EF4-FFF2-40B4-BE49-F238E27FC236}">
                <a16:creationId xmlns:a16="http://schemas.microsoft.com/office/drawing/2014/main" id="{622D1158-9567-48DE-93C1-C2E0ECD606A3}"/>
              </a:ext>
            </a:extLst>
          </p:cNvPr>
          <p:cNvSpPr/>
          <p:nvPr/>
        </p:nvSpPr>
        <p:spPr>
          <a:xfrm>
            <a:off x="807766" y="4116125"/>
            <a:ext cx="1212215" cy="246221"/>
          </a:xfrm>
          <a:prstGeom prst="rect">
            <a:avLst/>
          </a:prstGeom>
        </p:spPr>
        <p:txBody>
          <a:bodyPr wrap="square">
            <a:spAutoFit/>
          </a:bodyPr>
          <a:lstStyle/>
          <a:p>
            <a:pPr fontAlgn="t"/>
            <a:r>
              <a:rPr lang="en-US" sz="1000">
                <a:latin typeface="Montserrat SemiBold" panose="00000700000000000000" pitchFamily="2" charset="0"/>
              </a:rPr>
              <a:t>Residence</a:t>
            </a:r>
            <a:endParaRPr lang="en-US" sz="900">
              <a:latin typeface="Montserrat Light" panose="00000400000000000000" pitchFamily="2" charset="0"/>
            </a:endParaRPr>
          </a:p>
        </p:txBody>
      </p:sp>
      <p:sp>
        <p:nvSpPr>
          <p:cNvPr id="128" name="Rectangle 127">
            <a:extLst>
              <a:ext uri="{FF2B5EF4-FFF2-40B4-BE49-F238E27FC236}">
                <a16:creationId xmlns:a16="http://schemas.microsoft.com/office/drawing/2014/main" id="{82EDD0BB-D54B-4CE7-8862-90D2668E614E}"/>
              </a:ext>
            </a:extLst>
          </p:cNvPr>
          <p:cNvSpPr/>
          <p:nvPr/>
        </p:nvSpPr>
        <p:spPr>
          <a:xfrm>
            <a:off x="807767" y="5739043"/>
            <a:ext cx="698596" cy="400110"/>
          </a:xfrm>
          <a:prstGeom prst="rect">
            <a:avLst/>
          </a:prstGeom>
        </p:spPr>
        <p:txBody>
          <a:bodyPr wrap="square">
            <a:spAutoFit/>
          </a:bodyPr>
          <a:lstStyle/>
          <a:p>
            <a:pPr fontAlgn="t"/>
            <a:r>
              <a:rPr lang="en-US" sz="1000">
                <a:latin typeface="Montserrat SemiBold" panose="00000700000000000000" pitchFamily="2" charset="0"/>
              </a:rPr>
              <a:t>Own or Rent</a:t>
            </a:r>
            <a:endParaRPr lang="en-US" sz="900">
              <a:latin typeface="Montserrat Light" panose="00000400000000000000" pitchFamily="2" charset="0"/>
            </a:endParaRPr>
          </a:p>
        </p:txBody>
      </p:sp>
      <p:graphicFrame>
        <p:nvGraphicFramePr>
          <p:cNvPr id="129" name="Chart 128">
            <a:extLst>
              <a:ext uri="{FF2B5EF4-FFF2-40B4-BE49-F238E27FC236}">
                <a16:creationId xmlns:a16="http://schemas.microsoft.com/office/drawing/2014/main" id="{E19C40C7-EC45-45F6-81BE-016775AC7079}"/>
              </a:ext>
            </a:extLst>
          </p:cNvPr>
          <p:cNvGraphicFramePr/>
          <p:nvPr/>
        </p:nvGraphicFramePr>
        <p:xfrm>
          <a:off x="1506364" y="2786961"/>
          <a:ext cx="10283604" cy="1294575"/>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130" name="Chart 129">
            <a:extLst>
              <a:ext uri="{FF2B5EF4-FFF2-40B4-BE49-F238E27FC236}">
                <a16:creationId xmlns:a16="http://schemas.microsoft.com/office/drawing/2014/main" id="{1E0ED778-47CC-4CEF-A371-4A04C7231558}"/>
              </a:ext>
            </a:extLst>
          </p:cNvPr>
          <p:cNvGraphicFramePr>
            <a:graphicFrameLocks/>
          </p:cNvGraphicFramePr>
          <p:nvPr/>
        </p:nvGraphicFramePr>
        <p:xfrm>
          <a:off x="1806449" y="4205859"/>
          <a:ext cx="2194560" cy="1394645"/>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131" name="Chart 130">
            <a:extLst>
              <a:ext uri="{FF2B5EF4-FFF2-40B4-BE49-F238E27FC236}">
                <a16:creationId xmlns:a16="http://schemas.microsoft.com/office/drawing/2014/main" id="{47A9564A-E56E-45B7-897C-CE6173B31440}"/>
              </a:ext>
            </a:extLst>
          </p:cNvPr>
          <p:cNvGraphicFramePr>
            <a:graphicFrameLocks/>
          </p:cNvGraphicFramePr>
          <p:nvPr/>
        </p:nvGraphicFramePr>
        <p:xfrm>
          <a:off x="3776080" y="4205859"/>
          <a:ext cx="2194560" cy="1394645"/>
        </p:xfrm>
        <a:graphic>
          <a:graphicData uri="http://schemas.openxmlformats.org/drawingml/2006/chart">
            <c:chart xmlns:c="http://schemas.openxmlformats.org/drawingml/2006/chart" xmlns:r="http://schemas.openxmlformats.org/officeDocument/2006/relationships" r:id="rId22"/>
          </a:graphicData>
        </a:graphic>
      </p:graphicFrame>
      <p:graphicFrame>
        <p:nvGraphicFramePr>
          <p:cNvPr id="132" name="Chart 131">
            <a:extLst>
              <a:ext uri="{FF2B5EF4-FFF2-40B4-BE49-F238E27FC236}">
                <a16:creationId xmlns:a16="http://schemas.microsoft.com/office/drawing/2014/main" id="{122CC535-F95C-4A23-9BCA-8F5F3E6CDAC0}"/>
              </a:ext>
            </a:extLst>
          </p:cNvPr>
          <p:cNvGraphicFramePr>
            <a:graphicFrameLocks/>
          </p:cNvGraphicFramePr>
          <p:nvPr/>
        </p:nvGraphicFramePr>
        <p:xfrm>
          <a:off x="5882052" y="4205859"/>
          <a:ext cx="2194560" cy="1394645"/>
        </p:xfrm>
        <a:graphic>
          <a:graphicData uri="http://schemas.openxmlformats.org/drawingml/2006/chart">
            <c:chart xmlns:c="http://schemas.openxmlformats.org/drawingml/2006/chart" xmlns:r="http://schemas.openxmlformats.org/officeDocument/2006/relationships" r:id="rId23"/>
          </a:graphicData>
        </a:graphic>
      </p:graphicFrame>
      <p:graphicFrame>
        <p:nvGraphicFramePr>
          <p:cNvPr id="133" name="Chart 132">
            <a:extLst>
              <a:ext uri="{FF2B5EF4-FFF2-40B4-BE49-F238E27FC236}">
                <a16:creationId xmlns:a16="http://schemas.microsoft.com/office/drawing/2014/main" id="{51BE7BF7-ACD1-450F-BC19-CF6EC7BFA10F}"/>
              </a:ext>
            </a:extLst>
          </p:cNvPr>
          <p:cNvGraphicFramePr>
            <a:graphicFrameLocks/>
          </p:cNvGraphicFramePr>
          <p:nvPr/>
        </p:nvGraphicFramePr>
        <p:xfrm>
          <a:off x="7905241" y="4205859"/>
          <a:ext cx="2194560" cy="1394645"/>
        </p:xfrm>
        <a:graphic>
          <a:graphicData uri="http://schemas.openxmlformats.org/drawingml/2006/chart">
            <c:chart xmlns:c="http://schemas.openxmlformats.org/drawingml/2006/chart" xmlns:r="http://schemas.openxmlformats.org/officeDocument/2006/relationships" r:id="rId24"/>
          </a:graphicData>
        </a:graphic>
      </p:graphicFrame>
      <p:graphicFrame>
        <p:nvGraphicFramePr>
          <p:cNvPr id="134" name="Chart 133">
            <a:extLst>
              <a:ext uri="{FF2B5EF4-FFF2-40B4-BE49-F238E27FC236}">
                <a16:creationId xmlns:a16="http://schemas.microsoft.com/office/drawing/2014/main" id="{E9BE5088-A6DB-4503-B245-D5A3D3C07608}"/>
              </a:ext>
            </a:extLst>
          </p:cNvPr>
          <p:cNvGraphicFramePr>
            <a:graphicFrameLocks/>
          </p:cNvGraphicFramePr>
          <p:nvPr/>
        </p:nvGraphicFramePr>
        <p:xfrm>
          <a:off x="9939692" y="4205859"/>
          <a:ext cx="2194560" cy="1394645"/>
        </p:xfrm>
        <a:graphic>
          <a:graphicData uri="http://schemas.openxmlformats.org/drawingml/2006/chart">
            <c:chart xmlns:c="http://schemas.openxmlformats.org/drawingml/2006/chart" xmlns:r="http://schemas.openxmlformats.org/officeDocument/2006/relationships" r:id="rId25"/>
          </a:graphicData>
        </a:graphic>
      </p:graphicFrame>
      <p:graphicFrame>
        <p:nvGraphicFramePr>
          <p:cNvPr id="135" name="Table 134">
            <a:extLst>
              <a:ext uri="{FF2B5EF4-FFF2-40B4-BE49-F238E27FC236}">
                <a16:creationId xmlns:a16="http://schemas.microsoft.com/office/drawing/2014/main" id="{5BFA7EC1-1E1D-4677-A032-B6B507E2F062}"/>
              </a:ext>
            </a:extLst>
          </p:cNvPr>
          <p:cNvGraphicFramePr>
            <a:graphicFrameLocks noGrp="1"/>
          </p:cNvGraphicFramePr>
          <p:nvPr>
            <p:extLst>
              <p:ext uri="{D42A27DB-BD31-4B8C-83A1-F6EECF244321}">
                <p14:modId xmlns:p14="http://schemas.microsoft.com/office/powerpoint/2010/main" val="162394782"/>
              </p:ext>
            </p:extLst>
          </p:nvPr>
        </p:nvGraphicFramePr>
        <p:xfrm>
          <a:off x="859221" y="4266365"/>
          <a:ext cx="1097280" cy="1280160"/>
        </p:xfrm>
        <a:graphic>
          <a:graphicData uri="http://schemas.openxmlformats.org/drawingml/2006/table">
            <a:tbl>
              <a:tblPr/>
              <a:tblGrid>
                <a:gridCol w="1097280">
                  <a:extLst>
                    <a:ext uri="{9D8B030D-6E8A-4147-A177-3AD203B41FA5}">
                      <a16:colId xmlns:a16="http://schemas.microsoft.com/office/drawing/2014/main" val="2162578061"/>
                    </a:ext>
                  </a:extLst>
                </a:gridCol>
              </a:tblGrid>
              <a:tr h="320040">
                <a:tc>
                  <a:txBody>
                    <a:bodyPr/>
                    <a:lstStyle/>
                    <a:p>
                      <a:pPr lvl="0" algn="l" fontAlgn="b"/>
                      <a:r>
                        <a:rPr lang="en-US" sz="1000" u="none" strike="noStrike">
                          <a:effectLst/>
                          <a:latin typeface="Montserrat Light" panose="020B0604020202020204" charset="0"/>
                        </a:rPr>
                        <a:t>House</a:t>
                      </a:r>
                      <a:endParaRPr lang="en-US" sz="1000" b="0" i="0" u="none" strike="noStrike">
                        <a:solidFill>
                          <a:srgbClr val="000000"/>
                        </a:solidFill>
                        <a:effectLst/>
                        <a:latin typeface="Montserrat Light" panose="020B0604020202020204" charset="0"/>
                      </a:endParaRPr>
                    </a:p>
                  </a:txBody>
                  <a:tcPr marL="45720" marR="45720" anchor="ctr">
                    <a:lnL w="12700" cmpd="sng">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929370"/>
                  </a:ext>
                </a:extLst>
              </a:tr>
              <a:tr h="320040">
                <a:tc>
                  <a:txBody>
                    <a:bodyPr/>
                    <a:lstStyle/>
                    <a:p>
                      <a:pPr lvl="0" algn="l" fontAlgn="b"/>
                      <a:r>
                        <a:rPr lang="en-US" sz="1000" u="none" strike="noStrike">
                          <a:effectLst/>
                          <a:latin typeface="Montserrat Light" panose="020B0604020202020204" charset="0"/>
                        </a:rPr>
                        <a:t>Apartment</a:t>
                      </a:r>
                      <a:endParaRPr lang="en-US" sz="1000" b="0" i="0" u="none" strike="noStrike">
                        <a:solidFill>
                          <a:srgbClr val="000000"/>
                        </a:solidFill>
                        <a:effectLst/>
                        <a:latin typeface="Montserrat Light" panose="020B0604020202020204" charset="0"/>
                      </a:endParaRPr>
                    </a:p>
                  </a:txBody>
                  <a:tcPr marL="45720" marR="4572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6610589"/>
                  </a:ext>
                </a:extLst>
              </a:tr>
              <a:tr h="320040">
                <a:tc>
                  <a:txBody>
                    <a:bodyPr/>
                    <a:lstStyle/>
                    <a:p>
                      <a:pPr lvl="0" algn="l" fontAlgn="b"/>
                      <a:r>
                        <a:rPr lang="en-US" sz="1000" u="none" strike="noStrike">
                          <a:effectLst/>
                          <a:latin typeface="Montserrat Light" panose="020B0604020202020204" charset="0"/>
                        </a:rPr>
                        <a:t>Condo</a:t>
                      </a:r>
                      <a:endParaRPr lang="en-US" sz="1000" b="0" i="0" u="none" strike="noStrike">
                        <a:solidFill>
                          <a:srgbClr val="000000"/>
                        </a:solidFill>
                        <a:effectLst/>
                        <a:latin typeface="Montserrat Light" panose="020B0604020202020204" charset="0"/>
                      </a:endParaRPr>
                    </a:p>
                  </a:txBody>
                  <a:tcPr marL="45720" marR="4572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9205616"/>
                  </a:ext>
                </a:extLst>
              </a:tr>
              <a:tr h="320040">
                <a:tc>
                  <a:txBody>
                    <a:bodyPr/>
                    <a:lstStyle/>
                    <a:p>
                      <a:pPr lvl="0" algn="l" fontAlgn="b"/>
                      <a:r>
                        <a:rPr lang="en-US" sz="1000" u="none" strike="noStrike">
                          <a:effectLst/>
                          <a:latin typeface="Montserrat Light" panose="020B0604020202020204" charset="0"/>
                        </a:rPr>
                        <a:t>Townhouse</a:t>
                      </a:r>
                      <a:endParaRPr lang="en-US" sz="1000" b="0" i="0" u="none" strike="noStrike">
                        <a:solidFill>
                          <a:srgbClr val="000000"/>
                        </a:solidFill>
                        <a:effectLst/>
                        <a:latin typeface="Montserrat Light" panose="020B0604020202020204" charset="0"/>
                      </a:endParaRPr>
                    </a:p>
                  </a:txBody>
                  <a:tcPr marL="45720" marR="4572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5455982"/>
                  </a:ext>
                </a:extLst>
              </a:tr>
            </a:tbl>
          </a:graphicData>
        </a:graphic>
      </p:graphicFrame>
      <p:sp>
        <p:nvSpPr>
          <p:cNvPr id="136" name="TextBox 135">
            <a:extLst>
              <a:ext uri="{FF2B5EF4-FFF2-40B4-BE49-F238E27FC236}">
                <a16:creationId xmlns:a16="http://schemas.microsoft.com/office/drawing/2014/main" id="{662AB715-94AD-4618-AD77-30C4273D2BA9}"/>
              </a:ext>
            </a:extLst>
          </p:cNvPr>
          <p:cNvSpPr txBox="1"/>
          <p:nvPr/>
        </p:nvSpPr>
        <p:spPr>
          <a:xfrm>
            <a:off x="3566552" y="4269947"/>
            <a:ext cx="30313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E</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37" name="TextBox 136">
            <a:extLst>
              <a:ext uri="{FF2B5EF4-FFF2-40B4-BE49-F238E27FC236}">
                <a16:creationId xmlns:a16="http://schemas.microsoft.com/office/drawing/2014/main" id="{E2B68150-5E23-4615-A2F1-0E55E56DEF0A}"/>
              </a:ext>
            </a:extLst>
          </p:cNvPr>
          <p:cNvSpPr txBox="1"/>
          <p:nvPr/>
        </p:nvSpPr>
        <p:spPr>
          <a:xfrm>
            <a:off x="2222137" y="4586122"/>
            <a:ext cx="30313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B</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38" name="TextBox 137">
            <a:extLst>
              <a:ext uri="{FF2B5EF4-FFF2-40B4-BE49-F238E27FC236}">
                <a16:creationId xmlns:a16="http://schemas.microsoft.com/office/drawing/2014/main" id="{9540577F-D4DB-4F77-967B-3ACED3B3091C}"/>
              </a:ext>
            </a:extLst>
          </p:cNvPr>
          <p:cNvSpPr txBox="1"/>
          <p:nvPr/>
        </p:nvSpPr>
        <p:spPr>
          <a:xfrm>
            <a:off x="5483134" y="4444582"/>
            <a:ext cx="443280"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ACDE</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39" name="TextBox 138">
            <a:extLst>
              <a:ext uri="{FF2B5EF4-FFF2-40B4-BE49-F238E27FC236}">
                <a16:creationId xmlns:a16="http://schemas.microsoft.com/office/drawing/2014/main" id="{B817FA6C-5D56-489F-A6CE-F02844E81ABA}"/>
              </a:ext>
            </a:extLst>
          </p:cNvPr>
          <p:cNvSpPr txBox="1"/>
          <p:nvPr/>
        </p:nvSpPr>
        <p:spPr>
          <a:xfrm>
            <a:off x="7700116" y="4269947"/>
            <a:ext cx="30313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E</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40" name="TextBox 139">
            <a:extLst>
              <a:ext uri="{FF2B5EF4-FFF2-40B4-BE49-F238E27FC236}">
                <a16:creationId xmlns:a16="http://schemas.microsoft.com/office/drawing/2014/main" id="{E4573053-EE62-48F5-A792-632A6F4B8369}"/>
              </a:ext>
            </a:extLst>
          </p:cNvPr>
          <p:cNvSpPr txBox="1"/>
          <p:nvPr/>
        </p:nvSpPr>
        <p:spPr>
          <a:xfrm>
            <a:off x="9676903" y="4269947"/>
            <a:ext cx="30313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E</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41" name="TextBox 140">
            <a:extLst>
              <a:ext uri="{FF2B5EF4-FFF2-40B4-BE49-F238E27FC236}">
                <a16:creationId xmlns:a16="http://schemas.microsoft.com/office/drawing/2014/main" id="{EA75999E-7528-442F-9EAD-6BF9CBED7C96}"/>
              </a:ext>
            </a:extLst>
          </p:cNvPr>
          <p:cNvSpPr txBox="1"/>
          <p:nvPr/>
        </p:nvSpPr>
        <p:spPr>
          <a:xfrm>
            <a:off x="6270657" y="4586122"/>
            <a:ext cx="30313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B</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42" name="TextBox 141">
            <a:extLst>
              <a:ext uri="{FF2B5EF4-FFF2-40B4-BE49-F238E27FC236}">
                <a16:creationId xmlns:a16="http://schemas.microsoft.com/office/drawing/2014/main" id="{7F76B2FF-EAAA-4248-82F6-76F91A6B16B6}"/>
              </a:ext>
            </a:extLst>
          </p:cNvPr>
          <p:cNvSpPr txBox="1"/>
          <p:nvPr/>
        </p:nvSpPr>
        <p:spPr>
          <a:xfrm>
            <a:off x="8399741" y="4586122"/>
            <a:ext cx="30313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BC</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43" name="TextBox 142">
            <a:extLst>
              <a:ext uri="{FF2B5EF4-FFF2-40B4-BE49-F238E27FC236}">
                <a16:creationId xmlns:a16="http://schemas.microsoft.com/office/drawing/2014/main" id="{1E9AE8E3-E2C7-46C4-8D6A-04757700AB1D}"/>
              </a:ext>
            </a:extLst>
          </p:cNvPr>
          <p:cNvSpPr txBox="1"/>
          <p:nvPr/>
        </p:nvSpPr>
        <p:spPr>
          <a:xfrm>
            <a:off x="10642731" y="4586122"/>
            <a:ext cx="493511"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ABCD</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44" name="TextBox 143">
            <a:extLst>
              <a:ext uri="{FF2B5EF4-FFF2-40B4-BE49-F238E27FC236}">
                <a16:creationId xmlns:a16="http://schemas.microsoft.com/office/drawing/2014/main" id="{5F4B19F0-9678-4A2E-B298-3C2B6AF80F4B}"/>
              </a:ext>
            </a:extLst>
          </p:cNvPr>
          <p:cNvSpPr txBox="1"/>
          <p:nvPr/>
        </p:nvSpPr>
        <p:spPr>
          <a:xfrm>
            <a:off x="10373736" y="4925266"/>
            <a:ext cx="391082"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ABC</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45" name="TextBox 144">
            <a:extLst>
              <a:ext uri="{FF2B5EF4-FFF2-40B4-BE49-F238E27FC236}">
                <a16:creationId xmlns:a16="http://schemas.microsoft.com/office/drawing/2014/main" id="{8EAE4718-FDFA-434D-9783-4F5D77E31A73}"/>
              </a:ext>
            </a:extLst>
          </p:cNvPr>
          <p:cNvSpPr txBox="1"/>
          <p:nvPr/>
        </p:nvSpPr>
        <p:spPr>
          <a:xfrm>
            <a:off x="10326525" y="5236159"/>
            <a:ext cx="245453"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B</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46" name="TextBox 145">
            <a:extLst>
              <a:ext uri="{FF2B5EF4-FFF2-40B4-BE49-F238E27FC236}">
                <a16:creationId xmlns:a16="http://schemas.microsoft.com/office/drawing/2014/main" id="{57BC838B-1F5E-4067-B51D-06EE747A5DB1}"/>
              </a:ext>
            </a:extLst>
          </p:cNvPr>
          <p:cNvSpPr txBox="1"/>
          <p:nvPr/>
        </p:nvSpPr>
        <p:spPr>
          <a:xfrm>
            <a:off x="2665497" y="3717139"/>
            <a:ext cx="30313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30000" noProof="0">
                <a:ln>
                  <a:noFill/>
                </a:ln>
                <a:solidFill>
                  <a:prstClr val="black">
                    <a:lumMod val="75000"/>
                    <a:lumOff val="25000"/>
                  </a:prstClr>
                </a:solidFill>
                <a:effectLst/>
                <a:uLnTx/>
                <a:uFillTx/>
                <a:latin typeface="Montserrat" panose="00000500000000000000" pitchFamily="2" charset="0"/>
                <a:ea typeface="Lato" panose="020F0502020204030203" pitchFamily="34" charset="0"/>
                <a:cs typeface="Lato" panose="020F0502020204030203" pitchFamily="34" charset="0"/>
                <a:sym typeface="HuluStyle Bold"/>
              </a:rPr>
              <a:t>B</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47" name="TextBox 146">
            <a:extLst>
              <a:ext uri="{FF2B5EF4-FFF2-40B4-BE49-F238E27FC236}">
                <a16:creationId xmlns:a16="http://schemas.microsoft.com/office/drawing/2014/main" id="{65B3309C-9EEE-403B-8FA5-79CE83250361}"/>
              </a:ext>
            </a:extLst>
          </p:cNvPr>
          <p:cNvSpPr txBox="1"/>
          <p:nvPr/>
        </p:nvSpPr>
        <p:spPr>
          <a:xfrm>
            <a:off x="2665497" y="3431375"/>
            <a:ext cx="36962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kern="0" baseline="30000">
                <a:solidFill>
                  <a:prstClr val="black">
                    <a:lumMod val="75000"/>
                    <a:lumOff val="25000"/>
                  </a:prstClr>
                </a:solidFill>
                <a:latin typeface="Montserrat" panose="00000500000000000000" pitchFamily="2" charset="0"/>
                <a:ea typeface="Lato" panose="020F0502020204030203" pitchFamily="34" charset="0"/>
                <a:cs typeface="Lato" panose="020F0502020204030203" pitchFamily="34" charset="0"/>
                <a:sym typeface="HuluStyle Bold"/>
              </a:rPr>
              <a:t>CDE</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48" name="TextBox 147">
            <a:extLst>
              <a:ext uri="{FF2B5EF4-FFF2-40B4-BE49-F238E27FC236}">
                <a16:creationId xmlns:a16="http://schemas.microsoft.com/office/drawing/2014/main" id="{45432E55-C03D-4C34-98D5-7C1AEB14D732}"/>
              </a:ext>
            </a:extLst>
          </p:cNvPr>
          <p:cNvSpPr txBox="1"/>
          <p:nvPr/>
        </p:nvSpPr>
        <p:spPr>
          <a:xfrm>
            <a:off x="4661722" y="3478598"/>
            <a:ext cx="36962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kern="0" baseline="30000">
                <a:solidFill>
                  <a:prstClr val="black">
                    <a:lumMod val="75000"/>
                    <a:lumOff val="25000"/>
                  </a:prstClr>
                </a:solidFill>
                <a:latin typeface="Montserrat" panose="00000500000000000000" pitchFamily="2" charset="0"/>
                <a:ea typeface="Lato" panose="020F0502020204030203" pitchFamily="34" charset="0"/>
                <a:cs typeface="Lato" panose="020F0502020204030203" pitchFamily="34" charset="0"/>
                <a:sym typeface="HuluStyle Bold"/>
              </a:rPr>
              <a:t>CDE</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49" name="TextBox 148">
            <a:extLst>
              <a:ext uri="{FF2B5EF4-FFF2-40B4-BE49-F238E27FC236}">
                <a16:creationId xmlns:a16="http://schemas.microsoft.com/office/drawing/2014/main" id="{5AB3ECDB-78A8-4967-86AF-AF5CCA102270}"/>
              </a:ext>
            </a:extLst>
          </p:cNvPr>
          <p:cNvSpPr txBox="1"/>
          <p:nvPr/>
        </p:nvSpPr>
        <p:spPr>
          <a:xfrm>
            <a:off x="6676094" y="3482891"/>
            <a:ext cx="36962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kern="0" baseline="30000">
                <a:solidFill>
                  <a:schemeClr val="bg1"/>
                </a:solidFill>
                <a:latin typeface="Montserrat" panose="00000500000000000000" pitchFamily="2" charset="0"/>
                <a:ea typeface="Lato" panose="020F0502020204030203" pitchFamily="34" charset="0"/>
                <a:cs typeface="Lato" panose="020F0502020204030203" pitchFamily="34" charset="0"/>
                <a:sym typeface="HuluStyle Bold"/>
              </a:rPr>
              <a:t>DE</a:t>
            </a:r>
            <a:endParaRPr kumimoji="0" lang="en-US" sz="10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26F9926B-F1CE-4B9B-93B0-00FB7F5AA82D}"/>
              </a:ext>
            </a:extLst>
          </p:cNvPr>
          <p:cNvSpPr txBox="1"/>
          <p:nvPr/>
        </p:nvSpPr>
        <p:spPr>
          <a:xfrm>
            <a:off x="6676094" y="3066671"/>
            <a:ext cx="36962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kern="0" baseline="30000">
                <a:solidFill>
                  <a:schemeClr val="bg1"/>
                </a:solidFill>
                <a:latin typeface="Montserrat" panose="00000500000000000000" pitchFamily="2" charset="0"/>
                <a:ea typeface="Lato" panose="020F0502020204030203" pitchFamily="34" charset="0"/>
                <a:cs typeface="Lato" panose="020F0502020204030203" pitchFamily="34" charset="0"/>
                <a:sym typeface="HuluStyle Bold"/>
              </a:rPr>
              <a:t>AE</a:t>
            </a:r>
            <a:endParaRPr kumimoji="0" lang="en-US" sz="10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51" name="TextBox 150">
            <a:extLst>
              <a:ext uri="{FF2B5EF4-FFF2-40B4-BE49-F238E27FC236}">
                <a16:creationId xmlns:a16="http://schemas.microsoft.com/office/drawing/2014/main" id="{EC0C61B9-76E5-41F5-A93F-8F02783A2CB4}"/>
              </a:ext>
            </a:extLst>
          </p:cNvPr>
          <p:cNvSpPr txBox="1"/>
          <p:nvPr/>
        </p:nvSpPr>
        <p:spPr>
          <a:xfrm>
            <a:off x="6666727" y="3721313"/>
            <a:ext cx="36962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kern="0" baseline="30000">
                <a:solidFill>
                  <a:prstClr val="black">
                    <a:lumMod val="75000"/>
                    <a:lumOff val="25000"/>
                  </a:prstClr>
                </a:solidFill>
                <a:latin typeface="Montserrat" panose="00000500000000000000" pitchFamily="2" charset="0"/>
                <a:ea typeface="Lato" panose="020F0502020204030203" pitchFamily="34" charset="0"/>
                <a:cs typeface="Lato" panose="020F0502020204030203" pitchFamily="34" charset="0"/>
                <a:sym typeface="HuluStyle Bold"/>
              </a:rPr>
              <a:t>B</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52" name="TextBox 151">
            <a:extLst>
              <a:ext uri="{FF2B5EF4-FFF2-40B4-BE49-F238E27FC236}">
                <a16:creationId xmlns:a16="http://schemas.microsoft.com/office/drawing/2014/main" id="{29E04CC1-EF2D-489D-A337-25A812B3A94E}"/>
              </a:ext>
            </a:extLst>
          </p:cNvPr>
          <p:cNvSpPr txBox="1"/>
          <p:nvPr/>
        </p:nvSpPr>
        <p:spPr>
          <a:xfrm>
            <a:off x="8672824" y="3686969"/>
            <a:ext cx="36962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kern="0" baseline="30000">
                <a:solidFill>
                  <a:prstClr val="black">
                    <a:lumMod val="75000"/>
                    <a:lumOff val="25000"/>
                  </a:prstClr>
                </a:solidFill>
                <a:latin typeface="Montserrat" panose="00000500000000000000" pitchFamily="2" charset="0"/>
                <a:ea typeface="Lato" panose="020F0502020204030203" pitchFamily="34" charset="0"/>
                <a:cs typeface="Lato" panose="020F0502020204030203" pitchFamily="34" charset="0"/>
                <a:sym typeface="HuluStyle Bold"/>
              </a:rPr>
              <a:t>ABC</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53" name="TextBox 152">
            <a:extLst>
              <a:ext uri="{FF2B5EF4-FFF2-40B4-BE49-F238E27FC236}">
                <a16:creationId xmlns:a16="http://schemas.microsoft.com/office/drawing/2014/main" id="{5E01FE93-7B54-4E92-9E35-7AC4D8C0EA49}"/>
              </a:ext>
            </a:extLst>
          </p:cNvPr>
          <p:cNvSpPr txBox="1"/>
          <p:nvPr/>
        </p:nvSpPr>
        <p:spPr>
          <a:xfrm>
            <a:off x="8662948" y="3066671"/>
            <a:ext cx="36962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kern="0" baseline="30000">
                <a:solidFill>
                  <a:schemeClr val="bg1"/>
                </a:solidFill>
                <a:latin typeface="Montserrat" panose="00000500000000000000" pitchFamily="2" charset="0"/>
                <a:ea typeface="Lato" panose="020F0502020204030203" pitchFamily="34" charset="0"/>
                <a:cs typeface="Lato" panose="020F0502020204030203" pitchFamily="34" charset="0"/>
                <a:sym typeface="HuluStyle Bold"/>
              </a:rPr>
              <a:t>AE</a:t>
            </a:r>
            <a:endParaRPr kumimoji="0" lang="en-US" sz="10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154" name="TextBox 153">
            <a:extLst>
              <a:ext uri="{FF2B5EF4-FFF2-40B4-BE49-F238E27FC236}">
                <a16:creationId xmlns:a16="http://schemas.microsoft.com/office/drawing/2014/main" id="{10F16AB5-EC34-4C07-ADD0-A7A45C20CF4E}"/>
              </a:ext>
            </a:extLst>
          </p:cNvPr>
          <p:cNvSpPr txBox="1"/>
          <p:nvPr/>
        </p:nvSpPr>
        <p:spPr>
          <a:xfrm>
            <a:off x="8672824" y="3470918"/>
            <a:ext cx="369624"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kern="0" baseline="30000">
                <a:solidFill>
                  <a:prstClr val="black">
                    <a:lumMod val="75000"/>
                    <a:lumOff val="25000"/>
                  </a:prstClr>
                </a:solidFill>
                <a:latin typeface="Montserrat" panose="00000500000000000000" pitchFamily="2" charset="0"/>
                <a:ea typeface="Lato" panose="020F0502020204030203" pitchFamily="34" charset="0"/>
                <a:cs typeface="Lato" panose="020F0502020204030203" pitchFamily="34" charset="0"/>
                <a:sym typeface="HuluStyle Bold"/>
              </a:rPr>
              <a:t>E</a:t>
            </a: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55" name="TextBox 154">
            <a:extLst>
              <a:ext uri="{FF2B5EF4-FFF2-40B4-BE49-F238E27FC236}">
                <a16:creationId xmlns:a16="http://schemas.microsoft.com/office/drawing/2014/main" id="{790D05B1-5EBF-4BC1-9800-1A474F01038C}"/>
              </a:ext>
            </a:extLst>
          </p:cNvPr>
          <p:cNvSpPr txBox="1"/>
          <p:nvPr/>
        </p:nvSpPr>
        <p:spPr>
          <a:xfrm>
            <a:off x="10685636" y="3572444"/>
            <a:ext cx="458548"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kern="0" baseline="30000">
                <a:solidFill>
                  <a:schemeClr val="bg1"/>
                </a:solidFill>
                <a:latin typeface="Montserrat" panose="00000500000000000000" pitchFamily="2" charset="0"/>
                <a:ea typeface="Lato" panose="020F0502020204030203" pitchFamily="34" charset="0"/>
                <a:cs typeface="Lato" panose="020F0502020204030203" pitchFamily="34" charset="0"/>
                <a:sym typeface="HuluStyle Bold"/>
              </a:rPr>
              <a:t>ABCD</a:t>
            </a:r>
            <a:endParaRPr kumimoji="0" lang="en-US" sz="1000" b="0" i="0" u="none" strike="noStrike" kern="1200" cap="none" spc="0" normalizeH="0" baseline="0" noProof="0">
              <a:ln>
                <a:noFill/>
              </a:ln>
              <a:solidFill>
                <a:schemeClr val="bg1"/>
              </a:solidFill>
              <a:effectLst/>
              <a:uLnTx/>
              <a:uFillTx/>
              <a:latin typeface="Calibri" panose="020F0502020204030204"/>
              <a:ea typeface="+mn-ea"/>
              <a:cs typeface="+mn-cs"/>
            </a:endParaRPr>
          </a:p>
        </p:txBody>
      </p:sp>
      <p:grpSp>
        <p:nvGrpSpPr>
          <p:cNvPr id="156" name="Group 155">
            <a:extLst>
              <a:ext uri="{FF2B5EF4-FFF2-40B4-BE49-F238E27FC236}">
                <a16:creationId xmlns:a16="http://schemas.microsoft.com/office/drawing/2014/main" id="{489A4CBE-1EE3-488C-B761-288FE4A0671D}"/>
              </a:ext>
            </a:extLst>
          </p:cNvPr>
          <p:cNvGrpSpPr/>
          <p:nvPr/>
        </p:nvGrpSpPr>
        <p:grpSpPr>
          <a:xfrm>
            <a:off x="8838268" y="3490325"/>
            <a:ext cx="426708" cy="184666"/>
            <a:chOff x="7734369" y="3691106"/>
            <a:chExt cx="426708" cy="184666"/>
          </a:xfrm>
        </p:grpSpPr>
        <p:sp>
          <p:nvSpPr>
            <p:cNvPr id="157" name="TextBox 156">
              <a:extLst>
                <a:ext uri="{FF2B5EF4-FFF2-40B4-BE49-F238E27FC236}">
                  <a16:creationId xmlns:a16="http://schemas.microsoft.com/office/drawing/2014/main" id="{D4D0EEAE-F5D3-4495-A510-F1874E4E6C6D}"/>
                </a:ext>
              </a:extLst>
            </p:cNvPr>
            <p:cNvSpPr txBox="1"/>
            <p:nvPr/>
          </p:nvSpPr>
          <p:spPr>
            <a:xfrm>
              <a:off x="7734369" y="3691106"/>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(+6)</a:t>
              </a:r>
            </a:p>
          </p:txBody>
        </p:sp>
        <p:sp>
          <p:nvSpPr>
            <p:cNvPr id="158" name="Isosceles Triangle 157">
              <a:extLst>
                <a:ext uri="{FF2B5EF4-FFF2-40B4-BE49-F238E27FC236}">
                  <a16:creationId xmlns:a16="http://schemas.microsoft.com/office/drawing/2014/main" id="{55F544AC-EBA5-4CCA-B3F6-70DDAFDF957D}"/>
                </a:ext>
              </a:extLst>
            </p:cNvPr>
            <p:cNvSpPr/>
            <p:nvPr/>
          </p:nvSpPr>
          <p:spPr>
            <a:xfrm>
              <a:off x="7734369" y="3712536"/>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9" name="Group 158">
            <a:extLst>
              <a:ext uri="{FF2B5EF4-FFF2-40B4-BE49-F238E27FC236}">
                <a16:creationId xmlns:a16="http://schemas.microsoft.com/office/drawing/2014/main" id="{2C6095D9-3DBB-4B5A-A5E2-F7EF55660473}"/>
              </a:ext>
            </a:extLst>
          </p:cNvPr>
          <p:cNvGrpSpPr/>
          <p:nvPr/>
        </p:nvGrpSpPr>
        <p:grpSpPr>
          <a:xfrm>
            <a:off x="5566954" y="4576367"/>
            <a:ext cx="426708" cy="184666"/>
            <a:chOff x="5919532" y="4404204"/>
            <a:chExt cx="426708" cy="184666"/>
          </a:xfrm>
        </p:grpSpPr>
        <p:sp>
          <p:nvSpPr>
            <p:cNvPr id="160" name="TextBox 159">
              <a:extLst>
                <a:ext uri="{FF2B5EF4-FFF2-40B4-BE49-F238E27FC236}">
                  <a16:creationId xmlns:a16="http://schemas.microsoft.com/office/drawing/2014/main" id="{D2C5BD29-5B15-46DB-BFB5-45AD4E567728}"/>
                </a:ext>
              </a:extLst>
            </p:cNvPr>
            <p:cNvSpPr txBox="1"/>
            <p:nvPr/>
          </p:nvSpPr>
          <p:spPr>
            <a:xfrm>
              <a:off x="5919532" y="4404204"/>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(+5)</a:t>
              </a:r>
            </a:p>
          </p:txBody>
        </p:sp>
        <p:sp>
          <p:nvSpPr>
            <p:cNvPr id="161" name="Isosceles Triangle 160">
              <a:extLst>
                <a:ext uri="{FF2B5EF4-FFF2-40B4-BE49-F238E27FC236}">
                  <a16:creationId xmlns:a16="http://schemas.microsoft.com/office/drawing/2014/main" id="{073F2463-F91C-429C-9FB5-5D128599B2E2}"/>
                </a:ext>
              </a:extLst>
            </p:cNvPr>
            <p:cNvSpPr/>
            <p:nvPr/>
          </p:nvSpPr>
          <p:spPr>
            <a:xfrm>
              <a:off x="5919532" y="4425634"/>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2" name="TextBox 161">
            <a:extLst>
              <a:ext uri="{FF2B5EF4-FFF2-40B4-BE49-F238E27FC236}">
                <a16:creationId xmlns:a16="http://schemas.microsoft.com/office/drawing/2014/main" id="{E31FCFF0-D88A-447C-ADDE-C9636211D205}"/>
              </a:ext>
            </a:extLst>
          </p:cNvPr>
          <p:cNvSpPr txBox="1"/>
          <p:nvPr/>
        </p:nvSpPr>
        <p:spPr>
          <a:xfrm>
            <a:off x="838200" y="3045975"/>
            <a:ext cx="968249" cy="246221"/>
          </a:xfrm>
          <a:prstGeom prst="rect">
            <a:avLst/>
          </a:prstGeom>
          <a:noFill/>
        </p:spPr>
        <p:txBody>
          <a:bodyPr wrap="square">
            <a:spAutoFit/>
          </a:bodyPr>
          <a:lstStyle/>
          <a:p>
            <a:pPr lvl="0" algn="l" fontAlgn="b"/>
            <a:r>
              <a:rPr lang="en-US" sz="1000" u="none" strike="noStrike">
                <a:effectLst/>
                <a:latin typeface="Montserrat Light" panose="020B0604020202020204" charset="0"/>
              </a:rPr>
              <a:t>Suburban</a:t>
            </a:r>
            <a:endParaRPr lang="en-US" sz="1000" b="0" i="0" u="none" strike="noStrike">
              <a:solidFill>
                <a:srgbClr val="000000"/>
              </a:solidFill>
              <a:effectLst/>
              <a:latin typeface="Montserrat Light" panose="020B0604020202020204" charset="0"/>
            </a:endParaRPr>
          </a:p>
        </p:txBody>
      </p:sp>
      <p:sp>
        <p:nvSpPr>
          <p:cNvPr id="163" name="TextBox 162">
            <a:extLst>
              <a:ext uri="{FF2B5EF4-FFF2-40B4-BE49-F238E27FC236}">
                <a16:creationId xmlns:a16="http://schemas.microsoft.com/office/drawing/2014/main" id="{20244FAF-EDE3-4D75-BAD5-CAA84B96BD6F}"/>
              </a:ext>
            </a:extLst>
          </p:cNvPr>
          <p:cNvSpPr txBox="1"/>
          <p:nvPr/>
        </p:nvSpPr>
        <p:spPr>
          <a:xfrm>
            <a:off x="838200" y="3449702"/>
            <a:ext cx="813921" cy="246221"/>
          </a:xfrm>
          <a:prstGeom prst="rect">
            <a:avLst/>
          </a:prstGeom>
          <a:noFill/>
        </p:spPr>
        <p:txBody>
          <a:bodyPr wrap="square">
            <a:spAutoFit/>
          </a:bodyPr>
          <a:lstStyle/>
          <a:p>
            <a:pPr lvl="0" algn="l" fontAlgn="b"/>
            <a:r>
              <a:rPr lang="en-US" sz="1000" u="none" strike="noStrike">
                <a:effectLst/>
                <a:latin typeface="Montserrat Light" panose="020B0604020202020204" charset="0"/>
              </a:rPr>
              <a:t>Rural</a:t>
            </a:r>
            <a:endParaRPr lang="en-US" sz="1000" b="0" i="0" u="none" strike="noStrike">
              <a:solidFill>
                <a:srgbClr val="000000"/>
              </a:solidFill>
              <a:effectLst/>
              <a:latin typeface="Montserrat Light" panose="020B0604020202020204" charset="0"/>
            </a:endParaRPr>
          </a:p>
        </p:txBody>
      </p:sp>
      <p:sp>
        <p:nvSpPr>
          <p:cNvPr id="164" name="TextBox 163">
            <a:extLst>
              <a:ext uri="{FF2B5EF4-FFF2-40B4-BE49-F238E27FC236}">
                <a16:creationId xmlns:a16="http://schemas.microsoft.com/office/drawing/2014/main" id="{7BC2569F-C967-4AC9-A9BB-9FE699C21CD1}"/>
              </a:ext>
            </a:extLst>
          </p:cNvPr>
          <p:cNvSpPr txBox="1"/>
          <p:nvPr/>
        </p:nvSpPr>
        <p:spPr>
          <a:xfrm>
            <a:off x="838200" y="3732673"/>
            <a:ext cx="968249" cy="246221"/>
          </a:xfrm>
          <a:prstGeom prst="rect">
            <a:avLst/>
          </a:prstGeom>
          <a:noFill/>
        </p:spPr>
        <p:txBody>
          <a:bodyPr wrap="square">
            <a:spAutoFit/>
          </a:bodyPr>
          <a:lstStyle/>
          <a:p>
            <a:pPr lvl="0" algn="l" fontAlgn="b"/>
            <a:r>
              <a:rPr lang="en-US" sz="1000" u="none" strike="noStrike">
                <a:effectLst/>
                <a:latin typeface="Montserrat Light" panose="020B0604020202020204" charset="0"/>
              </a:rPr>
              <a:t>Urban</a:t>
            </a:r>
            <a:endParaRPr lang="en-US" sz="1000" b="0" i="0" u="none" strike="noStrike">
              <a:solidFill>
                <a:srgbClr val="000000"/>
              </a:solidFill>
              <a:effectLst/>
              <a:latin typeface="Montserrat Light" panose="020B0604020202020204" charset="0"/>
            </a:endParaRPr>
          </a:p>
        </p:txBody>
      </p:sp>
      <p:sp>
        <p:nvSpPr>
          <p:cNvPr id="78" name="TextBox 77">
            <a:extLst>
              <a:ext uri="{FF2B5EF4-FFF2-40B4-BE49-F238E27FC236}">
                <a16:creationId xmlns:a16="http://schemas.microsoft.com/office/drawing/2014/main" id="{1EDDA023-5E23-4839-9567-862F3CCDDD81}"/>
              </a:ext>
            </a:extLst>
          </p:cNvPr>
          <p:cNvSpPr txBox="1"/>
          <p:nvPr/>
        </p:nvSpPr>
        <p:spPr>
          <a:xfrm>
            <a:off x="8400420" y="4960024"/>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(+3)</a:t>
            </a:r>
          </a:p>
        </p:txBody>
      </p:sp>
      <p:sp>
        <p:nvSpPr>
          <p:cNvPr id="79" name="Isosceles Triangle 78">
            <a:extLst>
              <a:ext uri="{FF2B5EF4-FFF2-40B4-BE49-F238E27FC236}">
                <a16:creationId xmlns:a16="http://schemas.microsoft.com/office/drawing/2014/main" id="{17281812-DC97-4AD0-9C0B-9DC16BEA37A7}"/>
              </a:ext>
            </a:extLst>
          </p:cNvPr>
          <p:cNvSpPr/>
          <p:nvPr/>
        </p:nvSpPr>
        <p:spPr>
          <a:xfrm>
            <a:off x="8397362" y="4974925"/>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9527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51251AAF-6035-4BFA-86EC-F0D84338CE25}"/>
              </a:ext>
            </a:extLst>
          </p:cNvPr>
          <p:cNvGraphicFramePr>
            <a:graphicFrameLocks noGrp="1"/>
          </p:cNvGraphicFramePr>
          <p:nvPr>
            <p:extLst>
              <p:ext uri="{D42A27DB-BD31-4B8C-83A1-F6EECF244321}">
                <p14:modId xmlns:p14="http://schemas.microsoft.com/office/powerpoint/2010/main" val="3918184830"/>
              </p:ext>
            </p:extLst>
          </p:nvPr>
        </p:nvGraphicFramePr>
        <p:xfrm>
          <a:off x="4017689" y="3304339"/>
          <a:ext cx="7017986" cy="2905959"/>
        </p:xfrm>
        <a:graphic>
          <a:graphicData uri="http://schemas.openxmlformats.org/drawingml/2006/table">
            <a:tbl>
              <a:tblPr/>
              <a:tblGrid>
                <a:gridCol w="2377440">
                  <a:extLst>
                    <a:ext uri="{9D8B030D-6E8A-4147-A177-3AD203B41FA5}">
                      <a16:colId xmlns:a16="http://schemas.microsoft.com/office/drawing/2014/main" val="2215113818"/>
                    </a:ext>
                  </a:extLst>
                </a:gridCol>
                <a:gridCol w="491473">
                  <a:extLst>
                    <a:ext uri="{9D8B030D-6E8A-4147-A177-3AD203B41FA5}">
                      <a16:colId xmlns:a16="http://schemas.microsoft.com/office/drawing/2014/main" val="208554357"/>
                    </a:ext>
                  </a:extLst>
                </a:gridCol>
                <a:gridCol w="3657600">
                  <a:extLst>
                    <a:ext uri="{9D8B030D-6E8A-4147-A177-3AD203B41FA5}">
                      <a16:colId xmlns:a16="http://schemas.microsoft.com/office/drawing/2014/main" val="2678355015"/>
                    </a:ext>
                  </a:extLst>
                </a:gridCol>
                <a:gridCol w="491473">
                  <a:extLst>
                    <a:ext uri="{9D8B030D-6E8A-4147-A177-3AD203B41FA5}">
                      <a16:colId xmlns:a16="http://schemas.microsoft.com/office/drawing/2014/main" val="3742613474"/>
                    </a:ext>
                  </a:extLst>
                </a:gridCol>
              </a:tblGrid>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Actively works with first responders to keep communities safe during wildfires</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7.3</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a:solidFill>
                          <a:srgbClr val="000000"/>
                        </a:solidFill>
                        <a:effectLst/>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8</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6505122"/>
                  </a:ext>
                </a:extLst>
              </a:tr>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Takes proactive measures to protect the electricity grid from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7.1</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5</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983066"/>
                  </a:ext>
                </a:extLst>
              </a:tr>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Is committed to restoring power to customers affected by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7.0</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4</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6369180"/>
                  </a:ext>
                </a:extLst>
              </a:tr>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Takes proactive measures to protect communities from the risks of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7.0</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-2</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6822447"/>
                  </a:ext>
                </a:extLst>
              </a:tr>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Shows care and concern for its customers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6.5</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-14</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0121093"/>
                  </a:ext>
                </a:extLst>
              </a:tr>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Supports nonprofits and communities affected by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6.5</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-16</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233124"/>
                  </a:ext>
                </a:extLst>
              </a:tr>
              <a:tr h="415137">
                <a:tc>
                  <a:txBody>
                    <a:bodyPr/>
                    <a:lstStyle/>
                    <a:p>
                      <a:pPr algn="l" fontAlgn="t"/>
                      <a:r>
                        <a:rPr lang="en-US" sz="900" u="none" strike="noStrike" kern="1200">
                          <a:solidFill>
                            <a:schemeClr val="tx1"/>
                          </a:solidFill>
                          <a:effectLst/>
                          <a:latin typeface="Montserrat Light" panose="00000400000000000000" pitchFamily="2" charset="0"/>
                          <a:ea typeface="+mn-ea"/>
                          <a:cs typeface="+mn-cs"/>
                        </a:rPr>
                        <a:t>Is a company you trust to act in the best interest of its customers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6.3</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-20</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553760"/>
                  </a:ext>
                </a:extLst>
              </a:tr>
            </a:tbl>
          </a:graphicData>
        </a:graphic>
      </p:graphicFrame>
      <p:pic>
        <p:nvPicPr>
          <p:cNvPr id="2" name="Picture 1">
            <a:extLst>
              <a:ext uri="{FF2B5EF4-FFF2-40B4-BE49-F238E27FC236}">
                <a16:creationId xmlns:a16="http://schemas.microsoft.com/office/drawing/2014/main" id="{6062D721-1A51-4898-8005-289CDD2CB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6D837EA-04F1-4CC4-9433-18F69DD46C69}"/>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184C1215-CBF7-4E20-8BD3-A586330504D5}"/>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BB623AE-02DC-409A-816E-FBF2A20EC8A1}"/>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How do Not Notified, De-Energized customers feel about SCE?</a:t>
            </a:r>
          </a:p>
        </p:txBody>
      </p:sp>
      <p:sp>
        <p:nvSpPr>
          <p:cNvPr id="6" name="Rectangle 5">
            <a:extLst>
              <a:ext uri="{FF2B5EF4-FFF2-40B4-BE49-F238E27FC236}">
                <a16:creationId xmlns:a16="http://schemas.microsoft.com/office/drawing/2014/main" id="{44E21F8A-F6FC-44BF-8B52-1542E3112BDD}"/>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Total Respondents (Not Notified, De-Energized n=500); Q1, Q12</a:t>
            </a:r>
          </a:p>
        </p:txBody>
      </p:sp>
      <p:sp>
        <p:nvSpPr>
          <p:cNvPr id="7" name="Text Placeholder 6">
            <a:extLst>
              <a:ext uri="{FF2B5EF4-FFF2-40B4-BE49-F238E27FC236}">
                <a16:creationId xmlns:a16="http://schemas.microsoft.com/office/drawing/2014/main" id="{12F8888A-8D49-41CA-8263-5BB9AFC9B1B5}"/>
              </a:ext>
            </a:extLst>
          </p:cNvPr>
          <p:cNvSpPr txBox="1">
            <a:spLocks/>
          </p:cNvSpPr>
          <p:nvPr/>
        </p:nvSpPr>
        <p:spPr>
          <a:xfrm>
            <a:off x="866736" y="2522893"/>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SCE FAVORABILITY</a:t>
            </a:r>
          </a:p>
        </p:txBody>
      </p:sp>
      <p:cxnSp>
        <p:nvCxnSpPr>
          <p:cNvPr id="8" name="Straight Connector 7">
            <a:extLst>
              <a:ext uri="{FF2B5EF4-FFF2-40B4-BE49-F238E27FC236}">
                <a16:creationId xmlns:a16="http://schemas.microsoft.com/office/drawing/2014/main" id="{B586B07D-F864-42F0-BC8B-E3B8BB56E977}"/>
              </a:ext>
            </a:extLst>
          </p:cNvPr>
          <p:cNvCxnSpPr>
            <a:cxnSpLocks/>
          </p:cNvCxnSpPr>
          <p:nvPr/>
        </p:nvCxnSpPr>
        <p:spPr>
          <a:xfrm rot="16200000" flipV="1">
            <a:off x="1169767" y="2620937"/>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6">
            <a:extLst>
              <a:ext uri="{FF2B5EF4-FFF2-40B4-BE49-F238E27FC236}">
                <a16:creationId xmlns:a16="http://schemas.microsoft.com/office/drawing/2014/main" id="{8235D12D-301B-405D-BA6A-18C2E79F2BF5}"/>
              </a:ext>
            </a:extLst>
          </p:cNvPr>
          <p:cNvSpPr txBox="1">
            <a:spLocks/>
          </p:cNvSpPr>
          <p:nvPr/>
        </p:nvSpPr>
        <p:spPr>
          <a:xfrm>
            <a:off x="3936048" y="2522904"/>
            <a:ext cx="3279628"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FEELINGS TOWARD SCE</a:t>
            </a:r>
            <a:endParaRPr lang="en-US" sz="1200">
              <a:solidFill>
                <a:schemeClr val="tx1"/>
              </a:solidFill>
              <a:latin typeface="Montserrat Light" panose="00000400000000000000" pitchFamily="2" charset="0"/>
              <a:sym typeface="HuluStyle Regular"/>
            </a:endParaRPr>
          </a:p>
        </p:txBody>
      </p:sp>
      <p:cxnSp>
        <p:nvCxnSpPr>
          <p:cNvPr id="19" name="Straight Connector 18">
            <a:extLst>
              <a:ext uri="{FF2B5EF4-FFF2-40B4-BE49-F238E27FC236}">
                <a16:creationId xmlns:a16="http://schemas.microsoft.com/office/drawing/2014/main" id="{FAE0B18B-2386-43A6-BBB0-19B97CD65524}"/>
              </a:ext>
            </a:extLst>
          </p:cNvPr>
          <p:cNvCxnSpPr>
            <a:cxnSpLocks/>
          </p:cNvCxnSpPr>
          <p:nvPr/>
        </p:nvCxnSpPr>
        <p:spPr>
          <a:xfrm rot="16200000" flipV="1">
            <a:off x="4239632" y="261158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160A2E1-5FA6-4EFD-A095-F0340DF1348A}"/>
              </a:ext>
            </a:extLst>
          </p:cNvPr>
          <p:cNvSpPr/>
          <p:nvPr/>
        </p:nvSpPr>
        <p:spPr>
          <a:xfrm>
            <a:off x="9566232" y="2818369"/>
            <a:ext cx="1007007" cy="353943"/>
          </a:xfrm>
          <a:prstGeom prst="rect">
            <a:avLst/>
          </a:prstGeom>
        </p:spPr>
        <p:txBody>
          <a:bodyPr wrap="none">
            <a:spAutoFit/>
          </a:bodyPr>
          <a:lstStyle/>
          <a:p>
            <a:pPr algn="r" fontAlgn="t"/>
            <a:r>
              <a:rPr lang="en-US" sz="900">
                <a:latin typeface="Montserrat SemiBold" panose="00000700000000000000" pitchFamily="2" charset="0"/>
              </a:rPr>
              <a:t>Bottom 3 Box </a:t>
            </a:r>
          </a:p>
          <a:p>
            <a:pPr algn="r" fontAlgn="t"/>
            <a:r>
              <a:rPr lang="en-US" sz="800">
                <a:latin typeface="Montserrat Light" panose="00000400000000000000" pitchFamily="2" charset="0"/>
              </a:rPr>
              <a:t>(1-3)</a:t>
            </a:r>
          </a:p>
        </p:txBody>
      </p:sp>
      <p:sp>
        <p:nvSpPr>
          <p:cNvPr id="21" name="Rectangle 20">
            <a:extLst>
              <a:ext uri="{FF2B5EF4-FFF2-40B4-BE49-F238E27FC236}">
                <a16:creationId xmlns:a16="http://schemas.microsoft.com/office/drawing/2014/main" id="{0D15C59F-4445-42DF-8A70-7F177C8D7680}"/>
              </a:ext>
            </a:extLst>
          </p:cNvPr>
          <p:cNvSpPr/>
          <p:nvPr/>
        </p:nvSpPr>
        <p:spPr>
          <a:xfrm>
            <a:off x="8312597" y="2818369"/>
            <a:ext cx="965329" cy="353943"/>
          </a:xfrm>
          <a:prstGeom prst="rect">
            <a:avLst/>
          </a:prstGeom>
        </p:spPr>
        <p:txBody>
          <a:bodyPr wrap="none">
            <a:spAutoFit/>
          </a:bodyPr>
          <a:lstStyle/>
          <a:p>
            <a:pPr algn="ctr" fontAlgn="t"/>
            <a:r>
              <a:rPr lang="en-US" sz="900">
                <a:latin typeface="Montserrat SemiBold" panose="00000700000000000000" pitchFamily="2" charset="0"/>
              </a:rPr>
              <a:t>Middle 4 Box </a:t>
            </a:r>
          </a:p>
          <a:p>
            <a:pPr algn="ctr" fontAlgn="t"/>
            <a:r>
              <a:rPr lang="en-US" sz="800">
                <a:latin typeface="Montserrat Light" panose="00000400000000000000" pitchFamily="2" charset="0"/>
              </a:rPr>
              <a:t>(4-7)</a:t>
            </a:r>
          </a:p>
        </p:txBody>
      </p:sp>
      <p:sp>
        <p:nvSpPr>
          <p:cNvPr id="22" name="Rectangle 21">
            <a:extLst>
              <a:ext uri="{FF2B5EF4-FFF2-40B4-BE49-F238E27FC236}">
                <a16:creationId xmlns:a16="http://schemas.microsoft.com/office/drawing/2014/main" id="{A9295B0D-6133-455A-9B9B-4A3DE03FEFAE}"/>
              </a:ext>
            </a:extLst>
          </p:cNvPr>
          <p:cNvSpPr/>
          <p:nvPr/>
        </p:nvSpPr>
        <p:spPr>
          <a:xfrm>
            <a:off x="6987618" y="2818369"/>
            <a:ext cx="779381" cy="353943"/>
          </a:xfrm>
          <a:prstGeom prst="rect">
            <a:avLst/>
          </a:prstGeom>
        </p:spPr>
        <p:txBody>
          <a:bodyPr wrap="non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graphicFrame>
        <p:nvGraphicFramePr>
          <p:cNvPr id="24" name="Chart 23">
            <a:extLst>
              <a:ext uri="{FF2B5EF4-FFF2-40B4-BE49-F238E27FC236}">
                <a16:creationId xmlns:a16="http://schemas.microsoft.com/office/drawing/2014/main" id="{CE49AF88-7045-417F-9510-8A0EFFC4F517}"/>
              </a:ext>
            </a:extLst>
          </p:cNvPr>
          <p:cNvGraphicFramePr/>
          <p:nvPr>
            <p:extLst>
              <p:ext uri="{D42A27DB-BD31-4B8C-83A1-F6EECF244321}">
                <p14:modId xmlns:p14="http://schemas.microsoft.com/office/powerpoint/2010/main" val="2031546143"/>
              </p:ext>
            </p:extLst>
          </p:nvPr>
        </p:nvGraphicFramePr>
        <p:xfrm>
          <a:off x="6927925" y="3157391"/>
          <a:ext cx="3710405" cy="3194019"/>
        </p:xfrm>
        <a:graphic>
          <a:graphicData uri="http://schemas.openxmlformats.org/drawingml/2006/chart">
            <c:chart xmlns:c="http://schemas.openxmlformats.org/drawingml/2006/chart" xmlns:r="http://schemas.openxmlformats.org/officeDocument/2006/relationships" r:id="rId4"/>
          </a:graphicData>
        </a:graphic>
      </p:graphicFrame>
      <p:sp>
        <p:nvSpPr>
          <p:cNvPr id="33" name="Rectangle 32">
            <a:extLst>
              <a:ext uri="{FF2B5EF4-FFF2-40B4-BE49-F238E27FC236}">
                <a16:creationId xmlns:a16="http://schemas.microsoft.com/office/drawing/2014/main" id="{1EF2C259-C7B0-4F7D-8F3A-4BAAA00AA7AE}"/>
              </a:ext>
            </a:extLst>
          </p:cNvPr>
          <p:cNvSpPr/>
          <p:nvPr/>
        </p:nvSpPr>
        <p:spPr>
          <a:xfrm>
            <a:off x="6358361" y="2818369"/>
            <a:ext cx="535724" cy="369332"/>
          </a:xfrm>
          <a:prstGeom prst="rect">
            <a:avLst/>
          </a:prstGeom>
        </p:spPr>
        <p:txBody>
          <a:bodyPr wrap="none">
            <a:spAutoFit/>
          </a:bodyPr>
          <a:lstStyle/>
          <a:p>
            <a:pPr fontAlgn="t"/>
            <a:r>
              <a:rPr lang="en-US" sz="900">
                <a:latin typeface="Montserrat SemiBold" panose="00000700000000000000" pitchFamily="2" charset="0"/>
              </a:rPr>
              <a:t>Mean </a:t>
            </a:r>
          </a:p>
          <a:p>
            <a:pPr fontAlgn="t"/>
            <a:r>
              <a:rPr lang="en-US" sz="900">
                <a:latin typeface="Montserrat SemiBold" panose="00000700000000000000" pitchFamily="2" charset="0"/>
              </a:rPr>
              <a:t>Score</a:t>
            </a:r>
            <a:endParaRPr lang="en-US" sz="800">
              <a:latin typeface="Montserrat Light" panose="00000400000000000000" pitchFamily="2" charset="0"/>
            </a:endParaRPr>
          </a:p>
        </p:txBody>
      </p:sp>
      <p:sp>
        <p:nvSpPr>
          <p:cNvPr id="34" name="Rectangle 33">
            <a:extLst>
              <a:ext uri="{FF2B5EF4-FFF2-40B4-BE49-F238E27FC236}">
                <a16:creationId xmlns:a16="http://schemas.microsoft.com/office/drawing/2014/main" id="{B49B276D-6541-48C3-95E2-1D4EF165D537}"/>
              </a:ext>
            </a:extLst>
          </p:cNvPr>
          <p:cNvSpPr/>
          <p:nvPr/>
        </p:nvSpPr>
        <p:spPr>
          <a:xfrm>
            <a:off x="10573239" y="2821408"/>
            <a:ext cx="844843" cy="461665"/>
          </a:xfrm>
          <a:prstGeom prst="rect">
            <a:avLst/>
          </a:prstGeom>
        </p:spPr>
        <p:txBody>
          <a:bodyPr wrap="square">
            <a:spAutoFit/>
          </a:bodyPr>
          <a:lstStyle/>
          <a:p>
            <a:pPr fontAlgn="t"/>
            <a:r>
              <a:rPr lang="en-US" sz="800">
                <a:latin typeface="Montserrat SemiBold" panose="00000700000000000000" pitchFamily="2" charset="0"/>
              </a:rPr>
              <a:t>Net Score </a:t>
            </a:r>
          </a:p>
          <a:p>
            <a:pPr fontAlgn="t"/>
            <a:r>
              <a:rPr lang="en-US" sz="800">
                <a:latin typeface="Montserrat Light" panose="00000400000000000000" pitchFamily="2" charset="0"/>
              </a:rPr>
              <a:t>(9-10 minus 1-6)</a:t>
            </a:r>
            <a:endParaRPr lang="en-US" sz="700">
              <a:latin typeface="Montserrat Light" panose="00000400000000000000" pitchFamily="2" charset="0"/>
            </a:endParaRPr>
          </a:p>
        </p:txBody>
      </p:sp>
      <p:sp>
        <p:nvSpPr>
          <p:cNvPr id="45" name="TextBox 44">
            <a:extLst>
              <a:ext uri="{FF2B5EF4-FFF2-40B4-BE49-F238E27FC236}">
                <a16:creationId xmlns:a16="http://schemas.microsoft.com/office/drawing/2014/main" id="{AB419FD1-4762-4A1E-9E24-EF1E23E587A9}"/>
              </a:ext>
            </a:extLst>
          </p:cNvPr>
          <p:cNvSpPr txBox="1"/>
          <p:nvPr/>
        </p:nvSpPr>
        <p:spPr>
          <a:xfrm>
            <a:off x="2740177" y="3099899"/>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sp>
        <p:nvSpPr>
          <p:cNvPr id="46" name="TextBox 45">
            <a:extLst>
              <a:ext uri="{FF2B5EF4-FFF2-40B4-BE49-F238E27FC236}">
                <a16:creationId xmlns:a16="http://schemas.microsoft.com/office/drawing/2014/main" id="{E169B225-80DA-4CC7-921A-23A7A63633CF}"/>
              </a:ext>
            </a:extLst>
          </p:cNvPr>
          <p:cNvSpPr txBox="1"/>
          <p:nvPr/>
        </p:nvSpPr>
        <p:spPr>
          <a:xfrm>
            <a:off x="2740177" y="3484461"/>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graphicFrame>
        <p:nvGraphicFramePr>
          <p:cNvPr id="47" name="Chart 46">
            <a:extLst>
              <a:ext uri="{FF2B5EF4-FFF2-40B4-BE49-F238E27FC236}">
                <a16:creationId xmlns:a16="http://schemas.microsoft.com/office/drawing/2014/main" id="{BE43CD65-709E-4269-B35B-23A98EB82106}"/>
              </a:ext>
            </a:extLst>
          </p:cNvPr>
          <p:cNvGraphicFramePr/>
          <p:nvPr>
            <p:extLst>
              <p:ext uri="{D42A27DB-BD31-4B8C-83A1-F6EECF244321}">
                <p14:modId xmlns:p14="http://schemas.microsoft.com/office/powerpoint/2010/main" val="4152325592"/>
              </p:ext>
            </p:extLst>
          </p:nvPr>
        </p:nvGraphicFramePr>
        <p:xfrm>
          <a:off x="1751186" y="2871298"/>
          <a:ext cx="1858937" cy="25888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8" name="Table 47">
            <a:extLst>
              <a:ext uri="{FF2B5EF4-FFF2-40B4-BE49-F238E27FC236}">
                <a16:creationId xmlns:a16="http://schemas.microsoft.com/office/drawing/2014/main" id="{60570A53-2C33-47D7-99B9-D7312176952A}"/>
              </a:ext>
            </a:extLst>
          </p:cNvPr>
          <p:cNvGraphicFramePr>
            <a:graphicFrameLocks noGrp="1"/>
          </p:cNvGraphicFramePr>
          <p:nvPr>
            <p:extLst>
              <p:ext uri="{D42A27DB-BD31-4B8C-83A1-F6EECF244321}">
                <p14:modId xmlns:p14="http://schemas.microsoft.com/office/powerpoint/2010/main" val="3027795679"/>
              </p:ext>
            </p:extLst>
          </p:nvPr>
        </p:nvGraphicFramePr>
        <p:xfrm>
          <a:off x="919900" y="5523817"/>
          <a:ext cx="2209372" cy="706792"/>
        </p:xfrm>
        <a:graphic>
          <a:graphicData uri="http://schemas.openxmlformats.org/drawingml/2006/table">
            <a:tbl>
              <a:tblPr/>
              <a:tblGrid>
                <a:gridCol w="1280160">
                  <a:extLst>
                    <a:ext uri="{9D8B030D-6E8A-4147-A177-3AD203B41FA5}">
                      <a16:colId xmlns:a16="http://schemas.microsoft.com/office/drawing/2014/main" val="1705185750"/>
                    </a:ext>
                  </a:extLst>
                </a:gridCol>
                <a:gridCol w="929212">
                  <a:extLst>
                    <a:ext uri="{9D8B030D-6E8A-4147-A177-3AD203B41FA5}">
                      <a16:colId xmlns:a16="http://schemas.microsoft.com/office/drawing/2014/main" val="695162484"/>
                    </a:ext>
                  </a:extLst>
                </a:gridCol>
              </a:tblGrid>
              <a:tr h="353396">
                <a:tc>
                  <a:txBody>
                    <a:bodyPr/>
                    <a:lstStyle/>
                    <a:p>
                      <a:pPr fontAlgn="t"/>
                      <a:r>
                        <a:rPr lang="en-US" sz="900">
                          <a:latin typeface="Montserrat SemiBold" panose="00000700000000000000" pitchFamily="2" charset="0"/>
                        </a:rPr>
                        <a:t>Mean Score</a:t>
                      </a:r>
                      <a:endParaRPr lang="en-US" sz="800">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a:solidFill>
                            <a:srgbClr val="000000"/>
                          </a:solidFill>
                          <a:effectLst/>
                          <a:latin typeface="Montserrat Light" panose="00000400000000000000" pitchFamily="2" charset="0"/>
                        </a:rPr>
                        <a:t>6.9</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2916924"/>
                  </a:ext>
                </a:extLst>
              </a:tr>
              <a:tr h="353396">
                <a:tc>
                  <a:txBody>
                    <a:bodyPr/>
                    <a:lstStyle/>
                    <a:p>
                      <a:pPr fontAlgn="t"/>
                      <a:r>
                        <a:rPr lang="en-US" sz="900">
                          <a:latin typeface="Montserrat SemiBold" panose="00000700000000000000" pitchFamily="2" charset="0"/>
                        </a:rPr>
                        <a:t>Net Favorability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kern="1200" baseline="0" noProof="0">
                          <a:solidFill>
                            <a:srgbClr val="000000"/>
                          </a:solidFill>
                          <a:effectLst/>
                          <a:latin typeface="Montserrat Light" panose="00000400000000000000" pitchFamily="2" charset="0"/>
                          <a:ea typeface="+mn-ea"/>
                          <a:cs typeface="+mn-cs"/>
                        </a:rPr>
                        <a:t>-3</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1710227"/>
                  </a:ext>
                </a:extLst>
              </a:tr>
            </a:tbl>
          </a:graphicData>
        </a:graphic>
      </p:graphicFrame>
      <p:sp>
        <p:nvSpPr>
          <p:cNvPr id="49" name="Rectangle 48">
            <a:extLst>
              <a:ext uri="{FF2B5EF4-FFF2-40B4-BE49-F238E27FC236}">
                <a16:creationId xmlns:a16="http://schemas.microsoft.com/office/drawing/2014/main" id="{67783627-5468-44E8-899A-F09C5AAA4A5E}"/>
              </a:ext>
            </a:extLst>
          </p:cNvPr>
          <p:cNvSpPr/>
          <p:nvPr/>
        </p:nvSpPr>
        <p:spPr>
          <a:xfrm>
            <a:off x="900626" y="3402360"/>
            <a:ext cx="837293" cy="353943"/>
          </a:xfrm>
          <a:prstGeom prst="rect">
            <a:avLst/>
          </a:prstGeom>
        </p:spPr>
        <p:txBody>
          <a:bodyPr wrap="squar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sp>
        <p:nvSpPr>
          <p:cNvPr id="50" name="Rectangle 49">
            <a:extLst>
              <a:ext uri="{FF2B5EF4-FFF2-40B4-BE49-F238E27FC236}">
                <a16:creationId xmlns:a16="http://schemas.microsoft.com/office/drawing/2014/main" id="{DBAC26AF-A29F-4B30-8D37-670D6DA79648}"/>
              </a:ext>
            </a:extLst>
          </p:cNvPr>
          <p:cNvSpPr/>
          <p:nvPr/>
        </p:nvSpPr>
        <p:spPr>
          <a:xfrm>
            <a:off x="892187" y="4402471"/>
            <a:ext cx="965329" cy="353943"/>
          </a:xfrm>
          <a:prstGeom prst="rect">
            <a:avLst/>
          </a:prstGeom>
        </p:spPr>
        <p:txBody>
          <a:bodyPr wrap="none">
            <a:spAutoFit/>
          </a:bodyPr>
          <a:lstStyle/>
          <a:p>
            <a:pPr fontAlgn="t"/>
            <a:r>
              <a:rPr lang="en-US" sz="900">
                <a:latin typeface="Montserrat SemiBold" panose="00000700000000000000" pitchFamily="2" charset="0"/>
              </a:rPr>
              <a:t>Middle 4 Box </a:t>
            </a:r>
          </a:p>
          <a:p>
            <a:pPr fontAlgn="t"/>
            <a:r>
              <a:rPr lang="en-US" sz="800">
                <a:latin typeface="Montserrat Light" panose="00000400000000000000" pitchFamily="2" charset="0"/>
              </a:rPr>
              <a:t>(4-7)</a:t>
            </a:r>
          </a:p>
        </p:txBody>
      </p:sp>
      <p:sp>
        <p:nvSpPr>
          <p:cNvPr id="51" name="Rectangle 50">
            <a:extLst>
              <a:ext uri="{FF2B5EF4-FFF2-40B4-BE49-F238E27FC236}">
                <a16:creationId xmlns:a16="http://schemas.microsoft.com/office/drawing/2014/main" id="{24BBF3D8-FCAD-4588-B79E-DE09DC355167}"/>
              </a:ext>
            </a:extLst>
          </p:cNvPr>
          <p:cNvSpPr/>
          <p:nvPr/>
        </p:nvSpPr>
        <p:spPr>
          <a:xfrm>
            <a:off x="871347" y="5056343"/>
            <a:ext cx="1007007" cy="353943"/>
          </a:xfrm>
          <a:prstGeom prst="rect">
            <a:avLst/>
          </a:prstGeom>
        </p:spPr>
        <p:txBody>
          <a:bodyPr wrap="none">
            <a:spAutoFit/>
          </a:bodyPr>
          <a:lstStyle/>
          <a:p>
            <a:pPr fontAlgn="t"/>
            <a:r>
              <a:rPr lang="en-US" sz="900">
                <a:latin typeface="Montserrat SemiBold" panose="00000700000000000000" pitchFamily="2" charset="0"/>
              </a:rPr>
              <a:t>Bottom 3 Box </a:t>
            </a:r>
          </a:p>
          <a:p>
            <a:pPr fontAlgn="t"/>
            <a:r>
              <a:rPr lang="en-US" sz="800">
                <a:latin typeface="Montserrat Light" panose="00000400000000000000" pitchFamily="2" charset="0"/>
              </a:rPr>
              <a:t>(1-3)</a:t>
            </a:r>
          </a:p>
        </p:txBody>
      </p:sp>
      <p:pic>
        <p:nvPicPr>
          <p:cNvPr id="25" name="Picture 24">
            <a:extLst>
              <a:ext uri="{FF2B5EF4-FFF2-40B4-BE49-F238E27FC236}">
                <a16:creationId xmlns:a16="http://schemas.microsoft.com/office/drawing/2014/main" id="{F62F3B83-95CB-469A-91D5-07C10BEDE274}"/>
              </a:ext>
            </a:extLst>
          </p:cNvPr>
          <p:cNvPicPr>
            <a:picLocks noChangeAspect="1"/>
          </p:cNvPicPr>
          <p:nvPr/>
        </p:nvPicPr>
        <p:blipFill rotWithShape="1">
          <a:blip r:embed="rId6">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Tree>
    <p:extLst>
      <p:ext uri="{BB962C8B-B14F-4D97-AF65-F5344CB8AC3E}">
        <p14:creationId xmlns:p14="http://schemas.microsoft.com/office/powerpoint/2010/main" val="312756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 name="Isosceles Triangle 117">
            <a:extLst>
              <a:ext uri="{FF2B5EF4-FFF2-40B4-BE49-F238E27FC236}">
                <a16:creationId xmlns:a16="http://schemas.microsoft.com/office/drawing/2014/main" id="{6F414E3C-3E43-4CA6-B471-A1F1C3A77E20}"/>
              </a:ext>
            </a:extLst>
          </p:cNvPr>
          <p:cNvSpPr/>
          <p:nvPr/>
        </p:nvSpPr>
        <p:spPr>
          <a:xfrm rot="10800000">
            <a:off x="260058" y="691685"/>
            <a:ext cx="2772582" cy="2390157"/>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B400B55-8621-43F9-8AD4-C8DE58BCC937}"/>
              </a:ext>
            </a:extLst>
          </p:cNvPr>
          <p:cNvSpPr/>
          <p:nvPr/>
        </p:nvSpPr>
        <p:spPr>
          <a:xfrm>
            <a:off x="3848510" y="2372011"/>
            <a:ext cx="1463040" cy="7169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Montserrat SemiBold" panose="00000700000000000000" pitchFamily="2" charset="0"/>
              </a:rPr>
              <a:t>NOTIFIED,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ontserrat SemiBold" panose="00000700000000000000" pitchFamily="2" charset="0"/>
                <a:ea typeface="+mn-ea"/>
                <a:cs typeface="+mn-cs"/>
              </a:rPr>
              <a:t>DE-ENERGIZED</a:t>
            </a:r>
            <a:endParaRPr lang="en-US" sz="900">
              <a:latin typeface="Montserrat Light" panose="00000400000000000000" pitchFamily="2" charset="0"/>
            </a:endParaRPr>
          </a:p>
        </p:txBody>
      </p:sp>
      <p:sp>
        <p:nvSpPr>
          <p:cNvPr id="27" name="Rectangle 26">
            <a:extLst>
              <a:ext uri="{FF2B5EF4-FFF2-40B4-BE49-F238E27FC236}">
                <a16:creationId xmlns:a16="http://schemas.microsoft.com/office/drawing/2014/main" id="{D1E2AA74-5C58-4538-8D60-8E706B2B17C3}"/>
              </a:ext>
            </a:extLst>
          </p:cNvPr>
          <p:cNvSpPr/>
          <p:nvPr/>
        </p:nvSpPr>
        <p:spPr>
          <a:xfrm>
            <a:off x="5408140" y="2372011"/>
            <a:ext cx="1463040" cy="7169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ontserrat SemiBold" panose="00000700000000000000" pitchFamily="2" charset="0"/>
                <a:ea typeface="+mn-ea"/>
                <a:cs typeface="+mn-cs"/>
              </a:rPr>
              <a:t>NOTIFIED,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Montserrat SemiBold" panose="00000700000000000000" pitchFamily="2" charset="0"/>
              </a:rPr>
              <a:t>NOT DE-ENERGIZED</a:t>
            </a:r>
            <a:endParaRPr kumimoji="0" lang="en-US" sz="900" b="0" i="0" u="none" strike="noStrike" kern="1200" cap="none" spc="0" normalizeH="0" baseline="0" noProof="0">
              <a:ln>
                <a:noFill/>
              </a:ln>
              <a:effectLst/>
              <a:uLnTx/>
              <a:uFillTx/>
              <a:latin typeface="Montserrat Light" panose="00000400000000000000" pitchFamily="2" charset="0"/>
            </a:endParaRPr>
          </a:p>
        </p:txBody>
      </p:sp>
      <p:sp>
        <p:nvSpPr>
          <p:cNvPr id="33" name="Rectangle 32">
            <a:extLst>
              <a:ext uri="{FF2B5EF4-FFF2-40B4-BE49-F238E27FC236}">
                <a16:creationId xmlns:a16="http://schemas.microsoft.com/office/drawing/2014/main" id="{8A443FA7-18BA-414A-AB48-3DF2DF290E23}"/>
              </a:ext>
            </a:extLst>
          </p:cNvPr>
          <p:cNvSpPr/>
          <p:nvPr/>
        </p:nvSpPr>
        <p:spPr>
          <a:xfrm>
            <a:off x="6967770" y="2372011"/>
            <a:ext cx="1463040" cy="7169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ontserrat SemiBold" panose="00000700000000000000" pitchFamily="2" charset="0"/>
                <a:ea typeface="+mn-ea"/>
                <a:cs typeface="+mn-cs"/>
              </a:rPr>
              <a:t>NOT NOTIFIED,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Montserrat SemiBold" panose="00000700000000000000" pitchFamily="2" charset="0"/>
              </a:rPr>
              <a:t>NOT DE-ENERGIZED</a:t>
            </a:r>
            <a:endParaRPr kumimoji="0" lang="en-US" sz="1200" b="0" i="0" u="none" strike="noStrike" kern="1200" cap="none" spc="0" normalizeH="0" baseline="0" noProof="0">
              <a:ln>
                <a:noFill/>
              </a:ln>
              <a:effectLst/>
              <a:uLnTx/>
              <a:uFillTx/>
              <a:latin typeface="Montserrat SemiBold" panose="00000700000000000000" pitchFamily="2" charset="0"/>
              <a:ea typeface="+mn-ea"/>
              <a:cs typeface="+mn-cs"/>
            </a:endParaRPr>
          </a:p>
        </p:txBody>
      </p:sp>
      <p:sp>
        <p:nvSpPr>
          <p:cNvPr id="39" name="Rectangle 38">
            <a:extLst>
              <a:ext uri="{FF2B5EF4-FFF2-40B4-BE49-F238E27FC236}">
                <a16:creationId xmlns:a16="http://schemas.microsoft.com/office/drawing/2014/main" id="{0FD62031-8DAF-412B-98AE-B1A09DECA6BF}"/>
              </a:ext>
            </a:extLst>
          </p:cNvPr>
          <p:cNvSpPr/>
          <p:nvPr/>
        </p:nvSpPr>
        <p:spPr>
          <a:xfrm>
            <a:off x="10087028" y="2372011"/>
            <a:ext cx="1287516" cy="7169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Montserrat SemiBold" panose="00000700000000000000" pitchFamily="2" charset="0"/>
                <a:ea typeface="+mn-ea"/>
                <a:cs typeface="+mn-cs"/>
              </a:rPr>
              <a:t>TOTAL</a:t>
            </a:r>
          </a:p>
        </p:txBody>
      </p:sp>
      <p:sp>
        <p:nvSpPr>
          <p:cNvPr id="68" name="Rectangle 67">
            <a:extLst>
              <a:ext uri="{FF2B5EF4-FFF2-40B4-BE49-F238E27FC236}">
                <a16:creationId xmlns:a16="http://schemas.microsoft.com/office/drawing/2014/main" id="{83EAC9D3-AEC1-44F1-813E-D1D0121941F5}"/>
              </a:ext>
            </a:extLst>
          </p:cNvPr>
          <p:cNvSpPr/>
          <p:nvPr/>
        </p:nvSpPr>
        <p:spPr>
          <a:xfrm>
            <a:off x="8527400" y="2372011"/>
            <a:ext cx="1463040" cy="7169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ontserrat SemiBold" panose="00000700000000000000" pitchFamily="2" charset="0"/>
                <a:ea typeface="+mn-ea"/>
                <a:cs typeface="+mn-cs"/>
              </a:rPr>
              <a:t>NOT IN HIGH-RISK AREA</a:t>
            </a:r>
          </a:p>
        </p:txBody>
      </p:sp>
      <p:sp>
        <p:nvSpPr>
          <p:cNvPr id="77" name="Rectangle 76">
            <a:extLst>
              <a:ext uri="{FF2B5EF4-FFF2-40B4-BE49-F238E27FC236}">
                <a16:creationId xmlns:a16="http://schemas.microsoft.com/office/drawing/2014/main" id="{4EA30995-C5A9-427D-9E5A-11B218B78851}"/>
              </a:ext>
            </a:extLst>
          </p:cNvPr>
          <p:cNvSpPr/>
          <p:nvPr/>
        </p:nvSpPr>
        <p:spPr>
          <a:xfrm>
            <a:off x="2288880" y="2367846"/>
            <a:ext cx="1463040" cy="7169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Montserrat SemiBold" panose="00000700000000000000" pitchFamily="2" charset="0"/>
                <a:ea typeface="+mn-ea"/>
                <a:cs typeface="+mn-cs"/>
              </a:rPr>
              <a:t>NOT NOTIFIED, DE-ENERGIZED</a:t>
            </a:r>
            <a:endParaRPr lang="en-US" sz="900">
              <a:latin typeface="Montserrat Light" panose="00000400000000000000" pitchFamily="2" charset="0"/>
            </a:endParaRPr>
          </a:p>
        </p:txBody>
      </p:sp>
      <p:sp>
        <p:nvSpPr>
          <p:cNvPr id="2" name="Title 1"/>
          <p:cNvSpPr>
            <a:spLocks noGrp="1"/>
          </p:cNvSpPr>
          <p:nvPr>
            <p:ph type="title" idx="4294967295"/>
          </p:nvPr>
        </p:nvSpPr>
        <p:spPr>
          <a:xfrm>
            <a:off x="812174" y="465559"/>
            <a:ext cx="10515600" cy="1325562"/>
          </a:xfrm>
        </p:spPr>
        <p:txBody>
          <a:bodyPr>
            <a:normAutofit/>
          </a:bodyPr>
          <a:lstStyle/>
          <a:p>
            <a:r>
              <a:rPr lang="en-US" sz="2400">
                <a:latin typeface="Montserrat SemiBold" panose="00000700000000000000" pitchFamily="2" charset="0"/>
                <a:ea typeface="+mn-ea"/>
                <a:cs typeface="+mn-cs"/>
              </a:rPr>
              <a:t>METHODOLOGY</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5" name="Rectangle 44">
            <a:extLst>
              <a:ext uri="{FF2B5EF4-FFF2-40B4-BE49-F238E27FC236}">
                <a16:creationId xmlns:a16="http://schemas.microsoft.com/office/drawing/2014/main" id="{955A2220-1712-4F34-A70F-E0F713564BF7}"/>
              </a:ext>
            </a:extLst>
          </p:cNvPr>
          <p:cNvSpPr/>
          <p:nvPr/>
        </p:nvSpPr>
        <p:spPr>
          <a:xfrm>
            <a:off x="914384" y="3193831"/>
            <a:ext cx="1280160" cy="548640"/>
          </a:xfrm>
          <a:prstGeom prst="rect">
            <a:avLst/>
          </a:prstGeom>
          <a:solidFill>
            <a:schemeClr val="tx1"/>
          </a:solidFill>
        </p:spPr>
        <p:txBody>
          <a:bodyPr wrap="square" rtlCol="0" anchor="ctr">
            <a:spAutoFit/>
          </a:bodyPr>
          <a:lstStyle/>
          <a:p>
            <a:pPr algn="ctr"/>
            <a:r>
              <a:rPr lang="en-US" sz="1100">
                <a:solidFill>
                  <a:schemeClr val="bg1"/>
                </a:solidFill>
                <a:latin typeface="Montserrat SemiBold" panose="00000700000000000000" pitchFamily="2" charset="0"/>
              </a:rPr>
              <a:t>ONLINE</a:t>
            </a:r>
          </a:p>
        </p:txBody>
      </p:sp>
      <p:sp>
        <p:nvSpPr>
          <p:cNvPr id="46" name="Rectangle 45">
            <a:extLst>
              <a:ext uri="{FF2B5EF4-FFF2-40B4-BE49-F238E27FC236}">
                <a16:creationId xmlns:a16="http://schemas.microsoft.com/office/drawing/2014/main" id="{5DB10565-286A-462B-B289-0CA9303E12FC}"/>
              </a:ext>
            </a:extLst>
          </p:cNvPr>
          <p:cNvSpPr/>
          <p:nvPr/>
        </p:nvSpPr>
        <p:spPr>
          <a:xfrm>
            <a:off x="914384" y="3873693"/>
            <a:ext cx="1280160" cy="548640"/>
          </a:xfrm>
          <a:prstGeom prst="rect">
            <a:avLst/>
          </a:prstGeom>
          <a:solidFill>
            <a:schemeClr val="tx1"/>
          </a:solidFill>
        </p:spPr>
        <p:txBody>
          <a:bodyPr wrap="square" rtlCol="0" anchor="ctr">
            <a:spAutoFit/>
          </a:bodyPr>
          <a:lstStyle/>
          <a:p>
            <a:pPr algn="ctr"/>
            <a:r>
              <a:rPr lang="en-US" sz="1100">
                <a:solidFill>
                  <a:schemeClr val="bg1"/>
                </a:solidFill>
                <a:latin typeface="Montserrat SemiBold" panose="00000700000000000000" pitchFamily="2" charset="0"/>
              </a:rPr>
              <a:t>PHONE</a:t>
            </a:r>
          </a:p>
        </p:txBody>
      </p:sp>
      <p:sp>
        <p:nvSpPr>
          <p:cNvPr id="47" name="Rectangle 46">
            <a:extLst>
              <a:ext uri="{FF2B5EF4-FFF2-40B4-BE49-F238E27FC236}">
                <a16:creationId xmlns:a16="http://schemas.microsoft.com/office/drawing/2014/main" id="{4E3B548B-EC0D-4FC2-9C24-53C83F25381A}"/>
              </a:ext>
            </a:extLst>
          </p:cNvPr>
          <p:cNvSpPr/>
          <p:nvPr/>
        </p:nvSpPr>
        <p:spPr>
          <a:xfrm>
            <a:off x="914384" y="4553556"/>
            <a:ext cx="1280160" cy="548640"/>
          </a:xfrm>
          <a:prstGeom prst="rect">
            <a:avLst/>
          </a:prstGeom>
          <a:solidFill>
            <a:schemeClr val="tx1"/>
          </a:solidFill>
        </p:spPr>
        <p:txBody>
          <a:bodyPr wrap="square" rtlCol="0" anchor="ctr">
            <a:spAutoFit/>
          </a:bodyPr>
          <a:lstStyle/>
          <a:p>
            <a:pPr algn="ctr"/>
            <a:r>
              <a:rPr lang="en-US" sz="1100">
                <a:solidFill>
                  <a:schemeClr val="bg1"/>
                </a:solidFill>
                <a:latin typeface="Montserrat SemiBold" panose="00000700000000000000" pitchFamily="2" charset="0"/>
              </a:rPr>
              <a:t>COMBINED</a:t>
            </a:r>
          </a:p>
        </p:txBody>
      </p:sp>
      <p:sp>
        <p:nvSpPr>
          <p:cNvPr id="75" name="Rectangle 74">
            <a:extLst>
              <a:ext uri="{FF2B5EF4-FFF2-40B4-BE49-F238E27FC236}">
                <a16:creationId xmlns:a16="http://schemas.microsoft.com/office/drawing/2014/main" id="{7F8DB500-10FD-4812-8324-EECC7F59D4B1}"/>
              </a:ext>
            </a:extLst>
          </p:cNvPr>
          <p:cNvSpPr/>
          <p:nvPr/>
        </p:nvSpPr>
        <p:spPr>
          <a:xfrm>
            <a:off x="5408139" y="3197996"/>
            <a:ext cx="1462147" cy="548640"/>
          </a:xfrm>
          <a:prstGeom prst="rect">
            <a:avLst/>
          </a:prstGeom>
          <a:solidFill>
            <a:schemeClr val="accent5">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300</a:t>
            </a:r>
          </a:p>
        </p:txBody>
      </p:sp>
      <p:sp>
        <p:nvSpPr>
          <p:cNvPr id="78" name="Rectangle 77">
            <a:extLst>
              <a:ext uri="{FF2B5EF4-FFF2-40B4-BE49-F238E27FC236}">
                <a16:creationId xmlns:a16="http://schemas.microsoft.com/office/drawing/2014/main" id="{B8A8D0DC-B234-47D8-A90E-0E7D94635E74}"/>
              </a:ext>
            </a:extLst>
          </p:cNvPr>
          <p:cNvSpPr/>
          <p:nvPr/>
        </p:nvSpPr>
        <p:spPr>
          <a:xfrm>
            <a:off x="6966875" y="3197996"/>
            <a:ext cx="1462147" cy="548640"/>
          </a:xfrm>
          <a:prstGeom prst="rect">
            <a:avLst/>
          </a:prstGeom>
          <a:solidFill>
            <a:schemeClr val="accent3">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302</a:t>
            </a:r>
          </a:p>
        </p:txBody>
      </p:sp>
      <p:sp>
        <p:nvSpPr>
          <p:cNvPr id="81" name="Rectangle 80">
            <a:extLst>
              <a:ext uri="{FF2B5EF4-FFF2-40B4-BE49-F238E27FC236}">
                <a16:creationId xmlns:a16="http://schemas.microsoft.com/office/drawing/2014/main" id="{68177B73-74D9-40F9-BC96-DDD763C56250}"/>
              </a:ext>
            </a:extLst>
          </p:cNvPr>
          <p:cNvSpPr/>
          <p:nvPr/>
        </p:nvSpPr>
        <p:spPr>
          <a:xfrm>
            <a:off x="10087540" y="3198474"/>
            <a:ext cx="1287004" cy="548640"/>
          </a:xfrm>
          <a:prstGeom prst="rect">
            <a:avLst/>
          </a:prstGeom>
          <a:solidFill>
            <a:schemeClr val="tx1">
              <a:lumMod val="65000"/>
              <a:lumOff val="35000"/>
            </a:schemeClr>
          </a:solidFill>
        </p:spPr>
        <p:txBody>
          <a:bodyPr wrap="square" rtlCol="0" anchor="ctr">
            <a:spAutoFit/>
          </a:bodyPr>
          <a:lstStyle/>
          <a:p>
            <a:pPr algn="ctr"/>
            <a:r>
              <a:rPr lang="en-US" sz="1100">
                <a:solidFill>
                  <a:schemeClr val="bg1"/>
                </a:solidFill>
                <a:latin typeface="Montserrat SemiBold" panose="00000700000000000000" pitchFamily="2" charset="0"/>
              </a:rPr>
              <a:t>1502</a:t>
            </a:r>
          </a:p>
        </p:txBody>
      </p:sp>
      <p:sp>
        <p:nvSpPr>
          <p:cNvPr id="88" name="Rectangle 87">
            <a:extLst>
              <a:ext uri="{FF2B5EF4-FFF2-40B4-BE49-F238E27FC236}">
                <a16:creationId xmlns:a16="http://schemas.microsoft.com/office/drawing/2014/main" id="{7B8E1EB4-AFFE-4537-A457-1B1A43D200E4}"/>
              </a:ext>
            </a:extLst>
          </p:cNvPr>
          <p:cNvSpPr/>
          <p:nvPr/>
        </p:nvSpPr>
        <p:spPr>
          <a:xfrm>
            <a:off x="5408139" y="3877858"/>
            <a:ext cx="1462147" cy="548640"/>
          </a:xfrm>
          <a:prstGeom prst="rect">
            <a:avLst/>
          </a:prstGeom>
          <a:solidFill>
            <a:schemeClr val="accent5">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200</a:t>
            </a:r>
          </a:p>
        </p:txBody>
      </p:sp>
      <p:sp>
        <p:nvSpPr>
          <p:cNvPr id="90" name="Rectangle 89">
            <a:extLst>
              <a:ext uri="{FF2B5EF4-FFF2-40B4-BE49-F238E27FC236}">
                <a16:creationId xmlns:a16="http://schemas.microsoft.com/office/drawing/2014/main" id="{E4B1B128-08D1-42FC-B236-1C1593042685}"/>
              </a:ext>
            </a:extLst>
          </p:cNvPr>
          <p:cNvSpPr/>
          <p:nvPr/>
        </p:nvSpPr>
        <p:spPr>
          <a:xfrm>
            <a:off x="6966875" y="3877858"/>
            <a:ext cx="1462147" cy="548640"/>
          </a:xfrm>
          <a:prstGeom prst="rect">
            <a:avLst/>
          </a:prstGeom>
          <a:solidFill>
            <a:schemeClr val="accent3">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200</a:t>
            </a:r>
          </a:p>
        </p:txBody>
      </p:sp>
      <p:sp>
        <p:nvSpPr>
          <p:cNvPr id="92" name="Rectangle 91">
            <a:extLst>
              <a:ext uri="{FF2B5EF4-FFF2-40B4-BE49-F238E27FC236}">
                <a16:creationId xmlns:a16="http://schemas.microsoft.com/office/drawing/2014/main" id="{E6A6A47C-2066-4DED-83E3-DF94FB9C4070}"/>
              </a:ext>
            </a:extLst>
          </p:cNvPr>
          <p:cNvSpPr/>
          <p:nvPr/>
        </p:nvSpPr>
        <p:spPr>
          <a:xfrm>
            <a:off x="10087540" y="3878336"/>
            <a:ext cx="1287004" cy="548640"/>
          </a:xfrm>
          <a:prstGeom prst="rect">
            <a:avLst/>
          </a:prstGeom>
          <a:solidFill>
            <a:schemeClr val="tx1">
              <a:lumMod val="65000"/>
              <a:lumOff val="35000"/>
            </a:schemeClr>
          </a:solidFill>
        </p:spPr>
        <p:txBody>
          <a:bodyPr wrap="square" rtlCol="0" anchor="ctr">
            <a:spAutoFit/>
          </a:bodyPr>
          <a:lstStyle/>
          <a:p>
            <a:pPr algn="ctr"/>
            <a:r>
              <a:rPr lang="en-US" sz="1100">
                <a:solidFill>
                  <a:schemeClr val="bg1"/>
                </a:solidFill>
                <a:latin typeface="Montserrat SemiBold" panose="00000700000000000000" pitchFamily="2" charset="0"/>
              </a:rPr>
              <a:t>1000</a:t>
            </a:r>
          </a:p>
        </p:txBody>
      </p:sp>
      <p:sp>
        <p:nvSpPr>
          <p:cNvPr id="98" name="Rectangle 97">
            <a:extLst>
              <a:ext uri="{FF2B5EF4-FFF2-40B4-BE49-F238E27FC236}">
                <a16:creationId xmlns:a16="http://schemas.microsoft.com/office/drawing/2014/main" id="{CECE21A5-3382-4766-822F-81BFF2677130}"/>
              </a:ext>
            </a:extLst>
          </p:cNvPr>
          <p:cNvSpPr/>
          <p:nvPr/>
        </p:nvSpPr>
        <p:spPr>
          <a:xfrm>
            <a:off x="5408139" y="4557721"/>
            <a:ext cx="1462147" cy="548640"/>
          </a:xfrm>
          <a:prstGeom prst="rect">
            <a:avLst/>
          </a:prstGeom>
          <a:solidFill>
            <a:schemeClr val="accent5">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500</a:t>
            </a:r>
          </a:p>
        </p:txBody>
      </p:sp>
      <p:sp>
        <p:nvSpPr>
          <p:cNvPr id="100" name="Rectangle 99">
            <a:extLst>
              <a:ext uri="{FF2B5EF4-FFF2-40B4-BE49-F238E27FC236}">
                <a16:creationId xmlns:a16="http://schemas.microsoft.com/office/drawing/2014/main" id="{B9C1EBCE-F5E7-4D71-9D54-16664B5F50CB}"/>
              </a:ext>
            </a:extLst>
          </p:cNvPr>
          <p:cNvSpPr/>
          <p:nvPr/>
        </p:nvSpPr>
        <p:spPr>
          <a:xfrm>
            <a:off x="6966875" y="4553405"/>
            <a:ext cx="1462147" cy="548640"/>
          </a:xfrm>
          <a:prstGeom prst="rect">
            <a:avLst/>
          </a:prstGeom>
          <a:solidFill>
            <a:schemeClr val="accent3">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502</a:t>
            </a:r>
          </a:p>
        </p:txBody>
      </p:sp>
      <p:sp>
        <p:nvSpPr>
          <p:cNvPr id="102" name="Rectangle 101">
            <a:extLst>
              <a:ext uri="{FF2B5EF4-FFF2-40B4-BE49-F238E27FC236}">
                <a16:creationId xmlns:a16="http://schemas.microsoft.com/office/drawing/2014/main" id="{0C949A5D-F2E6-4321-A3E0-57DF3F99519D}"/>
              </a:ext>
            </a:extLst>
          </p:cNvPr>
          <p:cNvSpPr/>
          <p:nvPr/>
        </p:nvSpPr>
        <p:spPr>
          <a:xfrm>
            <a:off x="10087540" y="4558091"/>
            <a:ext cx="1287516" cy="548640"/>
          </a:xfrm>
          <a:prstGeom prst="rect">
            <a:avLst/>
          </a:prstGeom>
          <a:solidFill>
            <a:schemeClr val="tx1">
              <a:lumMod val="65000"/>
              <a:lumOff val="35000"/>
            </a:schemeClr>
          </a:solidFill>
        </p:spPr>
        <p:txBody>
          <a:bodyPr wrap="square" rtlCol="0" anchor="ctr">
            <a:spAutoFit/>
          </a:bodyPr>
          <a:lstStyle/>
          <a:p>
            <a:pPr algn="ctr"/>
            <a:r>
              <a:rPr lang="en-US" sz="1100">
                <a:solidFill>
                  <a:schemeClr val="bg1"/>
                </a:solidFill>
                <a:latin typeface="Montserrat SemiBold" panose="00000700000000000000" pitchFamily="2" charset="0"/>
              </a:rPr>
              <a:t>2502</a:t>
            </a:r>
          </a:p>
        </p:txBody>
      </p:sp>
      <p:pic>
        <p:nvPicPr>
          <p:cNvPr id="65" name="Picture 64">
            <a:extLst>
              <a:ext uri="{FF2B5EF4-FFF2-40B4-BE49-F238E27FC236}">
                <a16:creationId xmlns:a16="http://schemas.microsoft.com/office/drawing/2014/main" id="{5E1ED3E6-6035-4D87-A2AF-08188E0DCAB2}"/>
              </a:ext>
            </a:extLst>
          </p:cNvPr>
          <p:cNvPicPr>
            <a:picLocks noChangeAspect="1"/>
          </p:cNvPicPr>
          <p:nvPr/>
        </p:nvPicPr>
        <p:blipFill rotWithShape="1">
          <a:blip r:embed="rId3">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
        <p:nvSpPr>
          <p:cNvPr id="20" name="Rectangle 19">
            <a:extLst>
              <a:ext uri="{FF2B5EF4-FFF2-40B4-BE49-F238E27FC236}">
                <a16:creationId xmlns:a16="http://schemas.microsoft.com/office/drawing/2014/main" id="{D83ED74F-4382-4B09-8743-1CE1E0A89286}"/>
              </a:ext>
            </a:extLst>
          </p:cNvPr>
          <p:cNvSpPr/>
          <p:nvPr/>
        </p:nvSpPr>
        <p:spPr>
          <a:xfrm>
            <a:off x="812174" y="5562434"/>
            <a:ext cx="5544238" cy="1161857"/>
          </a:xfrm>
          <a:prstGeom prst="rect">
            <a:avLst/>
          </a:prstGeom>
        </p:spPr>
        <p:txBody>
          <a:bodyPr wrap="square" anchor="b">
            <a:spAutoFit/>
          </a:bodyPr>
          <a:lstStyle/>
          <a:p>
            <a:pPr lvl="0">
              <a:spcAft>
                <a:spcPts val="600"/>
              </a:spcAft>
              <a:defRPr/>
            </a:pPr>
            <a:r>
              <a:rPr lang="en-US" sz="850" b="1" i="1">
                <a:solidFill>
                  <a:prstClr val="black"/>
                </a:solidFill>
                <a:latin typeface="Montserrat" panose="00000500000000000000" pitchFamily="2" charset="0"/>
                <a:cs typeface="Times New Roman" panose="02020603050405020304" pitchFamily="18" charset="0"/>
              </a:rPr>
              <a:t>Analytic notes:</a:t>
            </a:r>
          </a:p>
          <a:p>
            <a:pPr lvl="0">
              <a:spcAft>
                <a:spcPts val="600"/>
              </a:spcAft>
              <a:defRPr/>
            </a:pPr>
            <a:r>
              <a:rPr lang="en-US" sz="850" i="1">
                <a:solidFill>
                  <a:prstClr val="black"/>
                </a:solidFill>
                <a:latin typeface="Montserrat Light" panose="00000400000000000000" pitchFamily="2" charset="0"/>
                <a:cs typeface="Times New Roman" panose="02020603050405020304" pitchFamily="18" charset="0"/>
              </a:rPr>
              <a:t>Statistical significance between customer groups is noted throughout the report at the 95% confidence levels by uppercase letters. </a:t>
            </a:r>
            <a:endParaRPr lang="en-US" sz="850" i="1">
              <a:solidFill>
                <a:prstClr val="black"/>
              </a:solidFill>
              <a:highlight>
                <a:srgbClr val="FFFF00"/>
              </a:highlight>
              <a:latin typeface="Montserrat Light" panose="00000400000000000000" pitchFamily="2" charset="0"/>
              <a:cs typeface="Times New Roman" panose="02020603050405020304" pitchFamily="18" charset="0"/>
            </a:endParaRPr>
          </a:p>
          <a:p>
            <a:pPr lvl="0">
              <a:spcAft>
                <a:spcPts val="600"/>
              </a:spcAft>
              <a:defRPr/>
            </a:pPr>
            <a:r>
              <a:rPr lang="en-US" sz="850" i="1">
                <a:solidFill>
                  <a:prstClr val="black"/>
                </a:solidFill>
                <a:latin typeface="Montserrat Light" panose="00000400000000000000" pitchFamily="2" charset="0"/>
                <a:cs typeface="Times New Roman" panose="02020603050405020304" pitchFamily="18" charset="0"/>
              </a:rPr>
              <a:t>Statistically significant increases and decreases when comparing 2020 date against 2019 data at the 95% confidence level are indicated by up green and down red arrows, respectively. The percent difference year-over-year is shown in parentheses. There are </a:t>
            </a:r>
            <a:r>
              <a:rPr lang="en-US" sz="850" i="1" u="sng">
                <a:solidFill>
                  <a:prstClr val="black"/>
                </a:solidFill>
                <a:latin typeface="Montserrat Light" panose="00000400000000000000" pitchFamily="2" charset="0"/>
                <a:cs typeface="Times New Roman" panose="02020603050405020304" pitchFamily="18" charset="0"/>
              </a:rPr>
              <a:t>no</a:t>
            </a:r>
            <a:r>
              <a:rPr lang="en-US" sz="850" i="1">
                <a:solidFill>
                  <a:prstClr val="black"/>
                </a:solidFill>
                <a:latin typeface="Montserrat Light" panose="00000400000000000000" pitchFamily="2" charset="0"/>
                <a:cs typeface="Times New Roman" panose="02020603050405020304" pitchFamily="18" charset="0"/>
              </a:rPr>
              <a:t> year-over-year comparisons for customers who were Not Notified and De-Energized, as they were newly surveyed in 2020.</a:t>
            </a:r>
          </a:p>
        </p:txBody>
      </p:sp>
      <p:grpSp>
        <p:nvGrpSpPr>
          <p:cNvPr id="66" name="Group 65">
            <a:extLst>
              <a:ext uri="{FF2B5EF4-FFF2-40B4-BE49-F238E27FC236}">
                <a16:creationId xmlns:a16="http://schemas.microsoft.com/office/drawing/2014/main" id="{E3C9DCEA-E15F-4889-A3DF-5327A923617E}"/>
              </a:ext>
            </a:extLst>
          </p:cNvPr>
          <p:cNvGrpSpPr/>
          <p:nvPr/>
        </p:nvGrpSpPr>
        <p:grpSpPr>
          <a:xfrm>
            <a:off x="614198" y="6190775"/>
            <a:ext cx="234766" cy="91574"/>
            <a:chOff x="5242248" y="6290836"/>
            <a:chExt cx="234766" cy="91574"/>
          </a:xfrm>
        </p:grpSpPr>
        <p:sp>
          <p:nvSpPr>
            <p:cNvPr id="69" name="Isosceles Triangle 68">
              <a:extLst>
                <a:ext uri="{FF2B5EF4-FFF2-40B4-BE49-F238E27FC236}">
                  <a16:creationId xmlns:a16="http://schemas.microsoft.com/office/drawing/2014/main" id="{A85C3CB9-EB73-4BC3-9A94-90D300075123}"/>
                </a:ext>
              </a:extLst>
            </p:cNvPr>
            <p:cNvSpPr/>
            <p:nvPr/>
          </p:nvSpPr>
          <p:spPr>
            <a:xfrm>
              <a:off x="5242248" y="6290836"/>
              <a:ext cx="106226" cy="9157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69">
              <a:extLst>
                <a:ext uri="{FF2B5EF4-FFF2-40B4-BE49-F238E27FC236}">
                  <a16:creationId xmlns:a16="http://schemas.microsoft.com/office/drawing/2014/main" id="{ECD6ED2F-EDBC-4177-AD99-4956468F06C8}"/>
                </a:ext>
              </a:extLst>
            </p:cNvPr>
            <p:cNvSpPr/>
            <p:nvPr/>
          </p:nvSpPr>
          <p:spPr>
            <a:xfrm rot="10800000">
              <a:off x="5370788" y="6290836"/>
              <a:ext cx="106226" cy="91574"/>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812174" y="1419970"/>
            <a:ext cx="10562370" cy="7489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US" sz="1200">
                <a:solidFill>
                  <a:prstClr val="black"/>
                </a:solidFill>
                <a:latin typeface="Montserrat Light" panose="00000400000000000000" pitchFamily="2" charset="0"/>
                <a:cs typeface="Times New Roman" panose="02020603050405020304" pitchFamily="18" charset="0"/>
              </a:rPr>
              <a:t>A 15-minute survey was conducted from 3/4/21 – 4/14/21 online and on the phone, in English and Spanish, among Southern California Edison Residential customers. Survey respondents were the primary parties responsible for paying the electricity bills in their households.</a:t>
            </a:r>
          </a:p>
          <a:p>
            <a:pPr lvl="0">
              <a:spcAft>
                <a:spcPts val="800"/>
              </a:spcAft>
              <a:defRPr/>
            </a:pPr>
            <a:r>
              <a:rPr lang="en-US" sz="1200">
                <a:solidFill>
                  <a:prstClr val="black"/>
                </a:solidFill>
                <a:latin typeface="Montserrat SemiBold" panose="00000700000000000000" pitchFamily="2" charset="0"/>
                <a:cs typeface="Times New Roman" panose="02020603050405020304" pitchFamily="18" charset="0"/>
              </a:rPr>
              <a:t>In 2020, a new segment of customers was added to the survey: customers who were Not Notified but still De-Energized. </a:t>
            </a:r>
          </a:p>
        </p:txBody>
      </p:sp>
      <p:sp>
        <p:nvSpPr>
          <p:cNvPr id="83" name="Rectangle 82">
            <a:extLst>
              <a:ext uri="{FF2B5EF4-FFF2-40B4-BE49-F238E27FC236}">
                <a16:creationId xmlns:a16="http://schemas.microsoft.com/office/drawing/2014/main" id="{3535C5F5-3576-4B26-AA01-B3CF1A3C9D04}"/>
              </a:ext>
            </a:extLst>
          </p:cNvPr>
          <p:cNvSpPr/>
          <p:nvPr/>
        </p:nvSpPr>
        <p:spPr>
          <a:xfrm>
            <a:off x="2288879" y="3193831"/>
            <a:ext cx="1463041" cy="548640"/>
          </a:xfrm>
          <a:prstGeom prst="rect">
            <a:avLst/>
          </a:prstGeom>
          <a:solidFill>
            <a:schemeClr val="accent4">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300</a:t>
            </a:r>
          </a:p>
        </p:txBody>
      </p:sp>
      <p:sp>
        <p:nvSpPr>
          <p:cNvPr id="107" name="Rectangle 106">
            <a:extLst>
              <a:ext uri="{FF2B5EF4-FFF2-40B4-BE49-F238E27FC236}">
                <a16:creationId xmlns:a16="http://schemas.microsoft.com/office/drawing/2014/main" id="{096674D2-4AEE-4A11-9564-B09BBD8DDF2B}"/>
              </a:ext>
            </a:extLst>
          </p:cNvPr>
          <p:cNvSpPr/>
          <p:nvPr/>
        </p:nvSpPr>
        <p:spPr>
          <a:xfrm>
            <a:off x="2288879" y="3873693"/>
            <a:ext cx="1463041" cy="548640"/>
          </a:xfrm>
          <a:prstGeom prst="rect">
            <a:avLst/>
          </a:prstGeom>
          <a:solidFill>
            <a:schemeClr val="accent4">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200</a:t>
            </a:r>
          </a:p>
        </p:txBody>
      </p:sp>
      <p:sp>
        <p:nvSpPr>
          <p:cNvPr id="109" name="Rectangle 108">
            <a:extLst>
              <a:ext uri="{FF2B5EF4-FFF2-40B4-BE49-F238E27FC236}">
                <a16:creationId xmlns:a16="http://schemas.microsoft.com/office/drawing/2014/main" id="{BB4B72A4-CCA7-40F0-9A1F-A292B3259932}"/>
              </a:ext>
            </a:extLst>
          </p:cNvPr>
          <p:cNvSpPr/>
          <p:nvPr/>
        </p:nvSpPr>
        <p:spPr>
          <a:xfrm>
            <a:off x="2288879" y="4553556"/>
            <a:ext cx="1463041" cy="548640"/>
          </a:xfrm>
          <a:prstGeom prst="rect">
            <a:avLst/>
          </a:prstGeom>
          <a:solidFill>
            <a:schemeClr val="accent4">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500</a:t>
            </a:r>
          </a:p>
        </p:txBody>
      </p:sp>
      <p:sp>
        <p:nvSpPr>
          <p:cNvPr id="111" name="Rectangle 110">
            <a:extLst>
              <a:ext uri="{FF2B5EF4-FFF2-40B4-BE49-F238E27FC236}">
                <a16:creationId xmlns:a16="http://schemas.microsoft.com/office/drawing/2014/main" id="{331CC612-6B90-4BCE-B6BB-EB54636EF896}"/>
              </a:ext>
            </a:extLst>
          </p:cNvPr>
          <p:cNvSpPr/>
          <p:nvPr/>
        </p:nvSpPr>
        <p:spPr>
          <a:xfrm>
            <a:off x="3849404" y="3193831"/>
            <a:ext cx="1462146" cy="548640"/>
          </a:xfrm>
          <a:prstGeom prst="rect">
            <a:avLst/>
          </a:prstGeom>
          <a:solidFill>
            <a:schemeClr val="accent6">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300</a:t>
            </a:r>
          </a:p>
        </p:txBody>
      </p:sp>
      <p:sp>
        <p:nvSpPr>
          <p:cNvPr id="112" name="Rectangle 111">
            <a:extLst>
              <a:ext uri="{FF2B5EF4-FFF2-40B4-BE49-F238E27FC236}">
                <a16:creationId xmlns:a16="http://schemas.microsoft.com/office/drawing/2014/main" id="{1D8741C8-1E72-4307-9021-12AB8CC0E0AE}"/>
              </a:ext>
            </a:extLst>
          </p:cNvPr>
          <p:cNvSpPr/>
          <p:nvPr/>
        </p:nvSpPr>
        <p:spPr>
          <a:xfrm>
            <a:off x="3849404" y="3873693"/>
            <a:ext cx="1462146" cy="548640"/>
          </a:xfrm>
          <a:prstGeom prst="rect">
            <a:avLst/>
          </a:prstGeom>
          <a:solidFill>
            <a:schemeClr val="accent6">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200</a:t>
            </a:r>
          </a:p>
        </p:txBody>
      </p:sp>
      <p:sp>
        <p:nvSpPr>
          <p:cNvPr id="113" name="Rectangle 112">
            <a:extLst>
              <a:ext uri="{FF2B5EF4-FFF2-40B4-BE49-F238E27FC236}">
                <a16:creationId xmlns:a16="http://schemas.microsoft.com/office/drawing/2014/main" id="{282D15C0-8501-4737-880D-9986253F99D9}"/>
              </a:ext>
            </a:extLst>
          </p:cNvPr>
          <p:cNvSpPr/>
          <p:nvPr/>
        </p:nvSpPr>
        <p:spPr>
          <a:xfrm>
            <a:off x="3849404" y="4553556"/>
            <a:ext cx="1462146" cy="548640"/>
          </a:xfrm>
          <a:prstGeom prst="rect">
            <a:avLst/>
          </a:prstGeom>
          <a:solidFill>
            <a:schemeClr val="accent6">
              <a:lumMod val="20000"/>
              <a:lumOff val="80000"/>
            </a:schemeClr>
          </a:solidFill>
        </p:spPr>
        <p:txBody>
          <a:bodyPr wrap="square" rtlCol="0" anchor="ctr">
            <a:spAutoFit/>
          </a:bodyPr>
          <a:lstStyle/>
          <a:p>
            <a:pPr algn="ctr"/>
            <a:r>
              <a:rPr lang="en-US" sz="1100">
                <a:solidFill>
                  <a:schemeClr val="tx1"/>
                </a:solidFill>
                <a:latin typeface="Montserrat SemiBold" panose="00000700000000000000" pitchFamily="2" charset="0"/>
              </a:rPr>
              <a:t>500</a:t>
            </a:r>
          </a:p>
        </p:txBody>
      </p:sp>
      <p:sp>
        <p:nvSpPr>
          <p:cNvPr id="114" name="Rectangle 113">
            <a:extLst>
              <a:ext uri="{FF2B5EF4-FFF2-40B4-BE49-F238E27FC236}">
                <a16:creationId xmlns:a16="http://schemas.microsoft.com/office/drawing/2014/main" id="{F10CF7AA-74E8-4275-B2F2-9915E42E6FB3}"/>
              </a:ext>
            </a:extLst>
          </p:cNvPr>
          <p:cNvSpPr/>
          <p:nvPr/>
        </p:nvSpPr>
        <p:spPr>
          <a:xfrm>
            <a:off x="8525611" y="3193680"/>
            <a:ext cx="1462147" cy="548640"/>
          </a:xfrm>
          <a:prstGeom prst="rect">
            <a:avLst/>
          </a:prstGeom>
          <a:solidFill>
            <a:schemeClr val="bg2">
              <a:lumMod val="90000"/>
            </a:schemeClr>
          </a:solidFill>
        </p:spPr>
        <p:txBody>
          <a:bodyPr wrap="square" rtlCol="0" anchor="ctr">
            <a:spAutoFit/>
          </a:bodyPr>
          <a:lstStyle/>
          <a:p>
            <a:pPr algn="ctr"/>
            <a:r>
              <a:rPr lang="en-US" sz="1100">
                <a:latin typeface="Montserrat SemiBold" panose="00000700000000000000" pitchFamily="2" charset="0"/>
              </a:rPr>
              <a:t>300</a:t>
            </a:r>
          </a:p>
        </p:txBody>
      </p:sp>
      <p:sp>
        <p:nvSpPr>
          <p:cNvPr id="115" name="Rectangle 114">
            <a:extLst>
              <a:ext uri="{FF2B5EF4-FFF2-40B4-BE49-F238E27FC236}">
                <a16:creationId xmlns:a16="http://schemas.microsoft.com/office/drawing/2014/main" id="{B5E970D4-A026-4921-902F-36F92FD11F6E}"/>
              </a:ext>
            </a:extLst>
          </p:cNvPr>
          <p:cNvSpPr/>
          <p:nvPr/>
        </p:nvSpPr>
        <p:spPr>
          <a:xfrm>
            <a:off x="8525611" y="3873542"/>
            <a:ext cx="1462147" cy="548640"/>
          </a:xfrm>
          <a:prstGeom prst="rect">
            <a:avLst/>
          </a:prstGeom>
          <a:solidFill>
            <a:schemeClr val="bg2">
              <a:lumMod val="90000"/>
            </a:schemeClr>
          </a:solidFill>
        </p:spPr>
        <p:txBody>
          <a:bodyPr wrap="square" rtlCol="0" anchor="ctr">
            <a:spAutoFit/>
          </a:bodyPr>
          <a:lstStyle/>
          <a:p>
            <a:pPr algn="ctr"/>
            <a:r>
              <a:rPr lang="en-US" sz="1100">
                <a:latin typeface="Montserrat SemiBold" panose="00000700000000000000" pitchFamily="2" charset="0"/>
              </a:rPr>
              <a:t>200</a:t>
            </a:r>
          </a:p>
        </p:txBody>
      </p:sp>
      <p:sp>
        <p:nvSpPr>
          <p:cNvPr id="116" name="Rectangle 115">
            <a:extLst>
              <a:ext uri="{FF2B5EF4-FFF2-40B4-BE49-F238E27FC236}">
                <a16:creationId xmlns:a16="http://schemas.microsoft.com/office/drawing/2014/main" id="{5D61C59B-180B-4575-A061-CB6670689631}"/>
              </a:ext>
            </a:extLst>
          </p:cNvPr>
          <p:cNvSpPr/>
          <p:nvPr/>
        </p:nvSpPr>
        <p:spPr>
          <a:xfrm>
            <a:off x="8525611" y="4553405"/>
            <a:ext cx="1462147" cy="548640"/>
          </a:xfrm>
          <a:prstGeom prst="rect">
            <a:avLst/>
          </a:prstGeom>
          <a:solidFill>
            <a:schemeClr val="bg2">
              <a:lumMod val="90000"/>
            </a:schemeClr>
          </a:solidFill>
        </p:spPr>
        <p:txBody>
          <a:bodyPr wrap="square" rtlCol="0" anchor="ctr">
            <a:spAutoFit/>
          </a:bodyPr>
          <a:lstStyle/>
          <a:p>
            <a:pPr algn="ctr"/>
            <a:r>
              <a:rPr lang="en-US" sz="1100">
                <a:latin typeface="Montserrat SemiBold" panose="00000700000000000000" pitchFamily="2" charset="0"/>
              </a:rPr>
              <a:t>500</a:t>
            </a:r>
          </a:p>
        </p:txBody>
      </p:sp>
      <p:sp>
        <p:nvSpPr>
          <p:cNvPr id="40" name="Rectangle 39">
            <a:extLst>
              <a:ext uri="{FF2B5EF4-FFF2-40B4-BE49-F238E27FC236}">
                <a16:creationId xmlns:a16="http://schemas.microsoft.com/office/drawing/2014/main" id="{A188CA45-9BBE-4284-8B8E-DC2E551B095B}"/>
              </a:ext>
            </a:extLst>
          </p:cNvPr>
          <p:cNvSpPr/>
          <p:nvPr/>
        </p:nvSpPr>
        <p:spPr>
          <a:xfrm>
            <a:off x="6673558" y="5562434"/>
            <a:ext cx="3487286" cy="1161857"/>
          </a:xfrm>
          <a:prstGeom prst="rect">
            <a:avLst/>
          </a:prstGeom>
        </p:spPr>
        <p:txBody>
          <a:bodyPr wrap="square" anchor="t">
            <a:spAutoFit/>
          </a:bodyPr>
          <a:lstStyle/>
          <a:p>
            <a:pPr lvl="0">
              <a:spcAft>
                <a:spcPts val="600"/>
              </a:spcAft>
              <a:defRPr/>
            </a:pPr>
            <a:r>
              <a:rPr lang="en-US" sz="850" b="1" i="1">
                <a:solidFill>
                  <a:prstClr val="black"/>
                </a:solidFill>
                <a:latin typeface="Montserrat" panose="00000500000000000000" pitchFamily="2" charset="0"/>
                <a:cs typeface="Times New Roman" panose="02020603050405020304" pitchFamily="18" charset="0"/>
              </a:rPr>
              <a:t>Notes on research study design:</a:t>
            </a:r>
          </a:p>
          <a:p>
            <a:pPr marL="228600" lvl="0" indent="-228600">
              <a:spcAft>
                <a:spcPts val="600"/>
              </a:spcAft>
              <a:buFont typeface="Arial" panose="020B0604020202020204" pitchFamily="34" charset="0"/>
              <a:buChar char="•"/>
              <a:defRPr/>
            </a:pPr>
            <a:r>
              <a:rPr lang="en-US" sz="850" i="1">
                <a:solidFill>
                  <a:prstClr val="black"/>
                </a:solidFill>
                <a:latin typeface="Montserrat Light" panose="00000400000000000000" pitchFamily="2" charset="0"/>
                <a:cs typeface="Times New Roman" panose="02020603050405020304" pitchFamily="18" charset="0"/>
              </a:rPr>
              <a:t>Customers were grouped into each segment based on their overall PSPS experience by year and NOT on individual PSPS event/de-energization basis.</a:t>
            </a:r>
          </a:p>
          <a:p>
            <a:pPr marL="228600" lvl="0" indent="-228600">
              <a:spcAft>
                <a:spcPts val="600"/>
              </a:spcAft>
              <a:buFont typeface="Arial" panose="020B0604020202020204" pitchFamily="34" charset="0"/>
              <a:buChar char="•"/>
              <a:defRPr/>
            </a:pPr>
            <a:r>
              <a:rPr lang="en-US" sz="850" i="1">
                <a:solidFill>
                  <a:prstClr val="black"/>
                </a:solidFill>
                <a:latin typeface="Montserrat Light" panose="00000400000000000000" pitchFamily="2" charset="0"/>
                <a:cs typeface="Times New Roman" panose="02020603050405020304" pitchFamily="18" charset="0"/>
              </a:rPr>
              <a:t>In 2019, customers were contacted via their MyAccount Login information. In 2020, customers were contacted using the Preferred Communication Method.</a:t>
            </a:r>
          </a:p>
        </p:txBody>
      </p:sp>
    </p:spTree>
    <p:extLst>
      <p:ext uri="{BB962C8B-B14F-4D97-AF65-F5344CB8AC3E}">
        <p14:creationId xmlns:p14="http://schemas.microsoft.com/office/powerpoint/2010/main" val="1792615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 name="Chart 79">
            <a:extLst>
              <a:ext uri="{FF2B5EF4-FFF2-40B4-BE49-F238E27FC236}">
                <a16:creationId xmlns:a16="http://schemas.microsoft.com/office/drawing/2014/main" id="{B8DB25AE-002F-4617-9747-3594BEDB6B87}"/>
              </a:ext>
            </a:extLst>
          </p:cNvPr>
          <p:cNvGraphicFramePr/>
          <p:nvPr>
            <p:extLst>
              <p:ext uri="{D42A27DB-BD31-4B8C-83A1-F6EECF244321}">
                <p14:modId xmlns:p14="http://schemas.microsoft.com/office/powerpoint/2010/main" val="663958038"/>
              </p:ext>
            </p:extLst>
          </p:nvPr>
        </p:nvGraphicFramePr>
        <p:xfrm>
          <a:off x="9251643" y="5454293"/>
          <a:ext cx="1339470" cy="8929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9" name="Chart 78">
            <a:extLst>
              <a:ext uri="{FF2B5EF4-FFF2-40B4-BE49-F238E27FC236}">
                <a16:creationId xmlns:a16="http://schemas.microsoft.com/office/drawing/2014/main" id="{0C639FB0-8AAD-4CA6-9040-6F2B9B989A7E}"/>
              </a:ext>
            </a:extLst>
          </p:cNvPr>
          <p:cNvGraphicFramePr/>
          <p:nvPr>
            <p:extLst>
              <p:ext uri="{D42A27DB-BD31-4B8C-83A1-F6EECF244321}">
                <p14:modId xmlns:p14="http://schemas.microsoft.com/office/powerpoint/2010/main" val="3701122528"/>
              </p:ext>
            </p:extLst>
          </p:nvPr>
        </p:nvGraphicFramePr>
        <p:xfrm>
          <a:off x="7473450" y="5454293"/>
          <a:ext cx="1339470" cy="8929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1" name="Chart 50">
            <a:extLst>
              <a:ext uri="{FF2B5EF4-FFF2-40B4-BE49-F238E27FC236}">
                <a16:creationId xmlns:a16="http://schemas.microsoft.com/office/drawing/2014/main" id="{06AA8CC0-2DA5-45FD-BB2C-B2EF7EEE8101}"/>
              </a:ext>
            </a:extLst>
          </p:cNvPr>
          <p:cNvGraphicFramePr/>
          <p:nvPr>
            <p:extLst>
              <p:ext uri="{D42A27DB-BD31-4B8C-83A1-F6EECF244321}">
                <p14:modId xmlns:p14="http://schemas.microsoft.com/office/powerpoint/2010/main" val="1496044741"/>
              </p:ext>
            </p:extLst>
          </p:nvPr>
        </p:nvGraphicFramePr>
        <p:xfrm>
          <a:off x="2005357" y="3775617"/>
          <a:ext cx="1339470" cy="8929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Chart 34">
            <a:extLst>
              <a:ext uri="{FF2B5EF4-FFF2-40B4-BE49-F238E27FC236}">
                <a16:creationId xmlns:a16="http://schemas.microsoft.com/office/drawing/2014/main" id="{DD82459A-3F53-4042-A9AF-298CB0EA4BB3}"/>
              </a:ext>
            </a:extLst>
          </p:cNvPr>
          <p:cNvGraphicFramePr/>
          <p:nvPr>
            <p:extLst>
              <p:ext uri="{D42A27DB-BD31-4B8C-83A1-F6EECF244321}">
                <p14:modId xmlns:p14="http://schemas.microsoft.com/office/powerpoint/2010/main" val="1472103834"/>
              </p:ext>
            </p:extLst>
          </p:nvPr>
        </p:nvGraphicFramePr>
        <p:xfrm>
          <a:off x="3379327" y="3775430"/>
          <a:ext cx="1339470" cy="892980"/>
        </p:xfrm>
        <a:graphic>
          <a:graphicData uri="http://schemas.openxmlformats.org/drawingml/2006/chart">
            <c:chart xmlns:c="http://schemas.openxmlformats.org/drawingml/2006/chart" xmlns:r="http://schemas.openxmlformats.org/officeDocument/2006/relationships" r:id="rId6"/>
          </a:graphicData>
        </a:graphic>
      </p:graphicFrame>
      <p:pic>
        <p:nvPicPr>
          <p:cNvPr id="2" name="Picture 1">
            <a:extLst>
              <a:ext uri="{FF2B5EF4-FFF2-40B4-BE49-F238E27FC236}">
                <a16:creationId xmlns:a16="http://schemas.microsoft.com/office/drawing/2014/main" id="{D89DE15A-9238-41E9-9A3D-EE93D4E683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1D24448-9D3B-42EA-AA2C-8DFFBCCE6E95}"/>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AC8CA1DB-8026-41D5-995B-BFECF42EF204}"/>
              </a:ext>
            </a:extLst>
          </p:cNvPr>
          <p:cNvSpPr/>
          <p:nvPr/>
        </p:nvSpPr>
        <p:spPr>
          <a:xfrm>
            <a:off x="-11930" y="0"/>
            <a:ext cx="12203929" cy="1616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B98320-613F-4ED3-B888-B0C08836FDF4}"/>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Profile of Not Notified, De-Energized Customers</a:t>
            </a:r>
          </a:p>
        </p:txBody>
      </p:sp>
      <p:sp>
        <p:nvSpPr>
          <p:cNvPr id="6" name="Rectangle 5">
            <a:extLst>
              <a:ext uri="{FF2B5EF4-FFF2-40B4-BE49-F238E27FC236}">
                <a16:creationId xmlns:a16="http://schemas.microsoft.com/office/drawing/2014/main" id="{6FD2CA63-7F81-4783-A80B-0E047BD23357}"/>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Total Respondents (Not Notified, De-Energized n=500); Q44, Q45, Q46, Q47, Q48, Q49, Q50, Q51, Q52, Q53, Q54, Q55, Q56, Q57, Q58, Q59</a:t>
            </a:r>
          </a:p>
        </p:txBody>
      </p:sp>
      <p:sp>
        <p:nvSpPr>
          <p:cNvPr id="7" name="Text Placeholder 6">
            <a:extLst>
              <a:ext uri="{FF2B5EF4-FFF2-40B4-BE49-F238E27FC236}">
                <a16:creationId xmlns:a16="http://schemas.microsoft.com/office/drawing/2014/main" id="{87DE0B79-3888-4768-BD6F-D4F9B232C235}"/>
              </a:ext>
            </a:extLst>
          </p:cNvPr>
          <p:cNvSpPr txBox="1">
            <a:spLocks/>
          </p:cNvSpPr>
          <p:nvPr/>
        </p:nvSpPr>
        <p:spPr>
          <a:xfrm>
            <a:off x="866736" y="2062930"/>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DEMOGRAPHICS</a:t>
            </a:r>
          </a:p>
        </p:txBody>
      </p:sp>
      <p:cxnSp>
        <p:nvCxnSpPr>
          <p:cNvPr id="8" name="Straight Connector 7">
            <a:extLst>
              <a:ext uri="{FF2B5EF4-FFF2-40B4-BE49-F238E27FC236}">
                <a16:creationId xmlns:a16="http://schemas.microsoft.com/office/drawing/2014/main" id="{E6E88680-C8EF-4EDB-97BC-A373F2C7047B}"/>
              </a:ext>
            </a:extLst>
          </p:cNvPr>
          <p:cNvCxnSpPr>
            <a:cxnSpLocks/>
          </p:cNvCxnSpPr>
          <p:nvPr/>
        </p:nvCxnSpPr>
        <p:spPr>
          <a:xfrm rot="16200000" flipV="1">
            <a:off x="1169767" y="216097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6">
            <a:extLst>
              <a:ext uri="{FF2B5EF4-FFF2-40B4-BE49-F238E27FC236}">
                <a16:creationId xmlns:a16="http://schemas.microsoft.com/office/drawing/2014/main" id="{BF43D61E-5E5B-4E0B-A3D9-63214AFE629B}"/>
              </a:ext>
            </a:extLst>
          </p:cNvPr>
          <p:cNvSpPr txBox="1">
            <a:spLocks/>
          </p:cNvSpPr>
          <p:nvPr/>
        </p:nvSpPr>
        <p:spPr>
          <a:xfrm>
            <a:off x="5451263" y="2062941"/>
            <a:ext cx="3279628"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HOUSE-O-GRAPHICS</a:t>
            </a:r>
            <a:endParaRPr lang="en-US" sz="1200">
              <a:solidFill>
                <a:schemeClr val="tx1"/>
              </a:solidFill>
              <a:latin typeface="Montserrat Light" panose="00000400000000000000" pitchFamily="2" charset="0"/>
              <a:sym typeface="HuluStyle Regular"/>
            </a:endParaRPr>
          </a:p>
        </p:txBody>
      </p:sp>
      <p:cxnSp>
        <p:nvCxnSpPr>
          <p:cNvPr id="10" name="Straight Connector 9">
            <a:extLst>
              <a:ext uri="{FF2B5EF4-FFF2-40B4-BE49-F238E27FC236}">
                <a16:creationId xmlns:a16="http://schemas.microsoft.com/office/drawing/2014/main" id="{04DFD7AF-DFBD-4CC8-A317-F7056DF54D73}"/>
              </a:ext>
            </a:extLst>
          </p:cNvPr>
          <p:cNvCxnSpPr>
            <a:cxnSpLocks/>
          </p:cNvCxnSpPr>
          <p:nvPr/>
        </p:nvCxnSpPr>
        <p:spPr>
          <a:xfrm rot="16200000" flipV="1">
            <a:off x="5754847" y="2151621"/>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D7E20A3-56CE-44DE-B21F-DBDA32E12F39}"/>
              </a:ext>
            </a:extLst>
          </p:cNvPr>
          <p:cNvSpPr/>
          <p:nvPr/>
        </p:nvSpPr>
        <p:spPr>
          <a:xfrm>
            <a:off x="781682" y="2895037"/>
            <a:ext cx="668291" cy="461665"/>
          </a:xfrm>
          <a:prstGeom prst="rect">
            <a:avLst/>
          </a:prstGeom>
        </p:spPr>
        <p:txBody>
          <a:bodyPr wrap="square">
            <a:spAutoFit/>
          </a:bodyPr>
          <a:lstStyle/>
          <a:p>
            <a:pPr lvl="0" algn="r">
              <a:defRPr/>
            </a:pPr>
            <a:r>
              <a:rPr lang="en-US" sz="1400" kern="0">
                <a:solidFill>
                  <a:srgbClr val="EAB200"/>
                </a:solidFill>
                <a:latin typeface="Montserrat" panose="00000500000000000000" pitchFamily="2" charset="0"/>
                <a:ea typeface="Lato" panose="020F0502020204030203" pitchFamily="34" charset="0"/>
                <a:cs typeface="Lato" panose="020F0502020204030203" pitchFamily="34" charset="0"/>
                <a:sym typeface="HuluStyle Bold"/>
              </a:rPr>
              <a:t>49%</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12" name="Rectangle 11">
            <a:extLst>
              <a:ext uri="{FF2B5EF4-FFF2-40B4-BE49-F238E27FC236}">
                <a16:creationId xmlns:a16="http://schemas.microsoft.com/office/drawing/2014/main" id="{5D6227EB-ADA2-4C06-96A7-198E8F7941FD}"/>
              </a:ext>
            </a:extLst>
          </p:cNvPr>
          <p:cNvSpPr/>
          <p:nvPr/>
        </p:nvSpPr>
        <p:spPr>
          <a:xfrm>
            <a:off x="2286689" y="2895036"/>
            <a:ext cx="668291" cy="461665"/>
          </a:xfrm>
          <a:prstGeom prst="rect">
            <a:avLst/>
          </a:prstGeom>
        </p:spPr>
        <p:txBody>
          <a:bodyPr wrap="square">
            <a:spAutoFit/>
          </a:bodyPr>
          <a:lstStyle/>
          <a:p>
            <a:pPr lvl="0">
              <a:defRPr/>
            </a:pPr>
            <a:r>
              <a:rPr lang="en-US" sz="1400" kern="0">
                <a:solidFill>
                  <a:srgbClr val="FFC000"/>
                </a:solidFill>
                <a:latin typeface="Montserrat" panose="00000500000000000000" pitchFamily="2" charset="0"/>
                <a:ea typeface="Lato" panose="020F0502020204030203" pitchFamily="34" charset="0"/>
                <a:cs typeface="Lato" panose="020F0502020204030203" pitchFamily="34" charset="0"/>
                <a:sym typeface="HuluStyle Bold"/>
              </a:rPr>
              <a:t>50%</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sp>
        <p:nvSpPr>
          <p:cNvPr id="13" name="Rectangle 12">
            <a:extLst>
              <a:ext uri="{FF2B5EF4-FFF2-40B4-BE49-F238E27FC236}">
                <a16:creationId xmlns:a16="http://schemas.microsoft.com/office/drawing/2014/main" id="{082FD301-33D8-4D97-AEAA-3DEEBF93AFA7}"/>
              </a:ext>
            </a:extLst>
          </p:cNvPr>
          <p:cNvSpPr/>
          <p:nvPr/>
        </p:nvSpPr>
        <p:spPr>
          <a:xfrm>
            <a:off x="1457946" y="3974213"/>
            <a:ext cx="743171" cy="461665"/>
          </a:xfrm>
          <a:prstGeom prst="rect">
            <a:avLst/>
          </a:prstGeom>
        </p:spPr>
        <p:txBody>
          <a:bodyPr wrap="square">
            <a:spAutoFit/>
          </a:bodyPr>
          <a:lstStyle/>
          <a:p>
            <a:pPr lvl="0" algn="ctr">
              <a:defRPr/>
            </a:pPr>
            <a:r>
              <a:rPr lang="en-US" sz="1400" kern="0">
                <a:solidFill>
                  <a:srgbClr val="EAB200"/>
                </a:solidFill>
                <a:latin typeface="Montserrat" panose="00000500000000000000" pitchFamily="2" charset="0"/>
                <a:ea typeface="Lato" panose="020F0502020204030203" pitchFamily="34" charset="0"/>
                <a:cs typeface="Lato" panose="020F0502020204030203" pitchFamily="34" charset="0"/>
                <a:sym typeface="HuluStyle Bold"/>
              </a:rPr>
              <a:t>$88K</a:t>
            </a:r>
          </a:p>
          <a:p>
            <a:pPr lvl="0" algn="ct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Avg</a:t>
            </a:r>
          </a:p>
        </p:txBody>
      </p:sp>
      <p:grpSp>
        <p:nvGrpSpPr>
          <p:cNvPr id="14" name="Group 13">
            <a:extLst>
              <a:ext uri="{FF2B5EF4-FFF2-40B4-BE49-F238E27FC236}">
                <a16:creationId xmlns:a16="http://schemas.microsoft.com/office/drawing/2014/main" id="{B9C22EE6-ACF1-4F9F-868F-E014E30F163B}"/>
              </a:ext>
            </a:extLst>
          </p:cNvPr>
          <p:cNvGrpSpPr/>
          <p:nvPr/>
        </p:nvGrpSpPr>
        <p:grpSpPr>
          <a:xfrm>
            <a:off x="1436026" y="2753104"/>
            <a:ext cx="941706" cy="555986"/>
            <a:chOff x="2496242" y="4327810"/>
            <a:chExt cx="1570772" cy="927385"/>
          </a:xfrm>
        </p:grpSpPr>
        <p:pic>
          <p:nvPicPr>
            <p:cNvPr id="15" name="Graphic 14" descr="Woman">
              <a:extLst>
                <a:ext uri="{FF2B5EF4-FFF2-40B4-BE49-F238E27FC236}">
                  <a16:creationId xmlns:a16="http://schemas.microsoft.com/office/drawing/2014/main" id="{77E56340-65D3-4758-97A4-1DA9AA3B1B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52613" y="4327810"/>
              <a:ext cx="914401" cy="914399"/>
            </a:xfrm>
            <a:prstGeom prst="rect">
              <a:avLst/>
            </a:prstGeom>
          </p:spPr>
        </p:pic>
        <p:pic>
          <p:nvPicPr>
            <p:cNvPr id="16" name="Graphic 15" descr="Man">
              <a:extLst>
                <a:ext uri="{FF2B5EF4-FFF2-40B4-BE49-F238E27FC236}">
                  <a16:creationId xmlns:a16="http://schemas.microsoft.com/office/drawing/2014/main" id="{5D7D103D-6744-41A3-B046-EB924BD955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96242" y="4334302"/>
              <a:ext cx="914400" cy="914400"/>
            </a:xfrm>
            <a:prstGeom prst="rect">
              <a:avLst/>
            </a:prstGeom>
          </p:spPr>
        </p:pic>
        <p:pic>
          <p:nvPicPr>
            <p:cNvPr id="17" name="Graphic 16" descr="Gender">
              <a:extLst>
                <a:ext uri="{FF2B5EF4-FFF2-40B4-BE49-F238E27FC236}">
                  <a16:creationId xmlns:a16="http://schemas.microsoft.com/office/drawing/2014/main" id="{925BF667-4413-41AB-BA87-92051E712162}"/>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5093" r="42286"/>
            <a:stretch/>
          </p:blipFill>
          <p:spPr>
            <a:xfrm>
              <a:off x="3244043" y="4340795"/>
              <a:ext cx="115408" cy="914400"/>
            </a:xfrm>
            <a:prstGeom prst="rect">
              <a:avLst/>
            </a:prstGeom>
          </p:spPr>
        </p:pic>
      </p:grpSp>
      <p:pic>
        <p:nvPicPr>
          <p:cNvPr id="18" name="Graphic 17" descr="Cake">
            <a:extLst>
              <a:ext uri="{FF2B5EF4-FFF2-40B4-BE49-F238E27FC236}">
                <a16:creationId xmlns:a16="http://schemas.microsoft.com/office/drawing/2014/main" id="{FB0A15B0-FEA6-47A9-AE44-A0E3D3A76C7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42404" y="2779495"/>
            <a:ext cx="561489" cy="561489"/>
          </a:xfrm>
          <a:prstGeom prst="rect">
            <a:avLst/>
          </a:prstGeom>
        </p:spPr>
      </p:pic>
      <p:sp>
        <p:nvSpPr>
          <p:cNvPr id="19" name="Rectangle 18">
            <a:extLst>
              <a:ext uri="{FF2B5EF4-FFF2-40B4-BE49-F238E27FC236}">
                <a16:creationId xmlns:a16="http://schemas.microsoft.com/office/drawing/2014/main" id="{2FC46359-C564-4D74-80FA-7F28F4E6A71C}"/>
              </a:ext>
            </a:extLst>
          </p:cNvPr>
          <p:cNvSpPr/>
          <p:nvPr/>
        </p:nvSpPr>
        <p:spPr>
          <a:xfrm>
            <a:off x="3704871" y="2922645"/>
            <a:ext cx="763694" cy="461665"/>
          </a:xfrm>
          <a:prstGeom prst="rect">
            <a:avLst/>
          </a:prstGeom>
        </p:spPr>
        <p:txBody>
          <a:bodyPr wrap="square">
            <a:spAutoFit/>
          </a:bodyPr>
          <a:lstStyle/>
          <a:p>
            <a:pPr lvl="0">
              <a:defRPr/>
            </a:pPr>
            <a:r>
              <a:rPr lang="en-US" sz="1400" kern="0">
                <a:solidFill>
                  <a:srgbClr val="EAB200"/>
                </a:solidFill>
                <a:latin typeface="Montserrat" panose="00000500000000000000" pitchFamily="2" charset="0"/>
                <a:ea typeface="Lato" panose="020F0502020204030203" pitchFamily="34" charset="0"/>
                <a:cs typeface="Lato" panose="020F0502020204030203" pitchFamily="34" charset="0"/>
                <a:sym typeface="HuluStyle Bold"/>
              </a:rPr>
              <a:t>58</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Mean</a:t>
            </a:r>
          </a:p>
        </p:txBody>
      </p:sp>
      <p:pic>
        <p:nvPicPr>
          <p:cNvPr id="20" name="Graphic 19" descr="Piggy Bank">
            <a:extLst>
              <a:ext uri="{FF2B5EF4-FFF2-40B4-BE49-F238E27FC236}">
                <a16:creationId xmlns:a16="http://schemas.microsoft.com/office/drawing/2014/main" id="{BFC52BB0-F9AD-4387-AEC6-F802C015D50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936409" y="3891348"/>
            <a:ext cx="561489" cy="561489"/>
          </a:xfrm>
          <a:prstGeom prst="rect">
            <a:avLst/>
          </a:prstGeom>
        </p:spPr>
      </p:pic>
      <p:graphicFrame>
        <p:nvGraphicFramePr>
          <p:cNvPr id="21" name="Table 20">
            <a:extLst>
              <a:ext uri="{FF2B5EF4-FFF2-40B4-BE49-F238E27FC236}">
                <a16:creationId xmlns:a16="http://schemas.microsoft.com/office/drawing/2014/main" id="{85D8488F-008B-4423-80CE-2D61E4557F42}"/>
              </a:ext>
            </a:extLst>
          </p:cNvPr>
          <p:cNvGraphicFramePr>
            <a:graphicFrameLocks noGrp="1"/>
          </p:cNvGraphicFramePr>
          <p:nvPr>
            <p:extLst>
              <p:ext uri="{D42A27DB-BD31-4B8C-83A1-F6EECF244321}">
                <p14:modId xmlns:p14="http://schemas.microsoft.com/office/powerpoint/2010/main" val="2240357564"/>
              </p:ext>
            </p:extLst>
          </p:nvPr>
        </p:nvGraphicFramePr>
        <p:xfrm>
          <a:off x="971375" y="4920020"/>
          <a:ext cx="1659710" cy="1280160"/>
        </p:xfrm>
        <a:graphic>
          <a:graphicData uri="http://schemas.openxmlformats.org/drawingml/2006/table">
            <a:tbl>
              <a:tblPr/>
              <a:tblGrid>
                <a:gridCol w="1659710">
                  <a:extLst>
                    <a:ext uri="{9D8B030D-6E8A-4147-A177-3AD203B41FA5}">
                      <a16:colId xmlns:a16="http://schemas.microsoft.com/office/drawing/2014/main" val="2162578061"/>
                    </a:ext>
                  </a:extLst>
                </a:gridCol>
              </a:tblGrid>
              <a:tr h="320040">
                <a:tc>
                  <a:txBody>
                    <a:bodyPr/>
                    <a:lstStyle/>
                    <a:p>
                      <a:pPr algn="l" fontAlgn="t"/>
                      <a:r>
                        <a:rPr lang="en-US" sz="1000" b="0" i="0" u="none" strike="noStrike">
                          <a:solidFill>
                            <a:srgbClr val="000000"/>
                          </a:solidFill>
                          <a:effectLst/>
                          <a:latin typeface="Montserrat Light" panose="00000400000000000000" pitchFamily="2" charset="0"/>
                        </a:rPr>
                        <a:t>Caucasian</a:t>
                      </a:r>
                    </a:p>
                  </a:txBody>
                  <a:tcPr marL="3810" marR="3810" marT="3810" marB="0" anchor="ctr">
                    <a:lnL w="12700" cmpd="sng">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29370"/>
                  </a:ext>
                </a:extLst>
              </a:tr>
              <a:tr h="320040">
                <a:tc>
                  <a:txBody>
                    <a:bodyPr/>
                    <a:lstStyle/>
                    <a:p>
                      <a:pPr algn="l" fontAlgn="t"/>
                      <a:r>
                        <a:rPr lang="en-US" sz="1000" b="0" i="0" u="none" strike="noStrike">
                          <a:solidFill>
                            <a:srgbClr val="000000"/>
                          </a:solidFill>
                          <a:effectLst/>
                          <a:latin typeface="Montserrat Light" panose="00000400000000000000" pitchFamily="2" charset="0"/>
                        </a:rPr>
                        <a:t>Hispanic</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6610589"/>
                  </a:ext>
                </a:extLst>
              </a:tr>
              <a:tr h="320040">
                <a:tc>
                  <a:txBody>
                    <a:bodyPr/>
                    <a:lstStyle/>
                    <a:p>
                      <a:pPr algn="l" fontAlgn="t"/>
                      <a:r>
                        <a:rPr lang="en-US" sz="1000" b="0" i="0" u="none" strike="noStrike">
                          <a:solidFill>
                            <a:srgbClr val="000000"/>
                          </a:solidFill>
                          <a:effectLst/>
                          <a:latin typeface="Montserrat Light" panose="00000400000000000000" pitchFamily="2" charset="0"/>
                        </a:rPr>
                        <a:t>Asian</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205616"/>
                  </a:ext>
                </a:extLst>
              </a:tr>
              <a:tr h="320040">
                <a:tc>
                  <a:txBody>
                    <a:bodyPr/>
                    <a:lstStyle/>
                    <a:p>
                      <a:pPr algn="l" fontAlgn="t"/>
                      <a:r>
                        <a:rPr lang="en-US" sz="1000" b="0" i="0" u="none" strike="noStrike">
                          <a:solidFill>
                            <a:srgbClr val="000000"/>
                          </a:solidFill>
                          <a:effectLst/>
                          <a:latin typeface="Montserrat Light" panose="00000400000000000000" pitchFamily="2" charset="0"/>
                        </a:rPr>
                        <a:t>African American</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5455982"/>
                  </a:ext>
                </a:extLst>
              </a:tr>
            </a:tbl>
          </a:graphicData>
        </a:graphic>
      </p:graphicFrame>
      <p:graphicFrame>
        <p:nvGraphicFramePr>
          <p:cNvPr id="22" name="Chart 21">
            <a:extLst>
              <a:ext uri="{FF2B5EF4-FFF2-40B4-BE49-F238E27FC236}">
                <a16:creationId xmlns:a16="http://schemas.microsoft.com/office/drawing/2014/main" id="{EA46314C-023E-47B4-AE92-DDB679C7780D}"/>
              </a:ext>
            </a:extLst>
          </p:cNvPr>
          <p:cNvGraphicFramePr>
            <a:graphicFrameLocks/>
          </p:cNvGraphicFramePr>
          <p:nvPr>
            <p:extLst>
              <p:ext uri="{D42A27DB-BD31-4B8C-83A1-F6EECF244321}">
                <p14:modId xmlns:p14="http://schemas.microsoft.com/office/powerpoint/2010/main" val="3855075126"/>
              </p:ext>
            </p:extLst>
          </p:nvPr>
        </p:nvGraphicFramePr>
        <p:xfrm>
          <a:off x="2092199" y="4870704"/>
          <a:ext cx="2235573" cy="1394645"/>
        </p:xfrm>
        <a:graphic>
          <a:graphicData uri="http://schemas.openxmlformats.org/drawingml/2006/chart">
            <c:chart xmlns:c="http://schemas.openxmlformats.org/drawingml/2006/chart" xmlns:r="http://schemas.openxmlformats.org/officeDocument/2006/relationships" r:id="rId18"/>
          </a:graphicData>
        </a:graphic>
      </p:graphicFrame>
      <p:sp>
        <p:nvSpPr>
          <p:cNvPr id="23" name="Rectangle 22">
            <a:extLst>
              <a:ext uri="{FF2B5EF4-FFF2-40B4-BE49-F238E27FC236}">
                <a16:creationId xmlns:a16="http://schemas.microsoft.com/office/drawing/2014/main" id="{D7FBB8F0-E9D5-463A-9372-9DF8EBB3396B}"/>
              </a:ext>
            </a:extLst>
          </p:cNvPr>
          <p:cNvSpPr/>
          <p:nvPr/>
        </p:nvSpPr>
        <p:spPr>
          <a:xfrm>
            <a:off x="878834" y="2527627"/>
            <a:ext cx="662361" cy="246221"/>
          </a:xfrm>
          <a:prstGeom prst="rect">
            <a:avLst/>
          </a:prstGeom>
        </p:spPr>
        <p:txBody>
          <a:bodyPr wrap="none">
            <a:spAutoFit/>
          </a:bodyPr>
          <a:lstStyle/>
          <a:p>
            <a:pPr fontAlgn="t"/>
            <a:r>
              <a:rPr lang="en-US" sz="1000">
                <a:latin typeface="Montserrat SemiBold" panose="00000700000000000000" pitchFamily="2" charset="0"/>
              </a:rPr>
              <a:t>Gender</a:t>
            </a:r>
            <a:endParaRPr lang="en-US" sz="900">
              <a:latin typeface="Montserrat Light" panose="00000400000000000000" pitchFamily="2" charset="0"/>
            </a:endParaRPr>
          </a:p>
        </p:txBody>
      </p:sp>
      <p:graphicFrame>
        <p:nvGraphicFramePr>
          <p:cNvPr id="25" name="Chart 24">
            <a:extLst>
              <a:ext uri="{FF2B5EF4-FFF2-40B4-BE49-F238E27FC236}">
                <a16:creationId xmlns:a16="http://schemas.microsoft.com/office/drawing/2014/main" id="{A11D2653-C129-49B0-86B3-866013F5D06A}"/>
              </a:ext>
            </a:extLst>
          </p:cNvPr>
          <p:cNvGraphicFramePr/>
          <p:nvPr>
            <p:extLst>
              <p:ext uri="{D42A27DB-BD31-4B8C-83A1-F6EECF244321}">
                <p14:modId xmlns:p14="http://schemas.microsoft.com/office/powerpoint/2010/main" val="181326320"/>
              </p:ext>
            </p:extLst>
          </p:nvPr>
        </p:nvGraphicFramePr>
        <p:xfrm>
          <a:off x="8227173" y="4424813"/>
          <a:ext cx="1334912" cy="892981"/>
        </p:xfrm>
        <a:graphic>
          <a:graphicData uri="http://schemas.openxmlformats.org/drawingml/2006/chart">
            <c:chart xmlns:c="http://schemas.openxmlformats.org/drawingml/2006/chart" xmlns:r="http://schemas.openxmlformats.org/officeDocument/2006/relationships" r:id="rId19"/>
          </a:graphicData>
        </a:graphic>
      </p:graphicFrame>
      <p:pic>
        <p:nvPicPr>
          <p:cNvPr id="26" name="Graphic 25" descr="Baby">
            <a:extLst>
              <a:ext uri="{FF2B5EF4-FFF2-40B4-BE49-F238E27FC236}">
                <a16:creationId xmlns:a16="http://schemas.microsoft.com/office/drawing/2014/main" id="{5B97D0A7-3ACE-4ED1-94DD-23330E93A9D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512694" y="3682029"/>
            <a:ext cx="461539" cy="461539"/>
          </a:xfrm>
          <a:prstGeom prst="rect">
            <a:avLst/>
          </a:prstGeom>
        </p:spPr>
      </p:pic>
      <p:pic>
        <p:nvPicPr>
          <p:cNvPr id="27" name="Graphic 26" descr="Suitcase">
            <a:extLst>
              <a:ext uri="{FF2B5EF4-FFF2-40B4-BE49-F238E27FC236}">
                <a16:creationId xmlns:a16="http://schemas.microsoft.com/office/drawing/2014/main" id="{F380A1A8-C7AD-409C-AA6C-872B6E55C5C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511486" y="4050607"/>
            <a:ext cx="334693" cy="334693"/>
          </a:xfrm>
          <a:prstGeom prst="rect">
            <a:avLst/>
          </a:prstGeom>
        </p:spPr>
      </p:pic>
      <p:pic>
        <p:nvPicPr>
          <p:cNvPr id="28" name="Graphic 27" descr="Heart">
            <a:extLst>
              <a:ext uri="{FF2B5EF4-FFF2-40B4-BE49-F238E27FC236}">
                <a16:creationId xmlns:a16="http://schemas.microsoft.com/office/drawing/2014/main" id="{151F8F93-C936-4A6A-850C-C7AF9CA9F89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8686040" y="4690853"/>
            <a:ext cx="408820" cy="408820"/>
          </a:xfrm>
          <a:prstGeom prst="rect">
            <a:avLst/>
          </a:prstGeom>
        </p:spPr>
      </p:pic>
      <p:pic>
        <p:nvPicPr>
          <p:cNvPr id="30" name="Graphic 29" descr="Graduation cap">
            <a:extLst>
              <a:ext uri="{FF2B5EF4-FFF2-40B4-BE49-F238E27FC236}">
                <a16:creationId xmlns:a16="http://schemas.microsoft.com/office/drawing/2014/main" id="{8B64ECAD-B0EF-4719-AA2D-E43D24F483E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a:xfrm>
            <a:off x="3879543" y="4031614"/>
            <a:ext cx="349656" cy="349656"/>
          </a:xfrm>
          <a:prstGeom prst="rect">
            <a:avLst/>
          </a:prstGeom>
        </p:spPr>
      </p:pic>
      <p:sp>
        <p:nvSpPr>
          <p:cNvPr id="44" name="Rectangle 43">
            <a:extLst>
              <a:ext uri="{FF2B5EF4-FFF2-40B4-BE49-F238E27FC236}">
                <a16:creationId xmlns:a16="http://schemas.microsoft.com/office/drawing/2014/main" id="{E7F3321C-0CF4-4ABD-A361-E9D5012E9563}"/>
              </a:ext>
            </a:extLst>
          </p:cNvPr>
          <p:cNvSpPr/>
          <p:nvPr/>
        </p:nvSpPr>
        <p:spPr>
          <a:xfrm>
            <a:off x="3156439" y="2524015"/>
            <a:ext cx="662361" cy="246221"/>
          </a:xfrm>
          <a:prstGeom prst="rect">
            <a:avLst/>
          </a:prstGeom>
        </p:spPr>
        <p:txBody>
          <a:bodyPr wrap="square">
            <a:spAutoFit/>
          </a:bodyPr>
          <a:lstStyle/>
          <a:p>
            <a:pPr fontAlgn="t"/>
            <a:r>
              <a:rPr lang="en-US" sz="1000">
                <a:latin typeface="Montserrat SemiBold" panose="00000700000000000000" pitchFamily="2" charset="0"/>
              </a:rPr>
              <a:t>Age</a:t>
            </a:r>
            <a:endParaRPr lang="en-US" sz="900">
              <a:latin typeface="Montserrat Light" panose="00000400000000000000" pitchFamily="2" charset="0"/>
            </a:endParaRPr>
          </a:p>
        </p:txBody>
      </p:sp>
      <p:sp>
        <p:nvSpPr>
          <p:cNvPr id="45" name="Rectangle 44">
            <a:extLst>
              <a:ext uri="{FF2B5EF4-FFF2-40B4-BE49-F238E27FC236}">
                <a16:creationId xmlns:a16="http://schemas.microsoft.com/office/drawing/2014/main" id="{3780FE39-4C7E-4B6B-88D4-9DFC27696BA3}"/>
              </a:ext>
            </a:extLst>
          </p:cNvPr>
          <p:cNvSpPr/>
          <p:nvPr/>
        </p:nvSpPr>
        <p:spPr>
          <a:xfrm>
            <a:off x="879984" y="4700580"/>
            <a:ext cx="947937" cy="246221"/>
          </a:xfrm>
          <a:prstGeom prst="rect">
            <a:avLst/>
          </a:prstGeom>
        </p:spPr>
        <p:txBody>
          <a:bodyPr wrap="square">
            <a:spAutoFit/>
          </a:bodyPr>
          <a:lstStyle/>
          <a:p>
            <a:pPr fontAlgn="t"/>
            <a:r>
              <a:rPr lang="en-US" sz="1000">
                <a:latin typeface="Montserrat SemiBold" panose="00000700000000000000" pitchFamily="2" charset="0"/>
              </a:rPr>
              <a:t>Ethnicity</a:t>
            </a:r>
            <a:endParaRPr lang="en-US" sz="900">
              <a:latin typeface="Montserrat Light" panose="00000400000000000000" pitchFamily="2" charset="0"/>
            </a:endParaRPr>
          </a:p>
        </p:txBody>
      </p:sp>
      <p:sp>
        <p:nvSpPr>
          <p:cNvPr id="46" name="Rectangle 45">
            <a:extLst>
              <a:ext uri="{FF2B5EF4-FFF2-40B4-BE49-F238E27FC236}">
                <a16:creationId xmlns:a16="http://schemas.microsoft.com/office/drawing/2014/main" id="{797A552E-5CC6-4225-A950-9C74D08B3920}"/>
              </a:ext>
            </a:extLst>
          </p:cNvPr>
          <p:cNvSpPr/>
          <p:nvPr/>
        </p:nvSpPr>
        <p:spPr>
          <a:xfrm>
            <a:off x="878834" y="3603451"/>
            <a:ext cx="947937" cy="246221"/>
          </a:xfrm>
          <a:prstGeom prst="rect">
            <a:avLst/>
          </a:prstGeom>
        </p:spPr>
        <p:txBody>
          <a:bodyPr wrap="square">
            <a:spAutoFit/>
          </a:bodyPr>
          <a:lstStyle/>
          <a:p>
            <a:pPr fontAlgn="t"/>
            <a:r>
              <a:rPr lang="en-US" sz="1000">
                <a:latin typeface="Montserrat SemiBold" panose="00000700000000000000" pitchFamily="2" charset="0"/>
              </a:rPr>
              <a:t>HH Income</a:t>
            </a:r>
            <a:endParaRPr lang="en-US" sz="900">
              <a:latin typeface="Montserrat Light" panose="00000400000000000000" pitchFamily="2" charset="0"/>
            </a:endParaRPr>
          </a:p>
        </p:txBody>
      </p:sp>
      <p:sp>
        <p:nvSpPr>
          <p:cNvPr id="48" name="Rectangle 47">
            <a:extLst>
              <a:ext uri="{FF2B5EF4-FFF2-40B4-BE49-F238E27FC236}">
                <a16:creationId xmlns:a16="http://schemas.microsoft.com/office/drawing/2014/main" id="{81862BEE-5A56-4679-ABBB-04F182A3F2D9}"/>
              </a:ext>
            </a:extLst>
          </p:cNvPr>
          <p:cNvSpPr/>
          <p:nvPr/>
        </p:nvSpPr>
        <p:spPr>
          <a:xfrm>
            <a:off x="4288018" y="4067309"/>
            <a:ext cx="743171" cy="307777"/>
          </a:xfrm>
          <a:prstGeom prst="rect">
            <a:avLst/>
          </a:prstGeom>
        </p:spPr>
        <p:txBody>
          <a:bodyPr wrap="square">
            <a:spAutoFit/>
          </a:bodyPr>
          <a:lstStyle/>
          <a:p>
            <a:pPr lvl="0" algn="ctr">
              <a:defRPr/>
            </a:pPr>
            <a:r>
              <a:rPr lang="en-US" sz="1400" kern="0">
                <a:solidFill>
                  <a:srgbClr val="EAB200"/>
                </a:solidFill>
                <a:latin typeface="Montserrat" panose="00000500000000000000" pitchFamily="2" charset="0"/>
                <a:ea typeface="Lato" panose="020F0502020204030203" pitchFamily="34" charset="0"/>
                <a:cs typeface="Lato" panose="020F0502020204030203" pitchFamily="34" charset="0"/>
                <a:sym typeface="HuluStyle Bold"/>
              </a:rPr>
              <a:t>42%</a:t>
            </a:r>
          </a:p>
        </p:txBody>
      </p:sp>
      <p:sp>
        <p:nvSpPr>
          <p:cNvPr id="49" name="Rectangle 48">
            <a:extLst>
              <a:ext uri="{FF2B5EF4-FFF2-40B4-BE49-F238E27FC236}">
                <a16:creationId xmlns:a16="http://schemas.microsoft.com/office/drawing/2014/main" id="{E3C7008F-051B-47F1-9C16-A6679973CBC4}"/>
              </a:ext>
            </a:extLst>
          </p:cNvPr>
          <p:cNvSpPr/>
          <p:nvPr/>
        </p:nvSpPr>
        <p:spPr>
          <a:xfrm>
            <a:off x="2259557" y="3599413"/>
            <a:ext cx="1098189" cy="246221"/>
          </a:xfrm>
          <a:prstGeom prst="rect">
            <a:avLst/>
          </a:prstGeom>
        </p:spPr>
        <p:txBody>
          <a:bodyPr wrap="square">
            <a:spAutoFit/>
          </a:bodyPr>
          <a:lstStyle/>
          <a:p>
            <a:pPr fontAlgn="t"/>
            <a:r>
              <a:rPr lang="en-US" sz="1000">
                <a:latin typeface="Montserrat SemiBold" panose="00000700000000000000" pitchFamily="2" charset="0"/>
              </a:rPr>
              <a:t>Employed</a:t>
            </a:r>
            <a:endParaRPr lang="en-US" sz="900">
              <a:latin typeface="Montserrat Light" panose="00000400000000000000" pitchFamily="2" charset="0"/>
            </a:endParaRPr>
          </a:p>
        </p:txBody>
      </p:sp>
      <p:sp>
        <p:nvSpPr>
          <p:cNvPr id="50" name="Rectangle 49">
            <a:extLst>
              <a:ext uri="{FF2B5EF4-FFF2-40B4-BE49-F238E27FC236}">
                <a16:creationId xmlns:a16="http://schemas.microsoft.com/office/drawing/2014/main" id="{F8156A97-A28E-45EA-8903-DF79CFF71F3E}"/>
              </a:ext>
            </a:extLst>
          </p:cNvPr>
          <p:cNvSpPr/>
          <p:nvPr/>
        </p:nvSpPr>
        <p:spPr>
          <a:xfrm>
            <a:off x="3655108" y="3604514"/>
            <a:ext cx="1098189" cy="246221"/>
          </a:xfrm>
          <a:prstGeom prst="rect">
            <a:avLst/>
          </a:prstGeom>
        </p:spPr>
        <p:txBody>
          <a:bodyPr wrap="square">
            <a:spAutoFit/>
          </a:bodyPr>
          <a:lstStyle/>
          <a:p>
            <a:pPr fontAlgn="t"/>
            <a:r>
              <a:rPr lang="en-US" sz="1000">
                <a:latin typeface="Montserrat SemiBold" panose="00000700000000000000" pitchFamily="2" charset="0"/>
              </a:rPr>
              <a:t>College Grad+</a:t>
            </a:r>
            <a:endParaRPr lang="en-US" sz="900">
              <a:latin typeface="Montserrat Light" panose="00000400000000000000" pitchFamily="2" charset="0"/>
            </a:endParaRPr>
          </a:p>
        </p:txBody>
      </p:sp>
      <p:sp>
        <p:nvSpPr>
          <p:cNvPr id="53" name="Rectangle 52">
            <a:extLst>
              <a:ext uri="{FF2B5EF4-FFF2-40B4-BE49-F238E27FC236}">
                <a16:creationId xmlns:a16="http://schemas.microsoft.com/office/drawing/2014/main" id="{6F0834E1-1854-4EDD-802E-45C7B7832E35}"/>
              </a:ext>
            </a:extLst>
          </p:cNvPr>
          <p:cNvSpPr/>
          <p:nvPr/>
        </p:nvSpPr>
        <p:spPr>
          <a:xfrm>
            <a:off x="2909982" y="4075564"/>
            <a:ext cx="743171" cy="307777"/>
          </a:xfrm>
          <a:prstGeom prst="rect">
            <a:avLst/>
          </a:prstGeom>
        </p:spPr>
        <p:txBody>
          <a:bodyPr wrap="square">
            <a:spAutoFit/>
          </a:bodyPr>
          <a:lstStyle/>
          <a:p>
            <a:pPr lvl="0" algn="ctr">
              <a:defRPr/>
            </a:pPr>
            <a:r>
              <a:rPr lang="en-US" sz="1400" kern="0">
                <a:solidFill>
                  <a:srgbClr val="EAB200"/>
                </a:solidFill>
                <a:latin typeface="Montserrat" panose="00000500000000000000" pitchFamily="2" charset="0"/>
                <a:ea typeface="Lato" panose="020F0502020204030203" pitchFamily="34" charset="0"/>
                <a:cs typeface="Lato" panose="020F0502020204030203" pitchFamily="34" charset="0"/>
                <a:sym typeface="HuluStyle Bold"/>
              </a:rPr>
              <a:t>46%</a:t>
            </a:r>
          </a:p>
        </p:txBody>
      </p:sp>
      <p:graphicFrame>
        <p:nvGraphicFramePr>
          <p:cNvPr id="54" name="Table 53">
            <a:extLst>
              <a:ext uri="{FF2B5EF4-FFF2-40B4-BE49-F238E27FC236}">
                <a16:creationId xmlns:a16="http://schemas.microsoft.com/office/drawing/2014/main" id="{2B06198B-A11C-49C6-9B44-2D9D812FB3DB}"/>
              </a:ext>
            </a:extLst>
          </p:cNvPr>
          <p:cNvGraphicFramePr>
            <a:graphicFrameLocks noGrp="1"/>
          </p:cNvGraphicFramePr>
          <p:nvPr>
            <p:extLst>
              <p:ext uri="{D42A27DB-BD31-4B8C-83A1-F6EECF244321}">
                <p14:modId xmlns:p14="http://schemas.microsoft.com/office/powerpoint/2010/main" val="3643149597"/>
              </p:ext>
            </p:extLst>
          </p:nvPr>
        </p:nvGraphicFramePr>
        <p:xfrm>
          <a:off x="5573048" y="2730223"/>
          <a:ext cx="1659710" cy="960120"/>
        </p:xfrm>
        <a:graphic>
          <a:graphicData uri="http://schemas.openxmlformats.org/drawingml/2006/table">
            <a:tbl>
              <a:tblPr/>
              <a:tblGrid>
                <a:gridCol w="1659710">
                  <a:extLst>
                    <a:ext uri="{9D8B030D-6E8A-4147-A177-3AD203B41FA5}">
                      <a16:colId xmlns:a16="http://schemas.microsoft.com/office/drawing/2014/main" val="2162578061"/>
                    </a:ext>
                  </a:extLst>
                </a:gridCol>
              </a:tblGrid>
              <a:tr h="320040">
                <a:tc>
                  <a:txBody>
                    <a:bodyPr/>
                    <a:lstStyle/>
                    <a:p>
                      <a:pPr algn="l" fontAlgn="t"/>
                      <a:r>
                        <a:rPr lang="en-US" sz="1000" b="0" i="0" u="none" strike="noStrike">
                          <a:solidFill>
                            <a:srgbClr val="000000"/>
                          </a:solidFill>
                          <a:effectLst/>
                          <a:latin typeface="Montserrat Light" panose="00000400000000000000" pitchFamily="2" charset="0"/>
                        </a:rPr>
                        <a:t>Suburban</a:t>
                      </a:r>
                    </a:p>
                  </a:txBody>
                  <a:tcPr marL="3810" marR="3810" marT="3810" marB="0" anchor="ctr">
                    <a:lnL w="12700" cmpd="sng">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29370"/>
                  </a:ext>
                </a:extLst>
              </a:tr>
              <a:tr h="320040">
                <a:tc>
                  <a:txBody>
                    <a:bodyPr/>
                    <a:lstStyle/>
                    <a:p>
                      <a:pPr algn="l" fontAlgn="t"/>
                      <a:r>
                        <a:rPr lang="en-US" sz="1000" b="0" i="0" u="none" strike="noStrike">
                          <a:solidFill>
                            <a:srgbClr val="000000"/>
                          </a:solidFill>
                          <a:effectLst/>
                          <a:latin typeface="Montserrat Light" panose="00000400000000000000" pitchFamily="2" charset="0"/>
                        </a:rPr>
                        <a:t>Rural</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6610589"/>
                  </a:ext>
                </a:extLst>
              </a:tr>
              <a:tr h="320040">
                <a:tc>
                  <a:txBody>
                    <a:bodyPr/>
                    <a:lstStyle/>
                    <a:p>
                      <a:pPr algn="l" fontAlgn="t"/>
                      <a:r>
                        <a:rPr lang="en-US" sz="1000" b="0" i="0" u="none" strike="noStrike">
                          <a:solidFill>
                            <a:srgbClr val="000000"/>
                          </a:solidFill>
                          <a:effectLst/>
                          <a:latin typeface="Montserrat Light" panose="00000400000000000000" pitchFamily="2" charset="0"/>
                        </a:rPr>
                        <a:t>Urban</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205616"/>
                  </a:ext>
                </a:extLst>
              </a:tr>
            </a:tbl>
          </a:graphicData>
        </a:graphic>
      </p:graphicFrame>
      <p:graphicFrame>
        <p:nvGraphicFramePr>
          <p:cNvPr id="55" name="Chart 54">
            <a:extLst>
              <a:ext uri="{FF2B5EF4-FFF2-40B4-BE49-F238E27FC236}">
                <a16:creationId xmlns:a16="http://schemas.microsoft.com/office/drawing/2014/main" id="{3FFDF022-4C4D-44CB-8D89-8FCB57250BF9}"/>
              </a:ext>
            </a:extLst>
          </p:cNvPr>
          <p:cNvGraphicFramePr>
            <a:graphicFrameLocks/>
          </p:cNvGraphicFramePr>
          <p:nvPr>
            <p:extLst>
              <p:ext uri="{D42A27DB-BD31-4B8C-83A1-F6EECF244321}">
                <p14:modId xmlns:p14="http://schemas.microsoft.com/office/powerpoint/2010/main" val="4254846514"/>
              </p:ext>
            </p:extLst>
          </p:nvPr>
        </p:nvGraphicFramePr>
        <p:xfrm>
          <a:off x="6416154" y="2700048"/>
          <a:ext cx="1940575" cy="1009436"/>
        </p:xfrm>
        <a:graphic>
          <a:graphicData uri="http://schemas.openxmlformats.org/drawingml/2006/chart">
            <c:chart xmlns:c="http://schemas.openxmlformats.org/drawingml/2006/chart" xmlns:r="http://schemas.openxmlformats.org/officeDocument/2006/relationships" r:id="rId28"/>
          </a:graphicData>
        </a:graphic>
      </p:graphicFrame>
      <p:sp>
        <p:nvSpPr>
          <p:cNvPr id="56" name="Rectangle 55">
            <a:extLst>
              <a:ext uri="{FF2B5EF4-FFF2-40B4-BE49-F238E27FC236}">
                <a16:creationId xmlns:a16="http://schemas.microsoft.com/office/drawing/2014/main" id="{06395B30-791E-4220-B60F-BA3C6BE5612A}"/>
              </a:ext>
            </a:extLst>
          </p:cNvPr>
          <p:cNvSpPr/>
          <p:nvPr/>
        </p:nvSpPr>
        <p:spPr>
          <a:xfrm>
            <a:off x="5481657" y="2510783"/>
            <a:ext cx="1212215" cy="246221"/>
          </a:xfrm>
          <a:prstGeom prst="rect">
            <a:avLst/>
          </a:prstGeom>
        </p:spPr>
        <p:txBody>
          <a:bodyPr wrap="square">
            <a:spAutoFit/>
          </a:bodyPr>
          <a:lstStyle/>
          <a:p>
            <a:pPr fontAlgn="t"/>
            <a:r>
              <a:rPr lang="en-US" sz="1000">
                <a:latin typeface="Montserrat SemiBold" panose="00000700000000000000" pitchFamily="2" charset="0"/>
              </a:rPr>
              <a:t>Neighborhood</a:t>
            </a:r>
            <a:endParaRPr lang="en-US" sz="900">
              <a:latin typeface="Montserrat Light" panose="00000400000000000000" pitchFamily="2" charset="0"/>
            </a:endParaRPr>
          </a:p>
        </p:txBody>
      </p:sp>
      <p:sp>
        <p:nvSpPr>
          <p:cNvPr id="57" name="Rectangle 56">
            <a:extLst>
              <a:ext uri="{FF2B5EF4-FFF2-40B4-BE49-F238E27FC236}">
                <a16:creationId xmlns:a16="http://schemas.microsoft.com/office/drawing/2014/main" id="{BA56A321-1B68-4573-BE8E-1676414F44A5}"/>
              </a:ext>
            </a:extLst>
          </p:cNvPr>
          <p:cNvSpPr/>
          <p:nvPr/>
        </p:nvSpPr>
        <p:spPr>
          <a:xfrm>
            <a:off x="8469510" y="4231538"/>
            <a:ext cx="1212215" cy="246221"/>
          </a:xfrm>
          <a:prstGeom prst="rect">
            <a:avLst/>
          </a:prstGeom>
        </p:spPr>
        <p:txBody>
          <a:bodyPr wrap="square">
            <a:spAutoFit/>
          </a:bodyPr>
          <a:lstStyle/>
          <a:p>
            <a:pPr fontAlgn="t"/>
            <a:r>
              <a:rPr lang="en-US" sz="1000">
                <a:latin typeface="Montserrat SemiBold" panose="00000700000000000000" pitchFamily="2" charset="0"/>
              </a:rPr>
              <a:t>Marital Status</a:t>
            </a:r>
            <a:endParaRPr lang="en-US" sz="900">
              <a:latin typeface="Montserrat Light" panose="00000400000000000000" pitchFamily="2" charset="0"/>
            </a:endParaRPr>
          </a:p>
        </p:txBody>
      </p:sp>
      <p:sp>
        <p:nvSpPr>
          <p:cNvPr id="59" name="Rectangle 58">
            <a:extLst>
              <a:ext uri="{FF2B5EF4-FFF2-40B4-BE49-F238E27FC236}">
                <a16:creationId xmlns:a16="http://schemas.microsoft.com/office/drawing/2014/main" id="{854BD80A-22A9-454D-8EA4-5F9B60AC4F64}"/>
              </a:ext>
            </a:extLst>
          </p:cNvPr>
          <p:cNvSpPr/>
          <p:nvPr/>
        </p:nvSpPr>
        <p:spPr>
          <a:xfrm>
            <a:off x="9335418" y="4603245"/>
            <a:ext cx="1225012" cy="461665"/>
          </a:xfrm>
          <a:prstGeom prst="rect">
            <a:avLst/>
          </a:prstGeom>
        </p:spPr>
        <p:txBody>
          <a:bodyPr wrap="square">
            <a:spAutoFit/>
          </a:bodyPr>
          <a:lstStyle/>
          <a:p>
            <a:pPr lvl="0">
              <a:defRPr/>
            </a:pPr>
            <a:r>
              <a:rPr lang="en-US" sz="1400" kern="0">
                <a:solidFill>
                  <a:srgbClr val="EAB200"/>
                </a:solidFill>
                <a:latin typeface="Montserrat" panose="00000500000000000000" pitchFamily="2" charset="0"/>
                <a:ea typeface="Lato" panose="020F0502020204030203" pitchFamily="34" charset="0"/>
                <a:cs typeface="Lato" panose="020F0502020204030203" pitchFamily="34" charset="0"/>
                <a:sym typeface="HuluStyle Bold"/>
              </a:rPr>
              <a:t>66%</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In a relationship</a:t>
            </a:r>
          </a:p>
        </p:txBody>
      </p:sp>
      <p:graphicFrame>
        <p:nvGraphicFramePr>
          <p:cNvPr id="60" name="Table 59">
            <a:extLst>
              <a:ext uri="{FF2B5EF4-FFF2-40B4-BE49-F238E27FC236}">
                <a16:creationId xmlns:a16="http://schemas.microsoft.com/office/drawing/2014/main" id="{E4A2360C-4236-4EEA-B5B4-F053D9736DE9}"/>
              </a:ext>
            </a:extLst>
          </p:cNvPr>
          <p:cNvGraphicFramePr>
            <a:graphicFrameLocks noGrp="1"/>
          </p:cNvGraphicFramePr>
          <p:nvPr>
            <p:extLst>
              <p:ext uri="{D42A27DB-BD31-4B8C-83A1-F6EECF244321}">
                <p14:modId xmlns:p14="http://schemas.microsoft.com/office/powerpoint/2010/main" val="2177193675"/>
              </p:ext>
            </p:extLst>
          </p:nvPr>
        </p:nvGraphicFramePr>
        <p:xfrm>
          <a:off x="5539987" y="3980157"/>
          <a:ext cx="1659710" cy="1280160"/>
        </p:xfrm>
        <a:graphic>
          <a:graphicData uri="http://schemas.openxmlformats.org/drawingml/2006/table">
            <a:tbl>
              <a:tblPr/>
              <a:tblGrid>
                <a:gridCol w="1659710">
                  <a:extLst>
                    <a:ext uri="{9D8B030D-6E8A-4147-A177-3AD203B41FA5}">
                      <a16:colId xmlns:a16="http://schemas.microsoft.com/office/drawing/2014/main" val="2162578061"/>
                    </a:ext>
                  </a:extLst>
                </a:gridCol>
              </a:tblGrid>
              <a:tr h="320040">
                <a:tc>
                  <a:txBody>
                    <a:bodyPr/>
                    <a:lstStyle/>
                    <a:p>
                      <a:pPr algn="l" fontAlgn="t"/>
                      <a:r>
                        <a:rPr lang="en-US" sz="1000" b="0" i="0" u="none" strike="noStrike">
                          <a:solidFill>
                            <a:srgbClr val="000000"/>
                          </a:solidFill>
                          <a:effectLst/>
                          <a:latin typeface="Montserrat Light" panose="00000400000000000000" pitchFamily="2" charset="0"/>
                        </a:rPr>
                        <a:t>House</a:t>
                      </a:r>
                    </a:p>
                  </a:txBody>
                  <a:tcPr marL="3810" marR="3810" marT="3810" marB="0" anchor="ctr">
                    <a:lnL w="12700" cmpd="sng">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29370"/>
                  </a:ext>
                </a:extLst>
              </a:tr>
              <a:tr h="320040">
                <a:tc>
                  <a:txBody>
                    <a:bodyPr/>
                    <a:lstStyle/>
                    <a:p>
                      <a:pPr algn="l" fontAlgn="t"/>
                      <a:r>
                        <a:rPr lang="en-US" sz="1000" b="0" i="0" u="none" strike="noStrike">
                          <a:solidFill>
                            <a:srgbClr val="000000"/>
                          </a:solidFill>
                          <a:effectLst/>
                          <a:latin typeface="Montserrat Light" panose="00000400000000000000" pitchFamily="2" charset="0"/>
                        </a:rPr>
                        <a:t>Apartment</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6610589"/>
                  </a:ext>
                </a:extLst>
              </a:tr>
              <a:tr h="320040">
                <a:tc>
                  <a:txBody>
                    <a:bodyPr/>
                    <a:lstStyle/>
                    <a:p>
                      <a:pPr algn="l" fontAlgn="t"/>
                      <a:r>
                        <a:rPr lang="en-US" sz="1000" b="0" i="0" u="none" strike="noStrike">
                          <a:solidFill>
                            <a:srgbClr val="000000"/>
                          </a:solidFill>
                          <a:effectLst/>
                          <a:latin typeface="Montserrat Light" panose="00000400000000000000" pitchFamily="2" charset="0"/>
                        </a:rPr>
                        <a:t>Condo</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205616"/>
                  </a:ext>
                </a:extLst>
              </a:tr>
              <a:tr h="320040">
                <a:tc>
                  <a:txBody>
                    <a:bodyPr/>
                    <a:lstStyle/>
                    <a:p>
                      <a:pPr algn="l" fontAlgn="t"/>
                      <a:r>
                        <a:rPr lang="en-US" sz="1000" b="0" i="0" u="none" strike="noStrike">
                          <a:solidFill>
                            <a:srgbClr val="000000"/>
                          </a:solidFill>
                          <a:effectLst/>
                          <a:latin typeface="Montserrat Light" panose="00000400000000000000" pitchFamily="2" charset="0"/>
                        </a:rPr>
                        <a:t>Townhouse</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6357784"/>
                  </a:ext>
                </a:extLst>
              </a:tr>
            </a:tbl>
          </a:graphicData>
        </a:graphic>
      </p:graphicFrame>
      <p:graphicFrame>
        <p:nvGraphicFramePr>
          <p:cNvPr id="61" name="Chart 60">
            <a:extLst>
              <a:ext uri="{FF2B5EF4-FFF2-40B4-BE49-F238E27FC236}">
                <a16:creationId xmlns:a16="http://schemas.microsoft.com/office/drawing/2014/main" id="{5D8CE203-CC57-4725-9F42-72DB6F6339B3}"/>
              </a:ext>
            </a:extLst>
          </p:cNvPr>
          <p:cNvGraphicFramePr>
            <a:graphicFrameLocks/>
          </p:cNvGraphicFramePr>
          <p:nvPr>
            <p:extLst>
              <p:ext uri="{D42A27DB-BD31-4B8C-83A1-F6EECF244321}">
                <p14:modId xmlns:p14="http://schemas.microsoft.com/office/powerpoint/2010/main" val="2890380687"/>
              </p:ext>
            </p:extLst>
          </p:nvPr>
        </p:nvGraphicFramePr>
        <p:xfrm>
          <a:off x="6383093" y="3949981"/>
          <a:ext cx="1940575" cy="1310335"/>
        </p:xfrm>
        <a:graphic>
          <a:graphicData uri="http://schemas.openxmlformats.org/drawingml/2006/chart">
            <c:chart xmlns:c="http://schemas.openxmlformats.org/drawingml/2006/chart" xmlns:r="http://schemas.openxmlformats.org/officeDocument/2006/relationships" r:id="rId29"/>
          </a:graphicData>
        </a:graphic>
      </p:graphicFrame>
      <p:sp>
        <p:nvSpPr>
          <p:cNvPr id="62" name="Rectangle 61">
            <a:extLst>
              <a:ext uri="{FF2B5EF4-FFF2-40B4-BE49-F238E27FC236}">
                <a16:creationId xmlns:a16="http://schemas.microsoft.com/office/drawing/2014/main" id="{B5E49FBE-73AB-45E6-8407-604BBDA93ACA}"/>
              </a:ext>
            </a:extLst>
          </p:cNvPr>
          <p:cNvSpPr/>
          <p:nvPr/>
        </p:nvSpPr>
        <p:spPr>
          <a:xfrm>
            <a:off x="5448596" y="3760717"/>
            <a:ext cx="1212215" cy="246221"/>
          </a:xfrm>
          <a:prstGeom prst="rect">
            <a:avLst/>
          </a:prstGeom>
        </p:spPr>
        <p:txBody>
          <a:bodyPr wrap="square">
            <a:spAutoFit/>
          </a:bodyPr>
          <a:lstStyle/>
          <a:p>
            <a:pPr fontAlgn="t"/>
            <a:r>
              <a:rPr lang="en-US" sz="1000">
                <a:latin typeface="Montserrat SemiBold" panose="00000700000000000000" pitchFamily="2" charset="0"/>
              </a:rPr>
              <a:t>Residence</a:t>
            </a:r>
            <a:endParaRPr lang="en-US" sz="900">
              <a:latin typeface="Montserrat Light" panose="00000400000000000000" pitchFamily="2" charset="0"/>
            </a:endParaRPr>
          </a:p>
        </p:txBody>
      </p:sp>
      <p:graphicFrame>
        <p:nvGraphicFramePr>
          <p:cNvPr id="63" name="Chart 62">
            <a:extLst>
              <a:ext uri="{FF2B5EF4-FFF2-40B4-BE49-F238E27FC236}">
                <a16:creationId xmlns:a16="http://schemas.microsoft.com/office/drawing/2014/main" id="{ECF32AB2-978F-4DEE-B79C-3296BF09630A}"/>
              </a:ext>
            </a:extLst>
          </p:cNvPr>
          <p:cNvGraphicFramePr/>
          <p:nvPr>
            <p:extLst>
              <p:ext uri="{D42A27DB-BD31-4B8C-83A1-F6EECF244321}">
                <p14:modId xmlns:p14="http://schemas.microsoft.com/office/powerpoint/2010/main" val="3154366049"/>
              </p:ext>
            </p:extLst>
          </p:nvPr>
        </p:nvGraphicFramePr>
        <p:xfrm>
          <a:off x="5822749" y="5417579"/>
          <a:ext cx="1391648" cy="927765"/>
        </p:xfrm>
        <a:graphic>
          <a:graphicData uri="http://schemas.openxmlformats.org/drawingml/2006/chart">
            <c:chart xmlns:c="http://schemas.openxmlformats.org/drawingml/2006/chart" xmlns:r="http://schemas.openxmlformats.org/officeDocument/2006/relationships" r:id="rId30"/>
          </a:graphicData>
        </a:graphic>
      </p:graphicFrame>
      <p:pic>
        <p:nvPicPr>
          <p:cNvPr id="65" name="Graphic 64" descr="Key">
            <a:extLst>
              <a:ext uri="{FF2B5EF4-FFF2-40B4-BE49-F238E27FC236}">
                <a16:creationId xmlns:a16="http://schemas.microsoft.com/office/drawing/2014/main" id="{D5C0517B-29FE-42DF-B7C5-7DD262F5029F}"/>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338100" y="5690839"/>
            <a:ext cx="379581" cy="379581"/>
          </a:xfrm>
          <a:prstGeom prst="rect">
            <a:avLst/>
          </a:prstGeom>
        </p:spPr>
      </p:pic>
      <p:sp>
        <p:nvSpPr>
          <p:cNvPr id="66" name="Rectangle 65">
            <a:extLst>
              <a:ext uri="{FF2B5EF4-FFF2-40B4-BE49-F238E27FC236}">
                <a16:creationId xmlns:a16="http://schemas.microsoft.com/office/drawing/2014/main" id="{F4E20F5F-A94D-4864-91D5-DA2FD75DC9A6}"/>
              </a:ext>
            </a:extLst>
          </p:cNvPr>
          <p:cNvSpPr/>
          <p:nvPr/>
        </p:nvSpPr>
        <p:spPr>
          <a:xfrm>
            <a:off x="5448596" y="5274099"/>
            <a:ext cx="1212215" cy="246221"/>
          </a:xfrm>
          <a:prstGeom prst="rect">
            <a:avLst/>
          </a:prstGeom>
        </p:spPr>
        <p:txBody>
          <a:bodyPr wrap="square">
            <a:spAutoFit/>
          </a:bodyPr>
          <a:lstStyle/>
          <a:p>
            <a:pPr fontAlgn="t"/>
            <a:r>
              <a:rPr lang="en-US" sz="1000">
                <a:latin typeface="Montserrat SemiBold" panose="00000700000000000000" pitchFamily="2" charset="0"/>
              </a:rPr>
              <a:t>Own or Rent</a:t>
            </a:r>
            <a:endParaRPr lang="en-US" sz="900">
              <a:latin typeface="Montserrat Light" panose="00000400000000000000" pitchFamily="2" charset="0"/>
            </a:endParaRPr>
          </a:p>
        </p:txBody>
      </p:sp>
      <p:sp>
        <p:nvSpPr>
          <p:cNvPr id="67" name="Rectangle 66">
            <a:extLst>
              <a:ext uri="{FF2B5EF4-FFF2-40B4-BE49-F238E27FC236}">
                <a16:creationId xmlns:a16="http://schemas.microsoft.com/office/drawing/2014/main" id="{8A3A97D2-CABB-4D19-809C-0BA22E31094D}"/>
              </a:ext>
            </a:extLst>
          </p:cNvPr>
          <p:cNvSpPr/>
          <p:nvPr/>
        </p:nvSpPr>
        <p:spPr>
          <a:xfrm>
            <a:off x="5384477" y="5663530"/>
            <a:ext cx="668291" cy="461665"/>
          </a:xfrm>
          <a:prstGeom prst="rect">
            <a:avLst/>
          </a:prstGeom>
        </p:spPr>
        <p:txBody>
          <a:bodyPr wrap="square">
            <a:spAutoFit/>
          </a:bodyPr>
          <a:lstStyle/>
          <a:p>
            <a:pPr lvl="0" algn="r">
              <a:defRPr/>
            </a:pPr>
            <a:r>
              <a:rPr lang="en-US" sz="1400" kern="0">
                <a:solidFill>
                  <a:srgbClr val="EAB200"/>
                </a:solidFill>
                <a:latin typeface="Montserrat" panose="00000500000000000000" pitchFamily="2" charset="0"/>
                <a:ea typeface="Lato" panose="020F0502020204030203" pitchFamily="34" charset="0"/>
                <a:cs typeface="Lato" panose="020F0502020204030203" pitchFamily="34" charset="0"/>
                <a:sym typeface="HuluStyle Bold"/>
              </a:rPr>
              <a:t>76%</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Own</a:t>
            </a:r>
          </a:p>
        </p:txBody>
      </p:sp>
      <p:sp>
        <p:nvSpPr>
          <p:cNvPr id="68" name="Rectangle 67">
            <a:extLst>
              <a:ext uri="{FF2B5EF4-FFF2-40B4-BE49-F238E27FC236}">
                <a16:creationId xmlns:a16="http://schemas.microsoft.com/office/drawing/2014/main" id="{F9073D5C-578C-4CAA-8F2A-DD9BCA9F8AF5}"/>
              </a:ext>
            </a:extLst>
          </p:cNvPr>
          <p:cNvSpPr/>
          <p:nvPr/>
        </p:nvSpPr>
        <p:spPr>
          <a:xfrm>
            <a:off x="6932716" y="5655794"/>
            <a:ext cx="668291" cy="461665"/>
          </a:xfrm>
          <a:prstGeom prst="rect">
            <a:avLst/>
          </a:prstGeom>
        </p:spPr>
        <p:txBody>
          <a:bodyPr wrap="square">
            <a:spAutoFit/>
          </a:bodyPr>
          <a:lstStyle/>
          <a:p>
            <a:pPr lvl="0">
              <a:defRPr/>
            </a:pPr>
            <a:r>
              <a:rPr lang="en-US" sz="1400" kern="0">
                <a:solidFill>
                  <a:srgbClr val="FFC000"/>
                </a:solidFill>
                <a:latin typeface="Montserrat" panose="00000500000000000000" pitchFamily="2" charset="0"/>
                <a:ea typeface="Lato" panose="020F0502020204030203" pitchFamily="34" charset="0"/>
                <a:cs typeface="Lato" panose="020F0502020204030203" pitchFamily="34" charset="0"/>
                <a:sym typeface="HuluStyle Bold"/>
              </a:rPr>
              <a:t>22%</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Rent</a:t>
            </a:r>
          </a:p>
        </p:txBody>
      </p:sp>
      <p:pic>
        <p:nvPicPr>
          <p:cNvPr id="70" name="Graphic 69" descr="New Wheelchair">
            <a:extLst>
              <a:ext uri="{FF2B5EF4-FFF2-40B4-BE49-F238E27FC236}">
                <a16:creationId xmlns:a16="http://schemas.microsoft.com/office/drawing/2014/main" id="{0CB860E1-EA5B-4DFD-9838-EE47152BB447}"/>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961780" y="5719333"/>
            <a:ext cx="362900" cy="362900"/>
          </a:xfrm>
          <a:prstGeom prst="rect">
            <a:avLst/>
          </a:prstGeom>
        </p:spPr>
      </p:pic>
      <p:pic>
        <p:nvPicPr>
          <p:cNvPr id="72" name="Graphic 71" descr="Family with two children">
            <a:extLst>
              <a:ext uri="{FF2B5EF4-FFF2-40B4-BE49-F238E27FC236}">
                <a16:creationId xmlns:a16="http://schemas.microsoft.com/office/drawing/2014/main" id="{68A57E12-EF5B-4C7C-96B7-53E7A61708A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9923728" y="2770870"/>
            <a:ext cx="543304" cy="543304"/>
          </a:xfrm>
          <a:prstGeom prst="rect">
            <a:avLst/>
          </a:prstGeom>
        </p:spPr>
      </p:pic>
      <p:pic>
        <p:nvPicPr>
          <p:cNvPr id="74" name="Graphic 73" descr="Man with cane">
            <a:extLst>
              <a:ext uri="{FF2B5EF4-FFF2-40B4-BE49-F238E27FC236}">
                <a16:creationId xmlns:a16="http://schemas.microsoft.com/office/drawing/2014/main" id="{011B805C-96B4-4B2B-BB4F-30B86E23CB3E}"/>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9918907" y="3670313"/>
            <a:ext cx="475673" cy="475673"/>
          </a:xfrm>
          <a:prstGeom prst="rect">
            <a:avLst/>
          </a:prstGeom>
        </p:spPr>
      </p:pic>
      <p:pic>
        <p:nvPicPr>
          <p:cNvPr id="76" name="Graphic 75" descr="IV">
            <a:extLst>
              <a:ext uri="{FF2B5EF4-FFF2-40B4-BE49-F238E27FC236}">
                <a16:creationId xmlns:a16="http://schemas.microsoft.com/office/drawing/2014/main" id="{2CD0403D-98F2-4AF3-81F4-803651BDA091}"/>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9747275" y="5727924"/>
            <a:ext cx="363609" cy="363609"/>
          </a:xfrm>
          <a:prstGeom prst="rect">
            <a:avLst/>
          </a:prstGeom>
        </p:spPr>
      </p:pic>
      <p:pic>
        <p:nvPicPr>
          <p:cNvPr id="78" name="Graphic 77" descr="Fire">
            <a:extLst>
              <a:ext uri="{FF2B5EF4-FFF2-40B4-BE49-F238E27FC236}">
                <a16:creationId xmlns:a16="http://schemas.microsoft.com/office/drawing/2014/main" id="{F4B98E4D-6EE7-4B3A-9F22-CE438A107ECB}"/>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8522708" y="2780348"/>
            <a:ext cx="486276" cy="486276"/>
          </a:xfrm>
          <a:prstGeom prst="rect">
            <a:avLst/>
          </a:prstGeom>
        </p:spPr>
      </p:pic>
      <p:sp>
        <p:nvSpPr>
          <p:cNvPr id="83" name="Rectangle 82">
            <a:extLst>
              <a:ext uri="{FF2B5EF4-FFF2-40B4-BE49-F238E27FC236}">
                <a16:creationId xmlns:a16="http://schemas.microsoft.com/office/drawing/2014/main" id="{B7DB4491-3AF7-40F3-828F-314C2B4CD1D3}"/>
              </a:ext>
            </a:extLst>
          </p:cNvPr>
          <p:cNvSpPr/>
          <p:nvPr/>
        </p:nvSpPr>
        <p:spPr>
          <a:xfrm>
            <a:off x="10258357" y="5663530"/>
            <a:ext cx="871608" cy="461665"/>
          </a:xfrm>
          <a:prstGeom prst="rect">
            <a:avLst/>
          </a:prstGeom>
        </p:spPr>
        <p:txBody>
          <a:bodyPr wrap="square">
            <a:spAutoFit/>
          </a:bodyPr>
          <a:lstStyle/>
          <a:p>
            <a:pPr lvl="0">
              <a:defRPr/>
            </a:pPr>
            <a:r>
              <a:rPr lang="en-US" sz="1400" kern="0">
                <a:solidFill>
                  <a:srgbClr val="EAB200"/>
                </a:solidFill>
                <a:latin typeface="Montserrat" panose="00000500000000000000" pitchFamily="2" charset="0"/>
                <a:ea typeface="Lato" panose="020F0502020204030203" pitchFamily="34" charset="0"/>
                <a:cs typeface="Lato" panose="020F0502020204030203" pitchFamily="34" charset="0"/>
                <a:sym typeface="HuluStyle Bold"/>
              </a:rPr>
              <a:t>16%</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Yes in HH</a:t>
            </a:r>
          </a:p>
        </p:txBody>
      </p:sp>
      <p:sp>
        <p:nvSpPr>
          <p:cNvPr id="84" name="Rectangle 83">
            <a:extLst>
              <a:ext uri="{FF2B5EF4-FFF2-40B4-BE49-F238E27FC236}">
                <a16:creationId xmlns:a16="http://schemas.microsoft.com/office/drawing/2014/main" id="{7FA50C65-0F4E-48E4-B615-B09B6B57E71E}"/>
              </a:ext>
            </a:extLst>
          </p:cNvPr>
          <p:cNvSpPr/>
          <p:nvPr/>
        </p:nvSpPr>
        <p:spPr>
          <a:xfrm>
            <a:off x="7727650" y="5278089"/>
            <a:ext cx="1339470" cy="246221"/>
          </a:xfrm>
          <a:prstGeom prst="rect">
            <a:avLst/>
          </a:prstGeom>
        </p:spPr>
        <p:txBody>
          <a:bodyPr wrap="square">
            <a:spAutoFit/>
          </a:bodyPr>
          <a:lstStyle/>
          <a:p>
            <a:pPr fontAlgn="t"/>
            <a:r>
              <a:rPr lang="en-US" sz="1000">
                <a:latin typeface="Montserrat SemiBold" panose="00000700000000000000" pitchFamily="2" charset="0"/>
              </a:rPr>
              <a:t>Disabilities in HH</a:t>
            </a:r>
            <a:endParaRPr lang="en-US" sz="900">
              <a:latin typeface="Montserrat Light" panose="00000400000000000000" pitchFamily="2" charset="0"/>
            </a:endParaRPr>
          </a:p>
        </p:txBody>
      </p:sp>
      <p:sp>
        <p:nvSpPr>
          <p:cNvPr id="85" name="Rectangle 84">
            <a:extLst>
              <a:ext uri="{FF2B5EF4-FFF2-40B4-BE49-F238E27FC236}">
                <a16:creationId xmlns:a16="http://schemas.microsoft.com/office/drawing/2014/main" id="{03D280A0-C5EB-41CB-BD36-BD0B76023499}"/>
              </a:ext>
            </a:extLst>
          </p:cNvPr>
          <p:cNvSpPr/>
          <p:nvPr/>
        </p:nvSpPr>
        <p:spPr>
          <a:xfrm>
            <a:off x="9533237" y="5283190"/>
            <a:ext cx="1466655" cy="246221"/>
          </a:xfrm>
          <a:prstGeom prst="rect">
            <a:avLst/>
          </a:prstGeom>
        </p:spPr>
        <p:txBody>
          <a:bodyPr wrap="square">
            <a:spAutoFit/>
          </a:bodyPr>
          <a:lstStyle/>
          <a:p>
            <a:pPr fontAlgn="t"/>
            <a:r>
              <a:rPr lang="en-US" sz="1000">
                <a:latin typeface="Montserrat SemiBold" panose="00000700000000000000" pitchFamily="2" charset="0"/>
              </a:rPr>
              <a:t>Medical Equipment</a:t>
            </a:r>
            <a:endParaRPr lang="en-US" sz="900">
              <a:latin typeface="Montserrat Light" panose="00000400000000000000" pitchFamily="2" charset="0"/>
            </a:endParaRPr>
          </a:p>
        </p:txBody>
      </p:sp>
      <p:sp>
        <p:nvSpPr>
          <p:cNvPr id="87" name="Rectangle 86">
            <a:extLst>
              <a:ext uri="{FF2B5EF4-FFF2-40B4-BE49-F238E27FC236}">
                <a16:creationId xmlns:a16="http://schemas.microsoft.com/office/drawing/2014/main" id="{B8682D63-8B37-4BB3-8C9B-218C1F7D88D8}"/>
              </a:ext>
            </a:extLst>
          </p:cNvPr>
          <p:cNvSpPr/>
          <p:nvPr/>
        </p:nvSpPr>
        <p:spPr>
          <a:xfrm>
            <a:off x="8461745" y="5649796"/>
            <a:ext cx="871608" cy="461665"/>
          </a:xfrm>
          <a:prstGeom prst="rect">
            <a:avLst/>
          </a:prstGeom>
        </p:spPr>
        <p:txBody>
          <a:bodyPr wrap="square">
            <a:spAutoFit/>
          </a:bodyPr>
          <a:lstStyle/>
          <a:p>
            <a:pPr lvl="0">
              <a:defRPr/>
            </a:pPr>
            <a:r>
              <a:rPr lang="en-US" sz="1400" kern="0">
                <a:solidFill>
                  <a:srgbClr val="EAB200"/>
                </a:solidFill>
                <a:latin typeface="Montserrat" panose="00000500000000000000" pitchFamily="2" charset="0"/>
                <a:ea typeface="Lato" panose="020F0502020204030203" pitchFamily="34" charset="0"/>
                <a:cs typeface="Lato" panose="020F0502020204030203" pitchFamily="34" charset="0"/>
                <a:sym typeface="HuluStyle Bold"/>
              </a:rPr>
              <a:t>23%</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Yes in HH</a:t>
            </a:r>
          </a:p>
        </p:txBody>
      </p:sp>
      <p:sp>
        <p:nvSpPr>
          <p:cNvPr id="92" name="Rectangle 91">
            <a:extLst>
              <a:ext uri="{FF2B5EF4-FFF2-40B4-BE49-F238E27FC236}">
                <a16:creationId xmlns:a16="http://schemas.microsoft.com/office/drawing/2014/main" id="{173A3E3D-5CF6-4DB2-8D33-340B482FFC25}"/>
              </a:ext>
            </a:extLst>
          </p:cNvPr>
          <p:cNvSpPr/>
          <p:nvPr/>
        </p:nvSpPr>
        <p:spPr>
          <a:xfrm>
            <a:off x="10560430" y="2842812"/>
            <a:ext cx="871608" cy="461665"/>
          </a:xfrm>
          <a:prstGeom prst="rect">
            <a:avLst/>
          </a:prstGeom>
        </p:spPr>
        <p:txBody>
          <a:bodyPr wrap="square">
            <a:spAutoFit/>
          </a:bodyPr>
          <a:lstStyle/>
          <a:p>
            <a:pPr lvl="0">
              <a:defRPr/>
            </a:pPr>
            <a:r>
              <a:rPr lang="en-US" sz="1400" kern="0">
                <a:solidFill>
                  <a:srgbClr val="EAB200"/>
                </a:solidFill>
                <a:latin typeface="Montserrat" panose="00000500000000000000" pitchFamily="2" charset="0"/>
                <a:ea typeface="Lato" panose="020F0502020204030203" pitchFamily="34" charset="0"/>
                <a:cs typeface="Lato" panose="020F0502020204030203" pitchFamily="34" charset="0"/>
                <a:sym typeface="HuluStyle Bold"/>
              </a:rPr>
              <a:t>2.9</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Mean</a:t>
            </a:r>
          </a:p>
        </p:txBody>
      </p:sp>
      <p:sp>
        <p:nvSpPr>
          <p:cNvPr id="93" name="Rectangle 92">
            <a:extLst>
              <a:ext uri="{FF2B5EF4-FFF2-40B4-BE49-F238E27FC236}">
                <a16:creationId xmlns:a16="http://schemas.microsoft.com/office/drawing/2014/main" id="{C44EB9CB-4F7D-4977-A6BA-7C94E4EB59EC}"/>
              </a:ext>
            </a:extLst>
          </p:cNvPr>
          <p:cNvSpPr/>
          <p:nvPr/>
        </p:nvSpPr>
        <p:spPr>
          <a:xfrm>
            <a:off x="8431269" y="2511131"/>
            <a:ext cx="1339470" cy="246221"/>
          </a:xfrm>
          <a:prstGeom prst="rect">
            <a:avLst/>
          </a:prstGeom>
        </p:spPr>
        <p:txBody>
          <a:bodyPr wrap="square">
            <a:spAutoFit/>
          </a:bodyPr>
          <a:lstStyle/>
          <a:p>
            <a:pPr fontAlgn="t"/>
            <a:r>
              <a:rPr lang="en-US" sz="1000">
                <a:latin typeface="Montserrat SemiBold" panose="00000700000000000000" pitchFamily="2" charset="0"/>
              </a:rPr>
              <a:t>Evacuation</a:t>
            </a:r>
            <a:endParaRPr lang="en-US" sz="900">
              <a:latin typeface="Montserrat Light" panose="00000400000000000000" pitchFamily="2" charset="0"/>
            </a:endParaRPr>
          </a:p>
        </p:txBody>
      </p:sp>
      <p:sp>
        <p:nvSpPr>
          <p:cNvPr id="94" name="Rectangle 93">
            <a:extLst>
              <a:ext uri="{FF2B5EF4-FFF2-40B4-BE49-F238E27FC236}">
                <a16:creationId xmlns:a16="http://schemas.microsoft.com/office/drawing/2014/main" id="{4BD161CE-C392-4934-8FA1-51DB0D555D58}"/>
              </a:ext>
            </a:extLst>
          </p:cNvPr>
          <p:cNvSpPr/>
          <p:nvPr/>
        </p:nvSpPr>
        <p:spPr>
          <a:xfrm>
            <a:off x="9838715" y="2516232"/>
            <a:ext cx="1466655" cy="246221"/>
          </a:xfrm>
          <a:prstGeom prst="rect">
            <a:avLst/>
          </a:prstGeom>
        </p:spPr>
        <p:txBody>
          <a:bodyPr wrap="square">
            <a:spAutoFit/>
          </a:bodyPr>
          <a:lstStyle/>
          <a:p>
            <a:pPr fontAlgn="t"/>
            <a:r>
              <a:rPr lang="en-US" sz="1000">
                <a:latin typeface="Montserrat SemiBold" panose="00000700000000000000" pitchFamily="2" charset="0"/>
              </a:rPr>
              <a:t>HH Composition</a:t>
            </a:r>
            <a:endParaRPr lang="en-US" sz="900">
              <a:latin typeface="Montserrat Light" panose="00000400000000000000" pitchFamily="2" charset="0"/>
            </a:endParaRPr>
          </a:p>
        </p:txBody>
      </p:sp>
      <p:sp>
        <p:nvSpPr>
          <p:cNvPr id="95" name="Rectangle 94">
            <a:extLst>
              <a:ext uri="{FF2B5EF4-FFF2-40B4-BE49-F238E27FC236}">
                <a16:creationId xmlns:a16="http://schemas.microsoft.com/office/drawing/2014/main" id="{D2018E25-A122-4309-8E45-45EA3A6FD98E}"/>
              </a:ext>
            </a:extLst>
          </p:cNvPr>
          <p:cNvSpPr/>
          <p:nvPr/>
        </p:nvSpPr>
        <p:spPr>
          <a:xfrm>
            <a:off x="9076316" y="2864506"/>
            <a:ext cx="871608" cy="461665"/>
          </a:xfrm>
          <a:prstGeom prst="rect">
            <a:avLst/>
          </a:prstGeom>
        </p:spPr>
        <p:txBody>
          <a:bodyPr wrap="square">
            <a:spAutoFit/>
          </a:bodyPr>
          <a:lstStyle/>
          <a:p>
            <a:pPr lvl="0">
              <a:defRPr/>
            </a:pPr>
            <a:r>
              <a:rPr lang="en-US" sz="1400" kern="0">
                <a:solidFill>
                  <a:srgbClr val="EAB200"/>
                </a:solidFill>
                <a:latin typeface="Montserrat" panose="00000500000000000000" pitchFamily="2" charset="0"/>
                <a:ea typeface="Lato" panose="020F0502020204030203" pitchFamily="34" charset="0"/>
                <a:cs typeface="Lato" panose="020F0502020204030203" pitchFamily="34" charset="0"/>
                <a:sym typeface="HuluStyle Bold"/>
              </a:rPr>
              <a:t>11%</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Yes</a:t>
            </a:r>
          </a:p>
        </p:txBody>
      </p:sp>
      <p:sp>
        <p:nvSpPr>
          <p:cNvPr id="98" name="Rectangle 97">
            <a:extLst>
              <a:ext uri="{FF2B5EF4-FFF2-40B4-BE49-F238E27FC236}">
                <a16:creationId xmlns:a16="http://schemas.microsoft.com/office/drawing/2014/main" id="{DC3015C2-2803-4210-AA2D-BB21D0BAB367}"/>
              </a:ext>
            </a:extLst>
          </p:cNvPr>
          <p:cNvSpPr/>
          <p:nvPr/>
        </p:nvSpPr>
        <p:spPr>
          <a:xfrm>
            <a:off x="10458581" y="3670187"/>
            <a:ext cx="871608" cy="461665"/>
          </a:xfrm>
          <a:prstGeom prst="rect">
            <a:avLst/>
          </a:prstGeom>
        </p:spPr>
        <p:txBody>
          <a:bodyPr wrap="square">
            <a:spAutoFit/>
          </a:bodyPr>
          <a:lstStyle/>
          <a:p>
            <a:pPr lvl="0">
              <a:defRPr/>
            </a:pPr>
            <a:r>
              <a:rPr lang="en-US" sz="1400" kern="0">
                <a:solidFill>
                  <a:srgbClr val="EAB200"/>
                </a:solidFill>
                <a:latin typeface="Montserrat" panose="00000500000000000000" pitchFamily="2" charset="0"/>
                <a:ea typeface="Lato" panose="020F0502020204030203" pitchFamily="34" charset="0"/>
                <a:cs typeface="Lato" panose="020F0502020204030203" pitchFamily="34" charset="0"/>
                <a:sym typeface="HuluStyle Bold"/>
              </a:rPr>
              <a:t>44%</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In HH</a:t>
            </a:r>
          </a:p>
        </p:txBody>
      </p:sp>
      <p:sp>
        <p:nvSpPr>
          <p:cNvPr id="99" name="Rectangle 98">
            <a:extLst>
              <a:ext uri="{FF2B5EF4-FFF2-40B4-BE49-F238E27FC236}">
                <a16:creationId xmlns:a16="http://schemas.microsoft.com/office/drawing/2014/main" id="{86AC6C8B-9F59-4392-9171-56985439C8D6}"/>
              </a:ext>
            </a:extLst>
          </p:cNvPr>
          <p:cNvSpPr/>
          <p:nvPr/>
        </p:nvSpPr>
        <p:spPr>
          <a:xfrm>
            <a:off x="8436817" y="3403123"/>
            <a:ext cx="1339470" cy="246221"/>
          </a:xfrm>
          <a:prstGeom prst="rect">
            <a:avLst/>
          </a:prstGeom>
        </p:spPr>
        <p:txBody>
          <a:bodyPr wrap="square">
            <a:spAutoFit/>
          </a:bodyPr>
          <a:lstStyle/>
          <a:p>
            <a:pPr fontAlgn="t"/>
            <a:r>
              <a:rPr lang="en-US" sz="1000">
                <a:latin typeface="Montserrat SemiBold" panose="00000700000000000000" pitchFamily="2" charset="0"/>
              </a:rPr>
              <a:t>Children</a:t>
            </a:r>
            <a:endParaRPr lang="en-US" sz="900">
              <a:latin typeface="Montserrat Light" panose="00000400000000000000" pitchFamily="2" charset="0"/>
            </a:endParaRPr>
          </a:p>
        </p:txBody>
      </p:sp>
      <p:sp>
        <p:nvSpPr>
          <p:cNvPr id="100" name="Rectangle 99">
            <a:extLst>
              <a:ext uri="{FF2B5EF4-FFF2-40B4-BE49-F238E27FC236}">
                <a16:creationId xmlns:a16="http://schemas.microsoft.com/office/drawing/2014/main" id="{2AC80B9D-7618-4857-959C-583CDC8B221C}"/>
              </a:ext>
            </a:extLst>
          </p:cNvPr>
          <p:cNvSpPr/>
          <p:nvPr/>
        </p:nvSpPr>
        <p:spPr>
          <a:xfrm>
            <a:off x="9821878" y="3408224"/>
            <a:ext cx="1466655" cy="246221"/>
          </a:xfrm>
          <a:prstGeom prst="rect">
            <a:avLst/>
          </a:prstGeom>
        </p:spPr>
        <p:txBody>
          <a:bodyPr wrap="square">
            <a:spAutoFit/>
          </a:bodyPr>
          <a:lstStyle/>
          <a:p>
            <a:pPr fontAlgn="t"/>
            <a:r>
              <a:rPr lang="en-US" sz="1000">
                <a:latin typeface="Montserrat SemiBold" panose="00000700000000000000" pitchFamily="2" charset="0"/>
              </a:rPr>
              <a:t>Seniors</a:t>
            </a:r>
            <a:endParaRPr lang="en-US" sz="900">
              <a:latin typeface="Montserrat Light" panose="00000400000000000000" pitchFamily="2" charset="0"/>
            </a:endParaRPr>
          </a:p>
        </p:txBody>
      </p:sp>
      <p:sp>
        <p:nvSpPr>
          <p:cNvPr id="101" name="Rectangle 100">
            <a:extLst>
              <a:ext uri="{FF2B5EF4-FFF2-40B4-BE49-F238E27FC236}">
                <a16:creationId xmlns:a16="http://schemas.microsoft.com/office/drawing/2014/main" id="{6160F469-2E3B-42DA-A5BB-5D5302F0B046}"/>
              </a:ext>
            </a:extLst>
          </p:cNvPr>
          <p:cNvSpPr/>
          <p:nvPr/>
        </p:nvSpPr>
        <p:spPr>
          <a:xfrm>
            <a:off x="9091700" y="3663260"/>
            <a:ext cx="871608" cy="461665"/>
          </a:xfrm>
          <a:prstGeom prst="rect">
            <a:avLst/>
          </a:prstGeom>
        </p:spPr>
        <p:txBody>
          <a:bodyPr wrap="square">
            <a:spAutoFit/>
          </a:bodyPr>
          <a:lstStyle/>
          <a:p>
            <a:pPr lvl="0">
              <a:defRPr/>
            </a:pPr>
            <a:r>
              <a:rPr lang="en-US" sz="1400" kern="0">
                <a:solidFill>
                  <a:srgbClr val="EAB200"/>
                </a:solidFill>
                <a:latin typeface="Montserrat" panose="00000500000000000000" pitchFamily="2" charset="0"/>
                <a:ea typeface="Lato" panose="020F0502020204030203" pitchFamily="34" charset="0"/>
                <a:cs typeface="Lato" panose="020F0502020204030203" pitchFamily="34" charset="0"/>
                <a:sym typeface="HuluStyle Bold"/>
              </a:rPr>
              <a:t>30%</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In HH</a:t>
            </a:r>
          </a:p>
        </p:txBody>
      </p:sp>
      <p:pic>
        <p:nvPicPr>
          <p:cNvPr id="71" name="Picture 70">
            <a:extLst>
              <a:ext uri="{FF2B5EF4-FFF2-40B4-BE49-F238E27FC236}">
                <a16:creationId xmlns:a16="http://schemas.microsoft.com/office/drawing/2014/main" id="{02CCF889-C994-405A-A9F7-8EA4F676AFC2}"/>
              </a:ext>
            </a:extLst>
          </p:cNvPr>
          <p:cNvPicPr>
            <a:picLocks noChangeAspect="1"/>
          </p:cNvPicPr>
          <p:nvPr/>
        </p:nvPicPr>
        <p:blipFill rotWithShape="1">
          <a:blip r:embed="rId43">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Tree>
    <p:extLst>
      <p:ext uri="{BB962C8B-B14F-4D97-AF65-F5344CB8AC3E}">
        <p14:creationId xmlns:p14="http://schemas.microsoft.com/office/powerpoint/2010/main" val="1818237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51251AAF-6035-4BFA-86EC-F0D84338CE25}"/>
              </a:ext>
            </a:extLst>
          </p:cNvPr>
          <p:cNvGraphicFramePr>
            <a:graphicFrameLocks noGrp="1"/>
          </p:cNvGraphicFramePr>
          <p:nvPr>
            <p:extLst>
              <p:ext uri="{D42A27DB-BD31-4B8C-83A1-F6EECF244321}">
                <p14:modId xmlns:p14="http://schemas.microsoft.com/office/powerpoint/2010/main" val="3755992664"/>
              </p:ext>
            </p:extLst>
          </p:nvPr>
        </p:nvGraphicFramePr>
        <p:xfrm>
          <a:off x="4017689" y="3304339"/>
          <a:ext cx="7017986" cy="2905959"/>
        </p:xfrm>
        <a:graphic>
          <a:graphicData uri="http://schemas.openxmlformats.org/drawingml/2006/table">
            <a:tbl>
              <a:tblPr/>
              <a:tblGrid>
                <a:gridCol w="2377440">
                  <a:extLst>
                    <a:ext uri="{9D8B030D-6E8A-4147-A177-3AD203B41FA5}">
                      <a16:colId xmlns:a16="http://schemas.microsoft.com/office/drawing/2014/main" val="2215113818"/>
                    </a:ext>
                  </a:extLst>
                </a:gridCol>
                <a:gridCol w="491473">
                  <a:extLst>
                    <a:ext uri="{9D8B030D-6E8A-4147-A177-3AD203B41FA5}">
                      <a16:colId xmlns:a16="http://schemas.microsoft.com/office/drawing/2014/main" val="208554357"/>
                    </a:ext>
                  </a:extLst>
                </a:gridCol>
                <a:gridCol w="3657600">
                  <a:extLst>
                    <a:ext uri="{9D8B030D-6E8A-4147-A177-3AD203B41FA5}">
                      <a16:colId xmlns:a16="http://schemas.microsoft.com/office/drawing/2014/main" val="2678355015"/>
                    </a:ext>
                  </a:extLst>
                </a:gridCol>
                <a:gridCol w="491473">
                  <a:extLst>
                    <a:ext uri="{9D8B030D-6E8A-4147-A177-3AD203B41FA5}">
                      <a16:colId xmlns:a16="http://schemas.microsoft.com/office/drawing/2014/main" val="3742613474"/>
                    </a:ext>
                  </a:extLst>
                </a:gridCol>
              </a:tblGrid>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Takes proactive measures to protect the electricity grid from wildfires</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6.7</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t" latinLnBrk="0" hangingPunct="1"/>
                      <a:endParaRPr lang="en-US" sz="900" u="none" strike="noStrike" kern="1200">
                        <a:solidFill>
                          <a:schemeClr val="tx1"/>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-8</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6505122"/>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Actively works with first responders to keep communities safe during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7.0</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-5</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983066"/>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Takes proactive measures to protect communities from the risks of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6.6</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-12</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6369180"/>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Is committed to restoring power to customers affected by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6.6</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-10</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6822447"/>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Shows care and concern for its customers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5.9</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-30</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0121093"/>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Supports nonprofits and communities affected by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6.0</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-33</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233124"/>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Is a company you trust to act in the best interest of its customers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5.6</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-36</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553760"/>
                  </a:ext>
                </a:extLst>
              </a:tr>
            </a:tbl>
          </a:graphicData>
        </a:graphic>
      </p:graphicFrame>
      <p:pic>
        <p:nvPicPr>
          <p:cNvPr id="2" name="Picture 1">
            <a:extLst>
              <a:ext uri="{FF2B5EF4-FFF2-40B4-BE49-F238E27FC236}">
                <a16:creationId xmlns:a16="http://schemas.microsoft.com/office/drawing/2014/main" id="{6062D721-1A51-4898-8005-289CDD2CB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6D837EA-04F1-4CC4-9433-18F69DD46C69}"/>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184C1215-CBF7-4E20-8BD3-A586330504D5}"/>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BB623AE-02DC-409A-816E-FBF2A20EC8A1}"/>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How do Notified, De-Energized customers feel about SCE?</a:t>
            </a:r>
          </a:p>
        </p:txBody>
      </p:sp>
      <p:sp>
        <p:nvSpPr>
          <p:cNvPr id="6" name="Rectangle 5">
            <a:extLst>
              <a:ext uri="{FF2B5EF4-FFF2-40B4-BE49-F238E27FC236}">
                <a16:creationId xmlns:a16="http://schemas.microsoft.com/office/drawing/2014/main" id="{44E21F8A-F6FC-44BF-8B52-1542E3112BDD}"/>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Total Respondents (Notified, De-Energized n=500); Q1, Q12</a:t>
            </a:r>
          </a:p>
        </p:txBody>
      </p:sp>
      <p:sp>
        <p:nvSpPr>
          <p:cNvPr id="7" name="Text Placeholder 6">
            <a:extLst>
              <a:ext uri="{FF2B5EF4-FFF2-40B4-BE49-F238E27FC236}">
                <a16:creationId xmlns:a16="http://schemas.microsoft.com/office/drawing/2014/main" id="{12F8888A-8D49-41CA-8263-5BB9AFC9B1B5}"/>
              </a:ext>
            </a:extLst>
          </p:cNvPr>
          <p:cNvSpPr txBox="1">
            <a:spLocks/>
          </p:cNvSpPr>
          <p:nvPr/>
        </p:nvSpPr>
        <p:spPr>
          <a:xfrm>
            <a:off x="866736" y="2522893"/>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SCE FAVORABILITY</a:t>
            </a:r>
          </a:p>
        </p:txBody>
      </p:sp>
      <p:cxnSp>
        <p:nvCxnSpPr>
          <p:cNvPr id="8" name="Straight Connector 7">
            <a:extLst>
              <a:ext uri="{FF2B5EF4-FFF2-40B4-BE49-F238E27FC236}">
                <a16:creationId xmlns:a16="http://schemas.microsoft.com/office/drawing/2014/main" id="{B586B07D-F864-42F0-BC8B-E3B8BB56E977}"/>
              </a:ext>
            </a:extLst>
          </p:cNvPr>
          <p:cNvCxnSpPr>
            <a:cxnSpLocks/>
          </p:cNvCxnSpPr>
          <p:nvPr/>
        </p:nvCxnSpPr>
        <p:spPr>
          <a:xfrm rot="16200000" flipV="1">
            <a:off x="1169767" y="2620937"/>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6">
            <a:extLst>
              <a:ext uri="{FF2B5EF4-FFF2-40B4-BE49-F238E27FC236}">
                <a16:creationId xmlns:a16="http://schemas.microsoft.com/office/drawing/2014/main" id="{8235D12D-301B-405D-BA6A-18C2E79F2BF5}"/>
              </a:ext>
            </a:extLst>
          </p:cNvPr>
          <p:cNvSpPr txBox="1">
            <a:spLocks/>
          </p:cNvSpPr>
          <p:nvPr/>
        </p:nvSpPr>
        <p:spPr>
          <a:xfrm>
            <a:off x="3936048" y="2522904"/>
            <a:ext cx="3279628"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FEELINGS TOWARD SCE</a:t>
            </a:r>
            <a:endParaRPr lang="en-US" sz="1200">
              <a:solidFill>
                <a:schemeClr val="tx1"/>
              </a:solidFill>
              <a:latin typeface="Montserrat Light" panose="00000400000000000000" pitchFamily="2" charset="0"/>
              <a:sym typeface="HuluStyle Regular"/>
            </a:endParaRPr>
          </a:p>
        </p:txBody>
      </p:sp>
      <p:cxnSp>
        <p:nvCxnSpPr>
          <p:cNvPr id="19" name="Straight Connector 18">
            <a:extLst>
              <a:ext uri="{FF2B5EF4-FFF2-40B4-BE49-F238E27FC236}">
                <a16:creationId xmlns:a16="http://schemas.microsoft.com/office/drawing/2014/main" id="{FAE0B18B-2386-43A6-BBB0-19B97CD65524}"/>
              </a:ext>
            </a:extLst>
          </p:cNvPr>
          <p:cNvCxnSpPr>
            <a:cxnSpLocks/>
          </p:cNvCxnSpPr>
          <p:nvPr/>
        </p:nvCxnSpPr>
        <p:spPr>
          <a:xfrm rot="16200000" flipV="1">
            <a:off x="4239632" y="261158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160A2E1-5FA6-4EFD-A095-F0340DF1348A}"/>
              </a:ext>
            </a:extLst>
          </p:cNvPr>
          <p:cNvSpPr/>
          <p:nvPr/>
        </p:nvSpPr>
        <p:spPr>
          <a:xfrm>
            <a:off x="9566232" y="2818369"/>
            <a:ext cx="1007007" cy="353943"/>
          </a:xfrm>
          <a:prstGeom prst="rect">
            <a:avLst/>
          </a:prstGeom>
        </p:spPr>
        <p:txBody>
          <a:bodyPr wrap="none">
            <a:spAutoFit/>
          </a:bodyPr>
          <a:lstStyle/>
          <a:p>
            <a:pPr algn="r" fontAlgn="t"/>
            <a:r>
              <a:rPr lang="en-US" sz="900">
                <a:latin typeface="Montserrat SemiBold" panose="00000700000000000000" pitchFamily="2" charset="0"/>
              </a:rPr>
              <a:t>Bottom 3 Box </a:t>
            </a:r>
          </a:p>
          <a:p>
            <a:pPr algn="r" fontAlgn="t"/>
            <a:r>
              <a:rPr lang="en-US" sz="800">
                <a:latin typeface="Montserrat Light" panose="00000400000000000000" pitchFamily="2" charset="0"/>
              </a:rPr>
              <a:t>(1-3)</a:t>
            </a:r>
          </a:p>
        </p:txBody>
      </p:sp>
      <p:sp>
        <p:nvSpPr>
          <p:cNvPr id="21" name="Rectangle 20">
            <a:extLst>
              <a:ext uri="{FF2B5EF4-FFF2-40B4-BE49-F238E27FC236}">
                <a16:creationId xmlns:a16="http://schemas.microsoft.com/office/drawing/2014/main" id="{0D15C59F-4445-42DF-8A70-7F177C8D7680}"/>
              </a:ext>
            </a:extLst>
          </p:cNvPr>
          <p:cNvSpPr/>
          <p:nvPr/>
        </p:nvSpPr>
        <p:spPr>
          <a:xfrm>
            <a:off x="8312597" y="2818369"/>
            <a:ext cx="965329" cy="353943"/>
          </a:xfrm>
          <a:prstGeom prst="rect">
            <a:avLst/>
          </a:prstGeom>
        </p:spPr>
        <p:txBody>
          <a:bodyPr wrap="none">
            <a:spAutoFit/>
          </a:bodyPr>
          <a:lstStyle/>
          <a:p>
            <a:pPr algn="ctr" fontAlgn="t"/>
            <a:r>
              <a:rPr lang="en-US" sz="900">
                <a:latin typeface="Montserrat SemiBold" panose="00000700000000000000" pitchFamily="2" charset="0"/>
              </a:rPr>
              <a:t>Middle 4 Box </a:t>
            </a:r>
          </a:p>
          <a:p>
            <a:pPr algn="ctr" fontAlgn="t"/>
            <a:r>
              <a:rPr lang="en-US" sz="800">
                <a:latin typeface="Montserrat Light" panose="00000400000000000000" pitchFamily="2" charset="0"/>
              </a:rPr>
              <a:t>(4-7)</a:t>
            </a:r>
          </a:p>
        </p:txBody>
      </p:sp>
      <p:sp>
        <p:nvSpPr>
          <p:cNvPr id="22" name="Rectangle 21">
            <a:extLst>
              <a:ext uri="{FF2B5EF4-FFF2-40B4-BE49-F238E27FC236}">
                <a16:creationId xmlns:a16="http://schemas.microsoft.com/office/drawing/2014/main" id="{A9295B0D-6133-455A-9B9B-4A3DE03FEFAE}"/>
              </a:ext>
            </a:extLst>
          </p:cNvPr>
          <p:cNvSpPr/>
          <p:nvPr/>
        </p:nvSpPr>
        <p:spPr>
          <a:xfrm>
            <a:off x="6987618" y="2818369"/>
            <a:ext cx="779381" cy="353943"/>
          </a:xfrm>
          <a:prstGeom prst="rect">
            <a:avLst/>
          </a:prstGeom>
        </p:spPr>
        <p:txBody>
          <a:bodyPr wrap="non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graphicFrame>
        <p:nvGraphicFramePr>
          <p:cNvPr id="24" name="Chart 23">
            <a:extLst>
              <a:ext uri="{FF2B5EF4-FFF2-40B4-BE49-F238E27FC236}">
                <a16:creationId xmlns:a16="http://schemas.microsoft.com/office/drawing/2014/main" id="{CE49AF88-7045-417F-9510-8A0EFFC4F517}"/>
              </a:ext>
            </a:extLst>
          </p:cNvPr>
          <p:cNvGraphicFramePr/>
          <p:nvPr>
            <p:extLst>
              <p:ext uri="{D42A27DB-BD31-4B8C-83A1-F6EECF244321}">
                <p14:modId xmlns:p14="http://schemas.microsoft.com/office/powerpoint/2010/main" val="3446067122"/>
              </p:ext>
            </p:extLst>
          </p:nvPr>
        </p:nvGraphicFramePr>
        <p:xfrm>
          <a:off x="6927925" y="3157391"/>
          <a:ext cx="3710405" cy="3194019"/>
        </p:xfrm>
        <a:graphic>
          <a:graphicData uri="http://schemas.openxmlformats.org/drawingml/2006/chart">
            <c:chart xmlns:c="http://schemas.openxmlformats.org/drawingml/2006/chart" xmlns:r="http://schemas.openxmlformats.org/officeDocument/2006/relationships" r:id="rId4"/>
          </a:graphicData>
        </a:graphic>
      </p:graphicFrame>
      <p:sp>
        <p:nvSpPr>
          <p:cNvPr id="33" name="Rectangle 32">
            <a:extLst>
              <a:ext uri="{FF2B5EF4-FFF2-40B4-BE49-F238E27FC236}">
                <a16:creationId xmlns:a16="http://schemas.microsoft.com/office/drawing/2014/main" id="{1EF2C259-C7B0-4F7D-8F3A-4BAAA00AA7AE}"/>
              </a:ext>
            </a:extLst>
          </p:cNvPr>
          <p:cNvSpPr/>
          <p:nvPr/>
        </p:nvSpPr>
        <p:spPr>
          <a:xfrm>
            <a:off x="6358361" y="2818369"/>
            <a:ext cx="535724" cy="369332"/>
          </a:xfrm>
          <a:prstGeom prst="rect">
            <a:avLst/>
          </a:prstGeom>
        </p:spPr>
        <p:txBody>
          <a:bodyPr wrap="none">
            <a:spAutoFit/>
          </a:bodyPr>
          <a:lstStyle/>
          <a:p>
            <a:pPr fontAlgn="t"/>
            <a:r>
              <a:rPr lang="en-US" sz="900">
                <a:latin typeface="Montserrat SemiBold" panose="00000700000000000000" pitchFamily="2" charset="0"/>
              </a:rPr>
              <a:t>Mean </a:t>
            </a:r>
          </a:p>
          <a:p>
            <a:pPr fontAlgn="t"/>
            <a:r>
              <a:rPr lang="en-US" sz="900">
                <a:latin typeface="Montserrat SemiBold" panose="00000700000000000000" pitchFamily="2" charset="0"/>
              </a:rPr>
              <a:t>Score</a:t>
            </a:r>
            <a:endParaRPr lang="en-US" sz="800">
              <a:latin typeface="Montserrat Light" panose="00000400000000000000" pitchFamily="2" charset="0"/>
            </a:endParaRPr>
          </a:p>
        </p:txBody>
      </p:sp>
      <p:sp>
        <p:nvSpPr>
          <p:cNvPr id="34" name="Rectangle 33">
            <a:extLst>
              <a:ext uri="{FF2B5EF4-FFF2-40B4-BE49-F238E27FC236}">
                <a16:creationId xmlns:a16="http://schemas.microsoft.com/office/drawing/2014/main" id="{B49B276D-6541-48C3-95E2-1D4EF165D537}"/>
              </a:ext>
            </a:extLst>
          </p:cNvPr>
          <p:cNvSpPr/>
          <p:nvPr/>
        </p:nvSpPr>
        <p:spPr>
          <a:xfrm>
            <a:off x="10573239" y="2821408"/>
            <a:ext cx="844843" cy="461665"/>
          </a:xfrm>
          <a:prstGeom prst="rect">
            <a:avLst/>
          </a:prstGeom>
        </p:spPr>
        <p:txBody>
          <a:bodyPr wrap="square">
            <a:spAutoFit/>
          </a:bodyPr>
          <a:lstStyle/>
          <a:p>
            <a:pPr fontAlgn="t"/>
            <a:r>
              <a:rPr lang="en-US" sz="800">
                <a:latin typeface="Montserrat SemiBold" panose="00000700000000000000" pitchFamily="2" charset="0"/>
              </a:rPr>
              <a:t>Net Score </a:t>
            </a:r>
          </a:p>
          <a:p>
            <a:pPr fontAlgn="t"/>
            <a:r>
              <a:rPr lang="en-US" sz="800">
                <a:latin typeface="Montserrat Light" panose="00000400000000000000" pitchFamily="2" charset="0"/>
              </a:rPr>
              <a:t>(9-10 minus 1-6)</a:t>
            </a:r>
            <a:endParaRPr lang="en-US" sz="700">
              <a:latin typeface="Montserrat Light" panose="00000400000000000000" pitchFamily="2" charset="0"/>
            </a:endParaRPr>
          </a:p>
        </p:txBody>
      </p:sp>
      <p:sp>
        <p:nvSpPr>
          <p:cNvPr id="45" name="TextBox 44">
            <a:extLst>
              <a:ext uri="{FF2B5EF4-FFF2-40B4-BE49-F238E27FC236}">
                <a16:creationId xmlns:a16="http://schemas.microsoft.com/office/drawing/2014/main" id="{AB419FD1-4762-4A1E-9E24-EF1E23E587A9}"/>
              </a:ext>
            </a:extLst>
          </p:cNvPr>
          <p:cNvSpPr txBox="1"/>
          <p:nvPr/>
        </p:nvSpPr>
        <p:spPr>
          <a:xfrm>
            <a:off x="2759229" y="3099899"/>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sp>
        <p:nvSpPr>
          <p:cNvPr id="46" name="TextBox 45">
            <a:extLst>
              <a:ext uri="{FF2B5EF4-FFF2-40B4-BE49-F238E27FC236}">
                <a16:creationId xmlns:a16="http://schemas.microsoft.com/office/drawing/2014/main" id="{E169B225-80DA-4CC7-921A-23A7A63633CF}"/>
              </a:ext>
            </a:extLst>
          </p:cNvPr>
          <p:cNvSpPr txBox="1"/>
          <p:nvPr/>
        </p:nvSpPr>
        <p:spPr>
          <a:xfrm>
            <a:off x="2797333" y="3484461"/>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graphicFrame>
        <p:nvGraphicFramePr>
          <p:cNvPr id="47" name="Chart 46">
            <a:extLst>
              <a:ext uri="{FF2B5EF4-FFF2-40B4-BE49-F238E27FC236}">
                <a16:creationId xmlns:a16="http://schemas.microsoft.com/office/drawing/2014/main" id="{BE43CD65-709E-4269-B35B-23A98EB82106}"/>
              </a:ext>
            </a:extLst>
          </p:cNvPr>
          <p:cNvGraphicFramePr/>
          <p:nvPr>
            <p:extLst>
              <p:ext uri="{D42A27DB-BD31-4B8C-83A1-F6EECF244321}">
                <p14:modId xmlns:p14="http://schemas.microsoft.com/office/powerpoint/2010/main" val="381244213"/>
              </p:ext>
            </p:extLst>
          </p:nvPr>
        </p:nvGraphicFramePr>
        <p:xfrm>
          <a:off x="1751186" y="2871298"/>
          <a:ext cx="1858937" cy="25888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8" name="Table 47">
            <a:extLst>
              <a:ext uri="{FF2B5EF4-FFF2-40B4-BE49-F238E27FC236}">
                <a16:creationId xmlns:a16="http://schemas.microsoft.com/office/drawing/2014/main" id="{60570A53-2C33-47D7-99B9-D7312176952A}"/>
              </a:ext>
            </a:extLst>
          </p:cNvPr>
          <p:cNvGraphicFramePr>
            <a:graphicFrameLocks noGrp="1"/>
          </p:cNvGraphicFramePr>
          <p:nvPr>
            <p:extLst>
              <p:ext uri="{D42A27DB-BD31-4B8C-83A1-F6EECF244321}">
                <p14:modId xmlns:p14="http://schemas.microsoft.com/office/powerpoint/2010/main" val="4130426385"/>
              </p:ext>
            </p:extLst>
          </p:nvPr>
        </p:nvGraphicFramePr>
        <p:xfrm>
          <a:off x="919900" y="5523817"/>
          <a:ext cx="2209372" cy="706792"/>
        </p:xfrm>
        <a:graphic>
          <a:graphicData uri="http://schemas.openxmlformats.org/drawingml/2006/table">
            <a:tbl>
              <a:tblPr/>
              <a:tblGrid>
                <a:gridCol w="1280160">
                  <a:extLst>
                    <a:ext uri="{9D8B030D-6E8A-4147-A177-3AD203B41FA5}">
                      <a16:colId xmlns:a16="http://schemas.microsoft.com/office/drawing/2014/main" val="1705185750"/>
                    </a:ext>
                  </a:extLst>
                </a:gridCol>
                <a:gridCol w="929212">
                  <a:extLst>
                    <a:ext uri="{9D8B030D-6E8A-4147-A177-3AD203B41FA5}">
                      <a16:colId xmlns:a16="http://schemas.microsoft.com/office/drawing/2014/main" val="695162484"/>
                    </a:ext>
                  </a:extLst>
                </a:gridCol>
              </a:tblGrid>
              <a:tr h="353396">
                <a:tc>
                  <a:txBody>
                    <a:bodyPr/>
                    <a:lstStyle/>
                    <a:p>
                      <a:pPr fontAlgn="t"/>
                      <a:r>
                        <a:rPr lang="en-US" sz="900">
                          <a:latin typeface="Montserrat SemiBold" panose="00000700000000000000" pitchFamily="2" charset="0"/>
                        </a:rPr>
                        <a:t>Mean Score</a:t>
                      </a:r>
                      <a:endParaRPr lang="en-US" sz="800">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a:solidFill>
                            <a:srgbClr val="000000"/>
                          </a:solidFill>
                          <a:effectLst/>
                          <a:latin typeface="Montserrat Light" panose="00000400000000000000" pitchFamily="2" charset="0"/>
                        </a:rPr>
                        <a:t>6.1</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2916924"/>
                  </a:ext>
                </a:extLst>
              </a:tr>
              <a:tr h="353396">
                <a:tc>
                  <a:txBody>
                    <a:bodyPr/>
                    <a:lstStyle/>
                    <a:p>
                      <a:pPr fontAlgn="t"/>
                      <a:r>
                        <a:rPr lang="en-US" sz="900">
                          <a:latin typeface="Montserrat SemiBold" panose="00000700000000000000" pitchFamily="2" charset="0"/>
                        </a:rPr>
                        <a:t>Net Favorability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kern="1200" noProof="0">
                          <a:solidFill>
                            <a:srgbClr val="000000"/>
                          </a:solidFill>
                          <a:effectLst/>
                          <a:latin typeface="Montserrat Light" panose="00000400000000000000" pitchFamily="2" charset="0"/>
                          <a:ea typeface="+mn-ea"/>
                          <a:cs typeface="+mn-cs"/>
                        </a:rPr>
                        <a:t>-30</a:t>
                      </a:r>
                      <a:endParaRPr lang="en-US" sz="10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1710227"/>
                  </a:ext>
                </a:extLst>
              </a:tr>
            </a:tbl>
          </a:graphicData>
        </a:graphic>
      </p:graphicFrame>
      <p:sp>
        <p:nvSpPr>
          <p:cNvPr id="49" name="Rectangle 48">
            <a:extLst>
              <a:ext uri="{FF2B5EF4-FFF2-40B4-BE49-F238E27FC236}">
                <a16:creationId xmlns:a16="http://schemas.microsoft.com/office/drawing/2014/main" id="{67783627-5468-44E8-899A-F09C5AAA4A5E}"/>
              </a:ext>
            </a:extLst>
          </p:cNvPr>
          <p:cNvSpPr/>
          <p:nvPr/>
        </p:nvSpPr>
        <p:spPr>
          <a:xfrm>
            <a:off x="900626" y="3535710"/>
            <a:ext cx="837293" cy="353943"/>
          </a:xfrm>
          <a:prstGeom prst="rect">
            <a:avLst/>
          </a:prstGeom>
        </p:spPr>
        <p:txBody>
          <a:bodyPr wrap="squar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sp>
        <p:nvSpPr>
          <p:cNvPr id="50" name="Rectangle 49">
            <a:extLst>
              <a:ext uri="{FF2B5EF4-FFF2-40B4-BE49-F238E27FC236}">
                <a16:creationId xmlns:a16="http://schemas.microsoft.com/office/drawing/2014/main" id="{DBAC26AF-A29F-4B30-8D37-670D6DA79648}"/>
              </a:ext>
            </a:extLst>
          </p:cNvPr>
          <p:cNvSpPr/>
          <p:nvPr/>
        </p:nvSpPr>
        <p:spPr>
          <a:xfrm>
            <a:off x="899060" y="4218378"/>
            <a:ext cx="965329" cy="353943"/>
          </a:xfrm>
          <a:prstGeom prst="rect">
            <a:avLst/>
          </a:prstGeom>
        </p:spPr>
        <p:txBody>
          <a:bodyPr wrap="none">
            <a:spAutoFit/>
          </a:bodyPr>
          <a:lstStyle/>
          <a:p>
            <a:pPr fontAlgn="t"/>
            <a:r>
              <a:rPr lang="en-US" sz="900">
                <a:latin typeface="Montserrat SemiBold" panose="00000700000000000000" pitchFamily="2" charset="0"/>
              </a:rPr>
              <a:t>Middle 4 Box </a:t>
            </a:r>
          </a:p>
          <a:p>
            <a:pPr fontAlgn="t"/>
            <a:r>
              <a:rPr lang="en-US" sz="800">
                <a:latin typeface="Montserrat Light" panose="00000400000000000000" pitchFamily="2" charset="0"/>
              </a:rPr>
              <a:t>(4-7)</a:t>
            </a:r>
          </a:p>
        </p:txBody>
      </p:sp>
      <p:sp>
        <p:nvSpPr>
          <p:cNvPr id="51" name="Rectangle 50">
            <a:extLst>
              <a:ext uri="{FF2B5EF4-FFF2-40B4-BE49-F238E27FC236}">
                <a16:creationId xmlns:a16="http://schemas.microsoft.com/office/drawing/2014/main" id="{24BBF3D8-FCAD-4588-B79E-DE09DC355167}"/>
              </a:ext>
            </a:extLst>
          </p:cNvPr>
          <p:cNvSpPr/>
          <p:nvPr/>
        </p:nvSpPr>
        <p:spPr>
          <a:xfrm>
            <a:off x="899060" y="4954578"/>
            <a:ext cx="1007007" cy="353943"/>
          </a:xfrm>
          <a:prstGeom prst="rect">
            <a:avLst/>
          </a:prstGeom>
        </p:spPr>
        <p:txBody>
          <a:bodyPr wrap="none">
            <a:spAutoFit/>
          </a:bodyPr>
          <a:lstStyle/>
          <a:p>
            <a:pPr fontAlgn="t"/>
            <a:r>
              <a:rPr lang="en-US" sz="900">
                <a:latin typeface="Montserrat SemiBold" panose="00000700000000000000" pitchFamily="2" charset="0"/>
              </a:rPr>
              <a:t>Bottom 3 Box </a:t>
            </a:r>
          </a:p>
          <a:p>
            <a:pPr fontAlgn="t"/>
            <a:r>
              <a:rPr lang="en-US" sz="800">
                <a:latin typeface="Montserrat Light" panose="00000400000000000000" pitchFamily="2" charset="0"/>
              </a:rPr>
              <a:t>(1-3)</a:t>
            </a:r>
          </a:p>
        </p:txBody>
      </p:sp>
      <p:sp>
        <p:nvSpPr>
          <p:cNvPr id="35" name="TextBox 34">
            <a:extLst>
              <a:ext uri="{FF2B5EF4-FFF2-40B4-BE49-F238E27FC236}">
                <a16:creationId xmlns:a16="http://schemas.microsoft.com/office/drawing/2014/main" id="{20EF3E76-5611-4D83-9ADA-89E6ECFD6DD7}"/>
              </a:ext>
            </a:extLst>
          </p:cNvPr>
          <p:cNvSpPr txBox="1"/>
          <p:nvPr/>
        </p:nvSpPr>
        <p:spPr>
          <a:xfrm>
            <a:off x="2841214" y="339212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36" name="Isosceles Triangle 35">
            <a:extLst>
              <a:ext uri="{FF2B5EF4-FFF2-40B4-BE49-F238E27FC236}">
                <a16:creationId xmlns:a16="http://schemas.microsoft.com/office/drawing/2014/main" id="{8621956F-9DFC-4ED7-9296-4CFB7C89018C}"/>
              </a:ext>
            </a:extLst>
          </p:cNvPr>
          <p:cNvSpPr/>
          <p:nvPr/>
        </p:nvSpPr>
        <p:spPr>
          <a:xfrm flipV="1">
            <a:off x="2841214" y="341355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3C7AF55-AC2D-46BD-B2D7-9DF91B05B028}"/>
              </a:ext>
            </a:extLst>
          </p:cNvPr>
          <p:cNvSpPr txBox="1"/>
          <p:nvPr/>
        </p:nvSpPr>
        <p:spPr>
          <a:xfrm>
            <a:off x="2836104" y="505602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38" name="Isosceles Triangle 37">
            <a:extLst>
              <a:ext uri="{FF2B5EF4-FFF2-40B4-BE49-F238E27FC236}">
                <a16:creationId xmlns:a16="http://schemas.microsoft.com/office/drawing/2014/main" id="{6E0E0AB4-D762-4609-9A6C-EF5082D22F0E}"/>
              </a:ext>
            </a:extLst>
          </p:cNvPr>
          <p:cNvSpPr/>
          <p:nvPr/>
        </p:nvSpPr>
        <p:spPr>
          <a:xfrm>
            <a:off x="2836104" y="5077450"/>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D86C78E0-DECB-48B6-814E-3B4755B40268}"/>
              </a:ext>
            </a:extLst>
          </p:cNvPr>
          <p:cNvSpPr txBox="1"/>
          <p:nvPr/>
        </p:nvSpPr>
        <p:spPr>
          <a:xfrm>
            <a:off x="2830993" y="562884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(-0.4)</a:t>
            </a:r>
          </a:p>
        </p:txBody>
      </p:sp>
      <p:sp>
        <p:nvSpPr>
          <p:cNvPr id="40" name="Isosceles Triangle 39">
            <a:extLst>
              <a:ext uri="{FF2B5EF4-FFF2-40B4-BE49-F238E27FC236}">
                <a16:creationId xmlns:a16="http://schemas.microsoft.com/office/drawing/2014/main" id="{53FC435B-B648-454C-B2AA-1229AF4A55F5}"/>
              </a:ext>
            </a:extLst>
          </p:cNvPr>
          <p:cNvSpPr/>
          <p:nvPr/>
        </p:nvSpPr>
        <p:spPr>
          <a:xfrm flipV="1">
            <a:off x="2830993" y="565027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06DBB989-22AC-496E-AB57-17180FCD324B}"/>
              </a:ext>
            </a:extLst>
          </p:cNvPr>
          <p:cNvPicPr>
            <a:picLocks noChangeAspect="1"/>
          </p:cNvPicPr>
          <p:nvPr/>
        </p:nvPicPr>
        <p:blipFill rotWithShape="1">
          <a:blip r:embed="rId6">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Tree>
    <p:extLst>
      <p:ext uri="{BB962C8B-B14F-4D97-AF65-F5344CB8AC3E}">
        <p14:creationId xmlns:p14="http://schemas.microsoft.com/office/powerpoint/2010/main" val="3200505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 name="Chart 79">
            <a:extLst>
              <a:ext uri="{FF2B5EF4-FFF2-40B4-BE49-F238E27FC236}">
                <a16:creationId xmlns:a16="http://schemas.microsoft.com/office/drawing/2014/main" id="{B8DB25AE-002F-4617-9747-3594BEDB6B87}"/>
              </a:ext>
            </a:extLst>
          </p:cNvPr>
          <p:cNvGraphicFramePr/>
          <p:nvPr>
            <p:extLst>
              <p:ext uri="{D42A27DB-BD31-4B8C-83A1-F6EECF244321}">
                <p14:modId xmlns:p14="http://schemas.microsoft.com/office/powerpoint/2010/main" val="4007707698"/>
              </p:ext>
            </p:extLst>
          </p:nvPr>
        </p:nvGraphicFramePr>
        <p:xfrm>
          <a:off x="9251643" y="5454293"/>
          <a:ext cx="1339470" cy="8929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9" name="Chart 78">
            <a:extLst>
              <a:ext uri="{FF2B5EF4-FFF2-40B4-BE49-F238E27FC236}">
                <a16:creationId xmlns:a16="http://schemas.microsoft.com/office/drawing/2014/main" id="{0C639FB0-8AAD-4CA6-9040-6F2B9B989A7E}"/>
              </a:ext>
            </a:extLst>
          </p:cNvPr>
          <p:cNvGraphicFramePr/>
          <p:nvPr>
            <p:extLst>
              <p:ext uri="{D42A27DB-BD31-4B8C-83A1-F6EECF244321}">
                <p14:modId xmlns:p14="http://schemas.microsoft.com/office/powerpoint/2010/main" val="3612774624"/>
              </p:ext>
            </p:extLst>
          </p:nvPr>
        </p:nvGraphicFramePr>
        <p:xfrm>
          <a:off x="7473450" y="5454293"/>
          <a:ext cx="1339470" cy="8929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Chart 34">
            <a:extLst>
              <a:ext uri="{FF2B5EF4-FFF2-40B4-BE49-F238E27FC236}">
                <a16:creationId xmlns:a16="http://schemas.microsoft.com/office/drawing/2014/main" id="{DD82459A-3F53-4042-A9AF-298CB0EA4BB3}"/>
              </a:ext>
            </a:extLst>
          </p:cNvPr>
          <p:cNvGraphicFramePr/>
          <p:nvPr>
            <p:extLst>
              <p:ext uri="{D42A27DB-BD31-4B8C-83A1-F6EECF244321}">
                <p14:modId xmlns:p14="http://schemas.microsoft.com/office/powerpoint/2010/main" val="91353797"/>
              </p:ext>
            </p:extLst>
          </p:nvPr>
        </p:nvGraphicFramePr>
        <p:xfrm>
          <a:off x="3379327" y="3775430"/>
          <a:ext cx="1339470" cy="892980"/>
        </p:xfrm>
        <a:graphic>
          <a:graphicData uri="http://schemas.openxmlformats.org/drawingml/2006/chart">
            <c:chart xmlns:c="http://schemas.openxmlformats.org/drawingml/2006/chart" xmlns:r="http://schemas.openxmlformats.org/officeDocument/2006/relationships" r:id="rId5"/>
          </a:graphicData>
        </a:graphic>
      </p:graphicFrame>
      <p:pic>
        <p:nvPicPr>
          <p:cNvPr id="2" name="Picture 1">
            <a:extLst>
              <a:ext uri="{FF2B5EF4-FFF2-40B4-BE49-F238E27FC236}">
                <a16:creationId xmlns:a16="http://schemas.microsoft.com/office/drawing/2014/main" id="{D89DE15A-9238-41E9-9A3D-EE93D4E683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1D24448-9D3B-42EA-AA2C-8DFFBCCE6E95}"/>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AC8CA1DB-8026-41D5-995B-BFECF42EF204}"/>
              </a:ext>
            </a:extLst>
          </p:cNvPr>
          <p:cNvSpPr/>
          <p:nvPr/>
        </p:nvSpPr>
        <p:spPr>
          <a:xfrm>
            <a:off x="-11930" y="0"/>
            <a:ext cx="12203929" cy="1616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B98320-613F-4ED3-B888-B0C08836FDF4}"/>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Profile of Notified, De-Energized Customers</a:t>
            </a:r>
          </a:p>
        </p:txBody>
      </p:sp>
      <p:sp>
        <p:nvSpPr>
          <p:cNvPr id="6" name="Rectangle 5">
            <a:extLst>
              <a:ext uri="{FF2B5EF4-FFF2-40B4-BE49-F238E27FC236}">
                <a16:creationId xmlns:a16="http://schemas.microsoft.com/office/drawing/2014/main" id="{6FD2CA63-7F81-4783-A80B-0E047BD23357}"/>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Total Respondents (Notified, De-Energized n=500); Q44, Q45, Q46, Q47, Q48, Q49, Q50, Q51, Q52, Q53, Q54, Q55, Q56, Q57, Q58, Q59</a:t>
            </a:r>
          </a:p>
        </p:txBody>
      </p:sp>
      <p:sp>
        <p:nvSpPr>
          <p:cNvPr id="7" name="Text Placeholder 6">
            <a:extLst>
              <a:ext uri="{FF2B5EF4-FFF2-40B4-BE49-F238E27FC236}">
                <a16:creationId xmlns:a16="http://schemas.microsoft.com/office/drawing/2014/main" id="{87DE0B79-3888-4768-BD6F-D4F9B232C235}"/>
              </a:ext>
            </a:extLst>
          </p:cNvPr>
          <p:cNvSpPr txBox="1">
            <a:spLocks/>
          </p:cNvSpPr>
          <p:nvPr/>
        </p:nvSpPr>
        <p:spPr>
          <a:xfrm>
            <a:off x="866736" y="2062930"/>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DEMOGRAPHICS</a:t>
            </a:r>
          </a:p>
        </p:txBody>
      </p:sp>
      <p:cxnSp>
        <p:nvCxnSpPr>
          <p:cNvPr id="8" name="Straight Connector 7">
            <a:extLst>
              <a:ext uri="{FF2B5EF4-FFF2-40B4-BE49-F238E27FC236}">
                <a16:creationId xmlns:a16="http://schemas.microsoft.com/office/drawing/2014/main" id="{E6E88680-C8EF-4EDB-97BC-A373F2C7047B}"/>
              </a:ext>
            </a:extLst>
          </p:cNvPr>
          <p:cNvCxnSpPr>
            <a:cxnSpLocks/>
          </p:cNvCxnSpPr>
          <p:nvPr/>
        </p:nvCxnSpPr>
        <p:spPr>
          <a:xfrm rot="16200000" flipV="1">
            <a:off x="1169767" y="216097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6">
            <a:extLst>
              <a:ext uri="{FF2B5EF4-FFF2-40B4-BE49-F238E27FC236}">
                <a16:creationId xmlns:a16="http://schemas.microsoft.com/office/drawing/2014/main" id="{BF43D61E-5E5B-4E0B-A3D9-63214AFE629B}"/>
              </a:ext>
            </a:extLst>
          </p:cNvPr>
          <p:cNvSpPr txBox="1">
            <a:spLocks/>
          </p:cNvSpPr>
          <p:nvPr/>
        </p:nvSpPr>
        <p:spPr>
          <a:xfrm>
            <a:off x="5451263" y="2062941"/>
            <a:ext cx="3279628"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HOUSE-O-GRAPHICS</a:t>
            </a:r>
            <a:endParaRPr lang="en-US" sz="1200">
              <a:solidFill>
                <a:schemeClr val="tx1"/>
              </a:solidFill>
              <a:latin typeface="Montserrat Light" panose="00000400000000000000" pitchFamily="2" charset="0"/>
              <a:sym typeface="HuluStyle Regular"/>
            </a:endParaRPr>
          </a:p>
        </p:txBody>
      </p:sp>
      <p:cxnSp>
        <p:nvCxnSpPr>
          <p:cNvPr id="10" name="Straight Connector 9">
            <a:extLst>
              <a:ext uri="{FF2B5EF4-FFF2-40B4-BE49-F238E27FC236}">
                <a16:creationId xmlns:a16="http://schemas.microsoft.com/office/drawing/2014/main" id="{04DFD7AF-DFBD-4CC8-A317-F7056DF54D73}"/>
              </a:ext>
            </a:extLst>
          </p:cNvPr>
          <p:cNvCxnSpPr>
            <a:cxnSpLocks/>
          </p:cNvCxnSpPr>
          <p:nvPr/>
        </p:nvCxnSpPr>
        <p:spPr>
          <a:xfrm rot="16200000" flipV="1">
            <a:off x="5754847" y="2151621"/>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D7E20A3-56CE-44DE-B21F-DBDA32E12F39}"/>
              </a:ext>
            </a:extLst>
          </p:cNvPr>
          <p:cNvSpPr/>
          <p:nvPr/>
        </p:nvSpPr>
        <p:spPr>
          <a:xfrm>
            <a:off x="781682" y="2895037"/>
            <a:ext cx="668291" cy="461665"/>
          </a:xfrm>
          <a:prstGeom prst="rect">
            <a:avLst/>
          </a:prstGeom>
        </p:spPr>
        <p:txBody>
          <a:bodyPr wrap="square">
            <a:spAutoFit/>
          </a:bodyPr>
          <a:lstStyle/>
          <a:p>
            <a:pPr lvl="0" algn="r">
              <a:defRPr/>
            </a:pPr>
            <a:r>
              <a:rPr lang="en-US" sz="1400" kern="0">
                <a:solidFill>
                  <a:schemeClr val="accent6"/>
                </a:solidFill>
                <a:latin typeface="Montserrat" panose="00000500000000000000" pitchFamily="2" charset="0"/>
                <a:ea typeface="Lato" panose="020F0502020204030203" pitchFamily="34" charset="0"/>
                <a:cs typeface="Lato" panose="020F0502020204030203" pitchFamily="34" charset="0"/>
                <a:sym typeface="HuluStyle Bold"/>
              </a:rPr>
              <a:t>44%</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12" name="Rectangle 11">
            <a:extLst>
              <a:ext uri="{FF2B5EF4-FFF2-40B4-BE49-F238E27FC236}">
                <a16:creationId xmlns:a16="http://schemas.microsoft.com/office/drawing/2014/main" id="{5D6227EB-ADA2-4C06-96A7-198E8F7941FD}"/>
              </a:ext>
            </a:extLst>
          </p:cNvPr>
          <p:cNvSpPr/>
          <p:nvPr/>
        </p:nvSpPr>
        <p:spPr>
          <a:xfrm>
            <a:off x="2286689" y="2895036"/>
            <a:ext cx="668291" cy="461665"/>
          </a:xfrm>
          <a:prstGeom prst="rect">
            <a:avLst/>
          </a:prstGeom>
        </p:spPr>
        <p:txBody>
          <a:bodyPr wrap="square">
            <a:spAutoFit/>
          </a:bodyPr>
          <a:lstStyle/>
          <a:p>
            <a:pPr lvl="0">
              <a:defRPr/>
            </a:pPr>
            <a:r>
              <a:rPr lang="en-US" sz="1400" kern="0">
                <a:solidFill>
                  <a:schemeClr val="accent6">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55%</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sp>
        <p:nvSpPr>
          <p:cNvPr id="13" name="Rectangle 12">
            <a:extLst>
              <a:ext uri="{FF2B5EF4-FFF2-40B4-BE49-F238E27FC236}">
                <a16:creationId xmlns:a16="http://schemas.microsoft.com/office/drawing/2014/main" id="{082FD301-33D8-4D97-AEAA-3DEEBF93AFA7}"/>
              </a:ext>
            </a:extLst>
          </p:cNvPr>
          <p:cNvSpPr/>
          <p:nvPr/>
        </p:nvSpPr>
        <p:spPr>
          <a:xfrm>
            <a:off x="1457946" y="3974213"/>
            <a:ext cx="743171" cy="461665"/>
          </a:xfrm>
          <a:prstGeom prst="rect">
            <a:avLst/>
          </a:prstGeom>
        </p:spPr>
        <p:txBody>
          <a:bodyPr wrap="square">
            <a:spAutoFit/>
          </a:bodyPr>
          <a:lstStyle/>
          <a:p>
            <a:pPr lvl="0" algn="ctr">
              <a:defRPr/>
            </a:pPr>
            <a:r>
              <a:rPr lang="en-US" sz="1400" kern="0">
                <a:solidFill>
                  <a:schemeClr val="accent6"/>
                </a:solidFill>
                <a:latin typeface="Montserrat" panose="00000500000000000000" pitchFamily="2" charset="0"/>
                <a:ea typeface="Lato" panose="020F0502020204030203" pitchFamily="34" charset="0"/>
                <a:cs typeface="Lato" panose="020F0502020204030203" pitchFamily="34" charset="0"/>
                <a:sym typeface="HuluStyle Bold"/>
              </a:rPr>
              <a:t>$101K</a:t>
            </a:r>
          </a:p>
          <a:p>
            <a:pPr lvl="0" algn="ct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Avg</a:t>
            </a:r>
          </a:p>
        </p:txBody>
      </p:sp>
      <p:grpSp>
        <p:nvGrpSpPr>
          <p:cNvPr id="14" name="Group 13">
            <a:extLst>
              <a:ext uri="{FF2B5EF4-FFF2-40B4-BE49-F238E27FC236}">
                <a16:creationId xmlns:a16="http://schemas.microsoft.com/office/drawing/2014/main" id="{B9C22EE6-ACF1-4F9F-868F-E014E30F163B}"/>
              </a:ext>
            </a:extLst>
          </p:cNvPr>
          <p:cNvGrpSpPr/>
          <p:nvPr/>
        </p:nvGrpSpPr>
        <p:grpSpPr>
          <a:xfrm>
            <a:off x="1436026" y="2753108"/>
            <a:ext cx="941706" cy="555987"/>
            <a:chOff x="2496242" y="4327810"/>
            <a:chExt cx="1570772" cy="927385"/>
          </a:xfrm>
        </p:grpSpPr>
        <p:pic>
          <p:nvPicPr>
            <p:cNvPr id="15" name="Graphic 14" descr="Woman">
              <a:extLst>
                <a:ext uri="{FF2B5EF4-FFF2-40B4-BE49-F238E27FC236}">
                  <a16:creationId xmlns:a16="http://schemas.microsoft.com/office/drawing/2014/main" id="{77E56340-65D3-4758-97A4-1DA9AA3B1B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52613" y="4327810"/>
              <a:ext cx="914401" cy="914399"/>
            </a:xfrm>
            <a:prstGeom prst="rect">
              <a:avLst/>
            </a:prstGeom>
          </p:spPr>
        </p:pic>
        <p:pic>
          <p:nvPicPr>
            <p:cNvPr id="16" name="Graphic 15" descr="Man">
              <a:extLst>
                <a:ext uri="{FF2B5EF4-FFF2-40B4-BE49-F238E27FC236}">
                  <a16:creationId xmlns:a16="http://schemas.microsoft.com/office/drawing/2014/main" id="{5D7D103D-6744-41A3-B046-EB924BD9553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96242" y="4334302"/>
              <a:ext cx="914400" cy="914400"/>
            </a:xfrm>
            <a:prstGeom prst="rect">
              <a:avLst/>
            </a:prstGeom>
          </p:spPr>
        </p:pic>
        <p:pic>
          <p:nvPicPr>
            <p:cNvPr id="17" name="Graphic 16" descr="Gender">
              <a:extLst>
                <a:ext uri="{FF2B5EF4-FFF2-40B4-BE49-F238E27FC236}">
                  <a16:creationId xmlns:a16="http://schemas.microsoft.com/office/drawing/2014/main" id="{925BF667-4413-41AB-BA87-92051E712162}"/>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45093" r="42286"/>
            <a:stretch/>
          </p:blipFill>
          <p:spPr>
            <a:xfrm>
              <a:off x="3244043" y="4340795"/>
              <a:ext cx="115408" cy="914400"/>
            </a:xfrm>
            <a:prstGeom prst="rect">
              <a:avLst/>
            </a:prstGeom>
          </p:spPr>
        </p:pic>
      </p:grpSp>
      <p:pic>
        <p:nvPicPr>
          <p:cNvPr id="18" name="Graphic 17" descr="Cake">
            <a:extLst>
              <a:ext uri="{FF2B5EF4-FFF2-40B4-BE49-F238E27FC236}">
                <a16:creationId xmlns:a16="http://schemas.microsoft.com/office/drawing/2014/main" id="{FB0A15B0-FEA6-47A9-AE44-A0E3D3A76C7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42404" y="2779495"/>
            <a:ext cx="561489" cy="561489"/>
          </a:xfrm>
          <a:prstGeom prst="rect">
            <a:avLst/>
          </a:prstGeom>
        </p:spPr>
      </p:pic>
      <p:sp>
        <p:nvSpPr>
          <p:cNvPr id="19" name="Rectangle 18">
            <a:extLst>
              <a:ext uri="{FF2B5EF4-FFF2-40B4-BE49-F238E27FC236}">
                <a16:creationId xmlns:a16="http://schemas.microsoft.com/office/drawing/2014/main" id="{2FC46359-C564-4D74-80FA-7F28F4E6A71C}"/>
              </a:ext>
            </a:extLst>
          </p:cNvPr>
          <p:cNvSpPr/>
          <p:nvPr/>
        </p:nvSpPr>
        <p:spPr>
          <a:xfrm>
            <a:off x="3704871" y="2922645"/>
            <a:ext cx="763694" cy="461665"/>
          </a:xfrm>
          <a:prstGeom prst="rect">
            <a:avLst/>
          </a:prstGeom>
        </p:spPr>
        <p:txBody>
          <a:bodyPr wrap="square">
            <a:spAutoFit/>
          </a:bodyPr>
          <a:lstStyle/>
          <a:p>
            <a:pPr lvl="0">
              <a:defRPr/>
            </a:pPr>
            <a:r>
              <a:rPr lang="en-US" sz="1400" kern="0">
                <a:solidFill>
                  <a:schemeClr val="accent6"/>
                </a:solidFill>
                <a:latin typeface="Montserrat" panose="00000500000000000000" pitchFamily="2" charset="0"/>
                <a:ea typeface="Lato" panose="020F0502020204030203" pitchFamily="34" charset="0"/>
                <a:cs typeface="Lato" panose="020F0502020204030203" pitchFamily="34" charset="0"/>
                <a:sym typeface="HuluStyle Bold"/>
              </a:rPr>
              <a:t>59</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Mean</a:t>
            </a:r>
          </a:p>
        </p:txBody>
      </p:sp>
      <p:pic>
        <p:nvPicPr>
          <p:cNvPr id="20" name="Graphic 19" descr="Piggy Bank">
            <a:extLst>
              <a:ext uri="{FF2B5EF4-FFF2-40B4-BE49-F238E27FC236}">
                <a16:creationId xmlns:a16="http://schemas.microsoft.com/office/drawing/2014/main" id="{BFC52BB0-F9AD-4387-AEC6-F802C015D50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936409" y="3891348"/>
            <a:ext cx="561489" cy="561489"/>
          </a:xfrm>
          <a:prstGeom prst="rect">
            <a:avLst/>
          </a:prstGeom>
        </p:spPr>
      </p:pic>
      <p:graphicFrame>
        <p:nvGraphicFramePr>
          <p:cNvPr id="21" name="Table 20">
            <a:extLst>
              <a:ext uri="{FF2B5EF4-FFF2-40B4-BE49-F238E27FC236}">
                <a16:creationId xmlns:a16="http://schemas.microsoft.com/office/drawing/2014/main" id="{85D8488F-008B-4423-80CE-2D61E4557F42}"/>
              </a:ext>
            </a:extLst>
          </p:cNvPr>
          <p:cNvGraphicFramePr>
            <a:graphicFrameLocks noGrp="1"/>
          </p:cNvGraphicFramePr>
          <p:nvPr/>
        </p:nvGraphicFramePr>
        <p:xfrm>
          <a:off x="971375" y="4920020"/>
          <a:ext cx="1659710" cy="1280160"/>
        </p:xfrm>
        <a:graphic>
          <a:graphicData uri="http://schemas.openxmlformats.org/drawingml/2006/table">
            <a:tbl>
              <a:tblPr/>
              <a:tblGrid>
                <a:gridCol w="1659710">
                  <a:extLst>
                    <a:ext uri="{9D8B030D-6E8A-4147-A177-3AD203B41FA5}">
                      <a16:colId xmlns:a16="http://schemas.microsoft.com/office/drawing/2014/main" val="2162578061"/>
                    </a:ext>
                  </a:extLst>
                </a:gridCol>
              </a:tblGrid>
              <a:tr h="320040">
                <a:tc>
                  <a:txBody>
                    <a:bodyPr/>
                    <a:lstStyle/>
                    <a:p>
                      <a:pPr algn="l" fontAlgn="t"/>
                      <a:r>
                        <a:rPr lang="en-US" sz="1000" b="0" i="0" u="none" strike="noStrike">
                          <a:solidFill>
                            <a:srgbClr val="000000"/>
                          </a:solidFill>
                          <a:effectLst/>
                          <a:latin typeface="Montserrat Light" panose="00000400000000000000" pitchFamily="2" charset="0"/>
                        </a:rPr>
                        <a:t>Caucasian</a:t>
                      </a:r>
                    </a:p>
                  </a:txBody>
                  <a:tcPr marL="3810" marR="3810" marT="3810" marB="0" anchor="ctr">
                    <a:lnL w="12700" cmpd="sng">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29370"/>
                  </a:ext>
                </a:extLst>
              </a:tr>
              <a:tr h="320040">
                <a:tc>
                  <a:txBody>
                    <a:bodyPr/>
                    <a:lstStyle/>
                    <a:p>
                      <a:pPr algn="l" fontAlgn="t"/>
                      <a:r>
                        <a:rPr lang="en-US" sz="1000" b="0" i="0" u="none" strike="noStrike">
                          <a:solidFill>
                            <a:srgbClr val="000000"/>
                          </a:solidFill>
                          <a:effectLst/>
                          <a:latin typeface="Montserrat Light" panose="00000400000000000000" pitchFamily="2" charset="0"/>
                        </a:rPr>
                        <a:t>Hispanic</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6610589"/>
                  </a:ext>
                </a:extLst>
              </a:tr>
              <a:tr h="320040">
                <a:tc>
                  <a:txBody>
                    <a:bodyPr/>
                    <a:lstStyle/>
                    <a:p>
                      <a:pPr algn="l" fontAlgn="t"/>
                      <a:r>
                        <a:rPr lang="en-US" sz="1000" b="0" i="0" u="none" strike="noStrike">
                          <a:solidFill>
                            <a:srgbClr val="000000"/>
                          </a:solidFill>
                          <a:effectLst/>
                          <a:latin typeface="Montserrat Light" panose="00000400000000000000" pitchFamily="2" charset="0"/>
                        </a:rPr>
                        <a:t>Asian</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205616"/>
                  </a:ext>
                </a:extLst>
              </a:tr>
              <a:tr h="320040">
                <a:tc>
                  <a:txBody>
                    <a:bodyPr/>
                    <a:lstStyle/>
                    <a:p>
                      <a:pPr algn="l" fontAlgn="t"/>
                      <a:r>
                        <a:rPr lang="en-US" sz="1000" b="0" i="0" u="none" strike="noStrike">
                          <a:solidFill>
                            <a:srgbClr val="000000"/>
                          </a:solidFill>
                          <a:effectLst/>
                          <a:latin typeface="Montserrat Light" panose="00000400000000000000" pitchFamily="2" charset="0"/>
                        </a:rPr>
                        <a:t>African American</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5455982"/>
                  </a:ext>
                </a:extLst>
              </a:tr>
            </a:tbl>
          </a:graphicData>
        </a:graphic>
      </p:graphicFrame>
      <p:graphicFrame>
        <p:nvGraphicFramePr>
          <p:cNvPr id="22" name="Chart 21">
            <a:extLst>
              <a:ext uri="{FF2B5EF4-FFF2-40B4-BE49-F238E27FC236}">
                <a16:creationId xmlns:a16="http://schemas.microsoft.com/office/drawing/2014/main" id="{EA46314C-023E-47B4-AE92-DDB679C7780D}"/>
              </a:ext>
            </a:extLst>
          </p:cNvPr>
          <p:cNvGraphicFramePr>
            <a:graphicFrameLocks/>
          </p:cNvGraphicFramePr>
          <p:nvPr>
            <p:extLst>
              <p:ext uri="{D42A27DB-BD31-4B8C-83A1-F6EECF244321}">
                <p14:modId xmlns:p14="http://schemas.microsoft.com/office/powerpoint/2010/main" val="3712399079"/>
              </p:ext>
            </p:extLst>
          </p:nvPr>
        </p:nvGraphicFramePr>
        <p:xfrm>
          <a:off x="2092199" y="4870704"/>
          <a:ext cx="2235573" cy="1394645"/>
        </p:xfrm>
        <a:graphic>
          <a:graphicData uri="http://schemas.openxmlformats.org/drawingml/2006/chart">
            <c:chart xmlns:c="http://schemas.openxmlformats.org/drawingml/2006/chart" xmlns:r="http://schemas.openxmlformats.org/officeDocument/2006/relationships" r:id="rId17"/>
          </a:graphicData>
        </a:graphic>
      </p:graphicFrame>
      <p:sp>
        <p:nvSpPr>
          <p:cNvPr id="23" name="Rectangle 22">
            <a:extLst>
              <a:ext uri="{FF2B5EF4-FFF2-40B4-BE49-F238E27FC236}">
                <a16:creationId xmlns:a16="http://schemas.microsoft.com/office/drawing/2014/main" id="{D7FBB8F0-E9D5-463A-9372-9DF8EBB3396B}"/>
              </a:ext>
            </a:extLst>
          </p:cNvPr>
          <p:cNvSpPr/>
          <p:nvPr/>
        </p:nvSpPr>
        <p:spPr>
          <a:xfrm>
            <a:off x="878834" y="2527627"/>
            <a:ext cx="662361" cy="246221"/>
          </a:xfrm>
          <a:prstGeom prst="rect">
            <a:avLst/>
          </a:prstGeom>
        </p:spPr>
        <p:txBody>
          <a:bodyPr wrap="none">
            <a:spAutoFit/>
          </a:bodyPr>
          <a:lstStyle/>
          <a:p>
            <a:pPr fontAlgn="t"/>
            <a:r>
              <a:rPr lang="en-US" sz="1000">
                <a:latin typeface="Montserrat SemiBold" panose="00000700000000000000" pitchFamily="2" charset="0"/>
              </a:rPr>
              <a:t>Gender</a:t>
            </a:r>
            <a:endParaRPr lang="en-US" sz="900">
              <a:latin typeface="Montserrat Light" panose="00000400000000000000" pitchFamily="2" charset="0"/>
            </a:endParaRPr>
          </a:p>
        </p:txBody>
      </p:sp>
      <p:graphicFrame>
        <p:nvGraphicFramePr>
          <p:cNvPr id="25" name="Chart 24">
            <a:extLst>
              <a:ext uri="{FF2B5EF4-FFF2-40B4-BE49-F238E27FC236}">
                <a16:creationId xmlns:a16="http://schemas.microsoft.com/office/drawing/2014/main" id="{A11D2653-C129-49B0-86B3-866013F5D06A}"/>
              </a:ext>
            </a:extLst>
          </p:cNvPr>
          <p:cNvGraphicFramePr/>
          <p:nvPr>
            <p:extLst>
              <p:ext uri="{D42A27DB-BD31-4B8C-83A1-F6EECF244321}">
                <p14:modId xmlns:p14="http://schemas.microsoft.com/office/powerpoint/2010/main" val="1403445618"/>
              </p:ext>
            </p:extLst>
          </p:nvPr>
        </p:nvGraphicFramePr>
        <p:xfrm>
          <a:off x="8227173" y="4424813"/>
          <a:ext cx="1334912" cy="892981"/>
        </p:xfrm>
        <a:graphic>
          <a:graphicData uri="http://schemas.openxmlformats.org/drawingml/2006/chart">
            <c:chart xmlns:c="http://schemas.openxmlformats.org/drawingml/2006/chart" xmlns:r="http://schemas.openxmlformats.org/officeDocument/2006/relationships" r:id="rId18"/>
          </a:graphicData>
        </a:graphic>
      </p:graphicFrame>
      <p:pic>
        <p:nvPicPr>
          <p:cNvPr id="26" name="Graphic 25" descr="Baby">
            <a:extLst>
              <a:ext uri="{FF2B5EF4-FFF2-40B4-BE49-F238E27FC236}">
                <a16:creationId xmlns:a16="http://schemas.microsoft.com/office/drawing/2014/main" id="{5B97D0A7-3ACE-4ED1-94DD-23330E93A9D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8512694" y="3682029"/>
            <a:ext cx="461539" cy="461539"/>
          </a:xfrm>
          <a:prstGeom prst="rect">
            <a:avLst/>
          </a:prstGeom>
        </p:spPr>
      </p:pic>
      <p:pic>
        <p:nvPicPr>
          <p:cNvPr id="28" name="Graphic 27" descr="Heart">
            <a:extLst>
              <a:ext uri="{FF2B5EF4-FFF2-40B4-BE49-F238E27FC236}">
                <a16:creationId xmlns:a16="http://schemas.microsoft.com/office/drawing/2014/main" id="{151F8F93-C936-4A6A-850C-C7AF9CA9F89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8695565" y="4690853"/>
            <a:ext cx="408820" cy="408820"/>
          </a:xfrm>
          <a:prstGeom prst="rect">
            <a:avLst/>
          </a:prstGeom>
        </p:spPr>
      </p:pic>
      <p:pic>
        <p:nvPicPr>
          <p:cNvPr id="30" name="Graphic 29" descr="Graduation cap">
            <a:extLst>
              <a:ext uri="{FF2B5EF4-FFF2-40B4-BE49-F238E27FC236}">
                <a16:creationId xmlns:a16="http://schemas.microsoft.com/office/drawing/2014/main" id="{8B64ECAD-B0EF-4719-AA2D-E43D24F483E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3879543" y="4031614"/>
            <a:ext cx="349656" cy="349656"/>
          </a:xfrm>
          <a:prstGeom prst="rect">
            <a:avLst/>
          </a:prstGeom>
        </p:spPr>
      </p:pic>
      <p:sp>
        <p:nvSpPr>
          <p:cNvPr id="44" name="Rectangle 43">
            <a:extLst>
              <a:ext uri="{FF2B5EF4-FFF2-40B4-BE49-F238E27FC236}">
                <a16:creationId xmlns:a16="http://schemas.microsoft.com/office/drawing/2014/main" id="{E7F3321C-0CF4-4ABD-A361-E9D5012E9563}"/>
              </a:ext>
            </a:extLst>
          </p:cNvPr>
          <p:cNvSpPr/>
          <p:nvPr/>
        </p:nvSpPr>
        <p:spPr>
          <a:xfrm>
            <a:off x="3156439" y="2524015"/>
            <a:ext cx="662361" cy="246221"/>
          </a:xfrm>
          <a:prstGeom prst="rect">
            <a:avLst/>
          </a:prstGeom>
        </p:spPr>
        <p:txBody>
          <a:bodyPr wrap="square">
            <a:spAutoFit/>
          </a:bodyPr>
          <a:lstStyle/>
          <a:p>
            <a:pPr fontAlgn="t"/>
            <a:r>
              <a:rPr lang="en-US" sz="1000">
                <a:latin typeface="Montserrat SemiBold" panose="00000700000000000000" pitchFamily="2" charset="0"/>
              </a:rPr>
              <a:t>Age</a:t>
            </a:r>
            <a:endParaRPr lang="en-US" sz="900">
              <a:latin typeface="Montserrat Light" panose="00000400000000000000" pitchFamily="2" charset="0"/>
            </a:endParaRPr>
          </a:p>
        </p:txBody>
      </p:sp>
      <p:sp>
        <p:nvSpPr>
          <p:cNvPr id="45" name="Rectangle 44">
            <a:extLst>
              <a:ext uri="{FF2B5EF4-FFF2-40B4-BE49-F238E27FC236}">
                <a16:creationId xmlns:a16="http://schemas.microsoft.com/office/drawing/2014/main" id="{3780FE39-4C7E-4B6B-88D4-9DFC27696BA3}"/>
              </a:ext>
            </a:extLst>
          </p:cNvPr>
          <p:cNvSpPr/>
          <p:nvPr/>
        </p:nvSpPr>
        <p:spPr>
          <a:xfrm>
            <a:off x="879984" y="4700580"/>
            <a:ext cx="947937" cy="246221"/>
          </a:xfrm>
          <a:prstGeom prst="rect">
            <a:avLst/>
          </a:prstGeom>
        </p:spPr>
        <p:txBody>
          <a:bodyPr wrap="square">
            <a:spAutoFit/>
          </a:bodyPr>
          <a:lstStyle/>
          <a:p>
            <a:pPr fontAlgn="t"/>
            <a:r>
              <a:rPr lang="en-US" sz="1000">
                <a:latin typeface="Montserrat SemiBold" panose="00000700000000000000" pitchFamily="2" charset="0"/>
              </a:rPr>
              <a:t>Ethnicity</a:t>
            </a:r>
            <a:endParaRPr lang="en-US" sz="900">
              <a:latin typeface="Montserrat Light" panose="00000400000000000000" pitchFamily="2" charset="0"/>
            </a:endParaRPr>
          </a:p>
        </p:txBody>
      </p:sp>
      <p:sp>
        <p:nvSpPr>
          <p:cNvPr id="46" name="Rectangle 45">
            <a:extLst>
              <a:ext uri="{FF2B5EF4-FFF2-40B4-BE49-F238E27FC236}">
                <a16:creationId xmlns:a16="http://schemas.microsoft.com/office/drawing/2014/main" id="{797A552E-5CC6-4225-A950-9C74D08B3920}"/>
              </a:ext>
            </a:extLst>
          </p:cNvPr>
          <p:cNvSpPr/>
          <p:nvPr/>
        </p:nvSpPr>
        <p:spPr>
          <a:xfrm>
            <a:off x="878834" y="3603451"/>
            <a:ext cx="947937" cy="246221"/>
          </a:xfrm>
          <a:prstGeom prst="rect">
            <a:avLst/>
          </a:prstGeom>
        </p:spPr>
        <p:txBody>
          <a:bodyPr wrap="square">
            <a:spAutoFit/>
          </a:bodyPr>
          <a:lstStyle/>
          <a:p>
            <a:pPr fontAlgn="t"/>
            <a:r>
              <a:rPr lang="en-US" sz="1000">
                <a:latin typeface="Montserrat SemiBold" panose="00000700000000000000" pitchFamily="2" charset="0"/>
              </a:rPr>
              <a:t>HH Income</a:t>
            </a:r>
            <a:endParaRPr lang="en-US" sz="900">
              <a:latin typeface="Montserrat Light" panose="00000400000000000000" pitchFamily="2" charset="0"/>
            </a:endParaRPr>
          </a:p>
        </p:txBody>
      </p:sp>
      <p:sp>
        <p:nvSpPr>
          <p:cNvPr id="48" name="Rectangle 47">
            <a:extLst>
              <a:ext uri="{FF2B5EF4-FFF2-40B4-BE49-F238E27FC236}">
                <a16:creationId xmlns:a16="http://schemas.microsoft.com/office/drawing/2014/main" id="{81862BEE-5A56-4679-ABBB-04F182A3F2D9}"/>
              </a:ext>
            </a:extLst>
          </p:cNvPr>
          <p:cNvSpPr/>
          <p:nvPr/>
        </p:nvSpPr>
        <p:spPr>
          <a:xfrm>
            <a:off x="4288018" y="4067309"/>
            <a:ext cx="743171" cy="307777"/>
          </a:xfrm>
          <a:prstGeom prst="rect">
            <a:avLst/>
          </a:prstGeom>
        </p:spPr>
        <p:txBody>
          <a:bodyPr wrap="square">
            <a:spAutoFit/>
          </a:bodyPr>
          <a:lstStyle/>
          <a:p>
            <a:pPr lvl="0" algn="ctr">
              <a:defRPr/>
            </a:pPr>
            <a:r>
              <a:rPr lang="en-US" sz="1400" kern="0">
                <a:solidFill>
                  <a:schemeClr val="accent6"/>
                </a:solidFill>
                <a:latin typeface="Montserrat" panose="00000500000000000000" pitchFamily="2" charset="0"/>
                <a:ea typeface="Lato" panose="020F0502020204030203" pitchFamily="34" charset="0"/>
                <a:cs typeface="Lato" panose="020F0502020204030203" pitchFamily="34" charset="0"/>
                <a:sym typeface="HuluStyle Bold"/>
              </a:rPr>
              <a:t>45%</a:t>
            </a:r>
          </a:p>
        </p:txBody>
      </p:sp>
      <p:sp>
        <p:nvSpPr>
          <p:cNvPr id="49" name="Rectangle 48">
            <a:extLst>
              <a:ext uri="{FF2B5EF4-FFF2-40B4-BE49-F238E27FC236}">
                <a16:creationId xmlns:a16="http://schemas.microsoft.com/office/drawing/2014/main" id="{E3C7008F-051B-47F1-9C16-A6679973CBC4}"/>
              </a:ext>
            </a:extLst>
          </p:cNvPr>
          <p:cNvSpPr/>
          <p:nvPr/>
        </p:nvSpPr>
        <p:spPr>
          <a:xfrm>
            <a:off x="2259557" y="3599413"/>
            <a:ext cx="1098189" cy="246221"/>
          </a:xfrm>
          <a:prstGeom prst="rect">
            <a:avLst/>
          </a:prstGeom>
        </p:spPr>
        <p:txBody>
          <a:bodyPr wrap="square">
            <a:spAutoFit/>
          </a:bodyPr>
          <a:lstStyle/>
          <a:p>
            <a:pPr fontAlgn="t"/>
            <a:r>
              <a:rPr lang="en-US" sz="1000">
                <a:latin typeface="Montserrat SemiBold" panose="00000700000000000000" pitchFamily="2" charset="0"/>
              </a:rPr>
              <a:t>Employed</a:t>
            </a:r>
            <a:endParaRPr lang="en-US" sz="900">
              <a:latin typeface="Montserrat Light" panose="00000400000000000000" pitchFamily="2" charset="0"/>
            </a:endParaRPr>
          </a:p>
        </p:txBody>
      </p:sp>
      <p:sp>
        <p:nvSpPr>
          <p:cNvPr id="50" name="Rectangle 49">
            <a:extLst>
              <a:ext uri="{FF2B5EF4-FFF2-40B4-BE49-F238E27FC236}">
                <a16:creationId xmlns:a16="http://schemas.microsoft.com/office/drawing/2014/main" id="{F8156A97-A28E-45EA-8903-DF79CFF71F3E}"/>
              </a:ext>
            </a:extLst>
          </p:cNvPr>
          <p:cNvSpPr/>
          <p:nvPr/>
        </p:nvSpPr>
        <p:spPr>
          <a:xfrm>
            <a:off x="3655108" y="3604514"/>
            <a:ext cx="1098189" cy="246221"/>
          </a:xfrm>
          <a:prstGeom prst="rect">
            <a:avLst/>
          </a:prstGeom>
        </p:spPr>
        <p:txBody>
          <a:bodyPr wrap="square">
            <a:spAutoFit/>
          </a:bodyPr>
          <a:lstStyle/>
          <a:p>
            <a:pPr fontAlgn="t"/>
            <a:r>
              <a:rPr lang="en-US" sz="1000">
                <a:latin typeface="Montserrat SemiBold" panose="00000700000000000000" pitchFamily="2" charset="0"/>
              </a:rPr>
              <a:t>College Grad+</a:t>
            </a:r>
            <a:endParaRPr lang="en-US" sz="900">
              <a:latin typeface="Montserrat Light" panose="00000400000000000000" pitchFamily="2" charset="0"/>
            </a:endParaRPr>
          </a:p>
        </p:txBody>
      </p:sp>
      <p:graphicFrame>
        <p:nvGraphicFramePr>
          <p:cNvPr id="54" name="Table 53">
            <a:extLst>
              <a:ext uri="{FF2B5EF4-FFF2-40B4-BE49-F238E27FC236}">
                <a16:creationId xmlns:a16="http://schemas.microsoft.com/office/drawing/2014/main" id="{2B06198B-A11C-49C6-9B44-2D9D812FB3DB}"/>
              </a:ext>
            </a:extLst>
          </p:cNvPr>
          <p:cNvGraphicFramePr>
            <a:graphicFrameLocks noGrp="1"/>
          </p:cNvGraphicFramePr>
          <p:nvPr/>
        </p:nvGraphicFramePr>
        <p:xfrm>
          <a:off x="5573048" y="2730223"/>
          <a:ext cx="1659710" cy="960120"/>
        </p:xfrm>
        <a:graphic>
          <a:graphicData uri="http://schemas.openxmlformats.org/drawingml/2006/table">
            <a:tbl>
              <a:tblPr/>
              <a:tblGrid>
                <a:gridCol w="1659710">
                  <a:extLst>
                    <a:ext uri="{9D8B030D-6E8A-4147-A177-3AD203B41FA5}">
                      <a16:colId xmlns:a16="http://schemas.microsoft.com/office/drawing/2014/main" val="2162578061"/>
                    </a:ext>
                  </a:extLst>
                </a:gridCol>
              </a:tblGrid>
              <a:tr h="320040">
                <a:tc>
                  <a:txBody>
                    <a:bodyPr/>
                    <a:lstStyle/>
                    <a:p>
                      <a:pPr algn="l" fontAlgn="t"/>
                      <a:r>
                        <a:rPr lang="en-US" sz="1000" b="0" i="0" u="none" strike="noStrike">
                          <a:solidFill>
                            <a:srgbClr val="000000"/>
                          </a:solidFill>
                          <a:effectLst/>
                          <a:latin typeface="Montserrat Light" panose="00000400000000000000" pitchFamily="2" charset="0"/>
                        </a:rPr>
                        <a:t>Suburban</a:t>
                      </a:r>
                    </a:p>
                  </a:txBody>
                  <a:tcPr marL="3810" marR="3810" marT="3810" marB="0" anchor="ctr">
                    <a:lnL w="12700" cmpd="sng">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29370"/>
                  </a:ext>
                </a:extLst>
              </a:tr>
              <a:tr h="320040">
                <a:tc>
                  <a:txBody>
                    <a:bodyPr/>
                    <a:lstStyle/>
                    <a:p>
                      <a:pPr algn="l" fontAlgn="t"/>
                      <a:r>
                        <a:rPr lang="en-US" sz="1000" b="0" i="0" u="none" strike="noStrike">
                          <a:solidFill>
                            <a:srgbClr val="000000"/>
                          </a:solidFill>
                          <a:effectLst/>
                          <a:latin typeface="Montserrat Light" panose="00000400000000000000" pitchFamily="2" charset="0"/>
                        </a:rPr>
                        <a:t>Rural</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6610589"/>
                  </a:ext>
                </a:extLst>
              </a:tr>
              <a:tr h="320040">
                <a:tc>
                  <a:txBody>
                    <a:bodyPr/>
                    <a:lstStyle/>
                    <a:p>
                      <a:pPr algn="l" fontAlgn="t"/>
                      <a:r>
                        <a:rPr lang="en-US" sz="1000" b="0" i="0" u="none" strike="noStrike">
                          <a:solidFill>
                            <a:srgbClr val="000000"/>
                          </a:solidFill>
                          <a:effectLst/>
                          <a:latin typeface="Montserrat Light" panose="00000400000000000000" pitchFamily="2" charset="0"/>
                        </a:rPr>
                        <a:t>Urban</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205616"/>
                  </a:ext>
                </a:extLst>
              </a:tr>
            </a:tbl>
          </a:graphicData>
        </a:graphic>
      </p:graphicFrame>
      <p:graphicFrame>
        <p:nvGraphicFramePr>
          <p:cNvPr id="55" name="Chart 54">
            <a:extLst>
              <a:ext uri="{FF2B5EF4-FFF2-40B4-BE49-F238E27FC236}">
                <a16:creationId xmlns:a16="http://schemas.microsoft.com/office/drawing/2014/main" id="{3FFDF022-4C4D-44CB-8D89-8FCB57250BF9}"/>
              </a:ext>
            </a:extLst>
          </p:cNvPr>
          <p:cNvGraphicFramePr>
            <a:graphicFrameLocks/>
          </p:cNvGraphicFramePr>
          <p:nvPr>
            <p:extLst>
              <p:ext uri="{D42A27DB-BD31-4B8C-83A1-F6EECF244321}">
                <p14:modId xmlns:p14="http://schemas.microsoft.com/office/powerpoint/2010/main" val="3584699985"/>
              </p:ext>
            </p:extLst>
          </p:nvPr>
        </p:nvGraphicFramePr>
        <p:xfrm>
          <a:off x="6416154" y="2700048"/>
          <a:ext cx="1940575" cy="1009436"/>
        </p:xfrm>
        <a:graphic>
          <a:graphicData uri="http://schemas.openxmlformats.org/drawingml/2006/chart">
            <c:chart xmlns:c="http://schemas.openxmlformats.org/drawingml/2006/chart" xmlns:r="http://schemas.openxmlformats.org/officeDocument/2006/relationships" r:id="rId25"/>
          </a:graphicData>
        </a:graphic>
      </p:graphicFrame>
      <p:sp>
        <p:nvSpPr>
          <p:cNvPr id="56" name="Rectangle 55">
            <a:extLst>
              <a:ext uri="{FF2B5EF4-FFF2-40B4-BE49-F238E27FC236}">
                <a16:creationId xmlns:a16="http://schemas.microsoft.com/office/drawing/2014/main" id="{06395B30-791E-4220-B60F-BA3C6BE5612A}"/>
              </a:ext>
            </a:extLst>
          </p:cNvPr>
          <p:cNvSpPr/>
          <p:nvPr/>
        </p:nvSpPr>
        <p:spPr>
          <a:xfrm>
            <a:off x="5481657" y="2510783"/>
            <a:ext cx="1212215" cy="246221"/>
          </a:xfrm>
          <a:prstGeom prst="rect">
            <a:avLst/>
          </a:prstGeom>
        </p:spPr>
        <p:txBody>
          <a:bodyPr wrap="square">
            <a:spAutoFit/>
          </a:bodyPr>
          <a:lstStyle/>
          <a:p>
            <a:pPr fontAlgn="t"/>
            <a:r>
              <a:rPr lang="en-US" sz="1000">
                <a:latin typeface="Montserrat SemiBold" panose="00000700000000000000" pitchFamily="2" charset="0"/>
              </a:rPr>
              <a:t>Neighborhood</a:t>
            </a:r>
            <a:endParaRPr lang="en-US" sz="900">
              <a:latin typeface="Montserrat Light" panose="00000400000000000000" pitchFamily="2" charset="0"/>
            </a:endParaRPr>
          </a:p>
        </p:txBody>
      </p:sp>
      <p:sp>
        <p:nvSpPr>
          <p:cNvPr id="57" name="Rectangle 56">
            <a:extLst>
              <a:ext uri="{FF2B5EF4-FFF2-40B4-BE49-F238E27FC236}">
                <a16:creationId xmlns:a16="http://schemas.microsoft.com/office/drawing/2014/main" id="{BA56A321-1B68-4573-BE8E-1676414F44A5}"/>
              </a:ext>
            </a:extLst>
          </p:cNvPr>
          <p:cNvSpPr/>
          <p:nvPr/>
        </p:nvSpPr>
        <p:spPr>
          <a:xfrm>
            <a:off x="8469510" y="4231538"/>
            <a:ext cx="1212215" cy="246221"/>
          </a:xfrm>
          <a:prstGeom prst="rect">
            <a:avLst/>
          </a:prstGeom>
        </p:spPr>
        <p:txBody>
          <a:bodyPr wrap="square">
            <a:spAutoFit/>
          </a:bodyPr>
          <a:lstStyle/>
          <a:p>
            <a:pPr fontAlgn="t"/>
            <a:r>
              <a:rPr lang="en-US" sz="1000">
                <a:latin typeface="Montserrat SemiBold" panose="00000700000000000000" pitchFamily="2" charset="0"/>
              </a:rPr>
              <a:t>Marital Status</a:t>
            </a:r>
            <a:endParaRPr lang="en-US" sz="900">
              <a:latin typeface="Montserrat Light" panose="00000400000000000000" pitchFamily="2" charset="0"/>
            </a:endParaRPr>
          </a:p>
        </p:txBody>
      </p:sp>
      <p:sp>
        <p:nvSpPr>
          <p:cNvPr id="59" name="Rectangle 58">
            <a:extLst>
              <a:ext uri="{FF2B5EF4-FFF2-40B4-BE49-F238E27FC236}">
                <a16:creationId xmlns:a16="http://schemas.microsoft.com/office/drawing/2014/main" id="{854BD80A-22A9-454D-8EA4-5F9B60AC4F64}"/>
              </a:ext>
            </a:extLst>
          </p:cNvPr>
          <p:cNvSpPr/>
          <p:nvPr/>
        </p:nvSpPr>
        <p:spPr>
          <a:xfrm>
            <a:off x="9335418" y="4603245"/>
            <a:ext cx="1225012" cy="461665"/>
          </a:xfrm>
          <a:prstGeom prst="rect">
            <a:avLst/>
          </a:prstGeom>
        </p:spPr>
        <p:txBody>
          <a:bodyPr wrap="square">
            <a:spAutoFit/>
          </a:bodyPr>
          <a:lstStyle/>
          <a:p>
            <a:pPr lvl="0">
              <a:defRPr/>
            </a:pPr>
            <a:r>
              <a:rPr lang="en-US" sz="1400" kern="0">
                <a:solidFill>
                  <a:schemeClr val="accent6"/>
                </a:solidFill>
                <a:latin typeface="Montserrat" panose="00000500000000000000" pitchFamily="2" charset="0"/>
                <a:ea typeface="Lato" panose="020F0502020204030203" pitchFamily="34" charset="0"/>
                <a:cs typeface="Lato" panose="020F0502020204030203" pitchFamily="34" charset="0"/>
                <a:sym typeface="HuluStyle Bold"/>
              </a:rPr>
              <a:t>68%</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In a relationship</a:t>
            </a:r>
          </a:p>
        </p:txBody>
      </p:sp>
      <p:graphicFrame>
        <p:nvGraphicFramePr>
          <p:cNvPr id="60" name="Table 59">
            <a:extLst>
              <a:ext uri="{FF2B5EF4-FFF2-40B4-BE49-F238E27FC236}">
                <a16:creationId xmlns:a16="http://schemas.microsoft.com/office/drawing/2014/main" id="{E4A2360C-4236-4EEA-B5B4-F053D9736DE9}"/>
              </a:ext>
            </a:extLst>
          </p:cNvPr>
          <p:cNvGraphicFramePr>
            <a:graphicFrameLocks noGrp="1"/>
          </p:cNvGraphicFramePr>
          <p:nvPr>
            <p:extLst>
              <p:ext uri="{D42A27DB-BD31-4B8C-83A1-F6EECF244321}">
                <p14:modId xmlns:p14="http://schemas.microsoft.com/office/powerpoint/2010/main" val="1941327117"/>
              </p:ext>
            </p:extLst>
          </p:nvPr>
        </p:nvGraphicFramePr>
        <p:xfrm>
          <a:off x="5539987" y="3980157"/>
          <a:ext cx="1659710" cy="1280160"/>
        </p:xfrm>
        <a:graphic>
          <a:graphicData uri="http://schemas.openxmlformats.org/drawingml/2006/table">
            <a:tbl>
              <a:tblPr/>
              <a:tblGrid>
                <a:gridCol w="1659710">
                  <a:extLst>
                    <a:ext uri="{9D8B030D-6E8A-4147-A177-3AD203B41FA5}">
                      <a16:colId xmlns:a16="http://schemas.microsoft.com/office/drawing/2014/main" val="2162578061"/>
                    </a:ext>
                  </a:extLst>
                </a:gridCol>
              </a:tblGrid>
              <a:tr h="320040">
                <a:tc>
                  <a:txBody>
                    <a:bodyPr/>
                    <a:lstStyle/>
                    <a:p>
                      <a:pPr algn="l" fontAlgn="t"/>
                      <a:r>
                        <a:rPr lang="en-US" sz="1000" b="0" i="0" u="none" strike="noStrike">
                          <a:solidFill>
                            <a:srgbClr val="000000"/>
                          </a:solidFill>
                          <a:effectLst/>
                          <a:latin typeface="Montserrat Light" panose="00000400000000000000" pitchFamily="2" charset="0"/>
                        </a:rPr>
                        <a:t>House</a:t>
                      </a:r>
                    </a:p>
                  </a:txBody>
                  <a:tcPr marL="3810" marR="3810" marT="3810" marB="0" anchor="ctr">
                    <a:lnL w="12700" cmpd="sng">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29370"/>
                  </a:ext>
                </a:extLst>
              </a:tr>
              <a:tr h="320040">
                <a:tc>
                  <a:txBody>
                    <a:bodyPr/>
                    <a:lstStyle/>
                    <a:p>
                      <a:pPr algn="l" fontAlgn="t"/>
                      <a:r>
                        <a:rPr lang="en-US" sz="1000" b="0" i="0" u="none" strike="noStrike">
                          <a:solidFill>
                            <a:srgbClr val="000000"/>
                          </a:solidFill>
                          <a:effectLst/>
                          <a:latin typeface="Montserrat Light" panose="00000400000000000000" pitchFamily="2" charset="0"/>
                        </a:rPr>
                        <a:t>Apartment</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6610589"/>
                  </a:ext>
                </a:extLst>
              </a:tr>
              <a:tr h="320040">
                <a:tc>
                  <a:txBody>
                    <a:bodyPr/>
                    <a:lstStyle/>
                    <a:p>
                      <a:pPr algn="l" fontAlgn="t"/>
                      <a:r>
                        <a:rPr lang="en-US" sz="1000" b="0" i="0" u="none" strike="noStrike">
                          <a:solidFill>
                            <a:srgbClr val="000000"/>
                          </a:solidFill>
                          <a:effectLst/>
                          <a:latin typeface="Montserrat Light" panose="00000400000000000000" pitchFamily="2" charset="0"/>
                        </a:rPr>
                        <a:t>Condo</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205616"/>
                  </a:ext>
                </a:extLst>
              </a:tr>
              <a:tr h="320040">
                <a:tc>
                  <a:txBody>
                    <a:bodyPr/>
                    <a:lstStyle/>
                    <a:p>
                      <a:pPr algn="l" fontAlgn="t"/>
                      <a:r>
                        <a:rPr lang="en-US" sz="1000" b="0" i="0" u="none" strike="noStrike">
                          <a:solidFill>
                            <a:srgbClr val="000000"/>
                          </a:solidFill>
                          <a:effectLst/>
                          <a:latin typeface="Montserrat Light" panose="00000400000000000000" pitchFamily="2" charset="0"/>
                        </a:rPr>
                        <a:t>Townhouse</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6357784"/>
                  </a:ext>
                </a:extLst>
              </a:tr>
            </a:tbl>
          </a:graphicData>
        </a:graphic>
      </p:graphicFrame>
      <p:graphicFrame>
        <p:nvGraphicFramePr>
          <p:cNvPr id="61" name="Chart 60">
            <a:extLst>
              <a:ext uri="{FF2B5EF4-FFF2-40B4-BE49-F238E27FC236}">
                <a16:creationId xmlns:a16="http://schemas.microsoft.com/office/drawing/2014/main" id="{5D8CE203-CC57-4725-9F42-72DB6F6339B3}"/>
              </a:ext>
            </a:extLst>
          </p:cNvPr>
          <p:cNvGraphicFramePr>
            <a:graphicFrameLocks/>
          </p:cNvGraphicFramePr>
          <p:nvPr>
            <p:extLst>
              <p:ext uri="{D42A27DB-BD31-4B8C-83A1-F6EECF244321}">
                <p14:modId xmlns:p14="http://schemas.microsoft.com/office/powerpoint/2010/main" val="3726473717"/>
              </p:ext>
            </p:extLst>
          </p:nvPr>
        </p:nvGraphicFramePr>
        <p:xfrm>
          <a:off x="6383093" y="3949981"/>
          <a:ext cx="1940575" cy="1310335"/>
        </p:xfrm>
        <a:graphic>
          <a:graphicData uri="http://schemas.openxmlformats.org/drawingml/2006/chart">
            <c:chart xmlns:c="http://schemas.openxmlformats.org/drawingml/2006/chart" xmlns:r="http://schemas.openxmlformats.org/officeDocument/2006/relationships" r:id="rId26"/>
          </a:graphicData>
        </a:graphic>
      </p:graphicFrame>
      <p:sp>
        <p:nvSpPr>
          <p:cNvPr id="62" name="Rectangle 61">
            <a:extLst>
              <a:ext uri="{FF2B5EF4-FFF2-40B4-BE49-F238E27FC236}">
                <a16:creationId xmlns:a16="http://schemas.microsoft.com/office/drawing/2014/main" id="{B5E49FBE-73AB-45E6-8407-604BBDA93ACA}"/>
              </a:ext>
            </a:extLst>
          </p:cNvPr>
          <p:cNvSpPr/>
          <p:nvPr/>
        </p:nvSpPr>
        <p:spPr>
          <a:xfrm>
            <a:off x="5448596" y="3760717"/>
            <a:ext cx="1212215" cy="246221"/>
          </a:xfrm>
          <a:prstGeom prst="rect">
            <a:avLst/>
          </a:prstGeom>
        </p:spPr>
        <p:txBody>
          <a:bodyPr wrap="square">
            <a:spAutoFit/>
          </a:bodyPr>
          <a:lstStyle/>
          <a:p>
            <a:pPr fontAlgn="t"/>
            <a:r>
              <a:rPr lang="en-US" sz="1000">
                <a:latin typeface="Montserrat SemiBold" panose="00000700000000000000" pitchFamily="2" charset="0"/>
              </a:rPr>
              <a:t>Residence</a:t>
            </a:r>
            <a:endParaRPr lang="en-US" sz="900">
              <a:latin typeface="Montserrat Light" panose="00000400000000000000" pitchFamily="2" charset="0"/>
            </a:endParaRPr>
          </a:p>
        </p:txBody>
      </p:sp>
      <p:graphicFrame>
        <p:nvGraphicFramePr>
          <p:cNvPr id="63" name="Chart 62">
            <a:extLst>
              <a:ext uri="{FF2B5EF4-FFF2-40B4-BE49-F238E27FC236}">
                <a16:creationId xmlns:a16="http://schemas.microsoft.com/office/drawing/2014/main" id="{ECF32AB2-978F-4DEE-B79C-3296BF09630A}"/>
              </a:ext>
            </a:extLst>
          </p:cNvPr>
          <p:cNvGraphicFramePr/>
          <p:nvPr>
            <p:extLst>
              <p:ext uri="{D42A27DB-BD31-4B8C-83A1-F6EECF244321}">
                <p14:modId xmlns:p14="http://schemas.microsoft.com/office/powerpoint/2010/main" val="1660411531"/>
              </p:ext>
            </p:extLst>
          </p:nvPr>
        </p:nvGraphicFramePr>
        <p:xfrm>
          <a:off x="5822749" y="5417579"/>
          <a:ext cx="1391648" cy="927765"/>
        </p:xfrm>
        <a:graphic>
          <a:graphicData uri="http://schemas.openxmlformats.org/drawingml/2006/chart">
            <c:chart xmlns:c="http://schemas.openxmlformats.org/drawingml/2006/chart" xmlns:r="http://schemas.openxmlformats.org/officeDocument/2006/relationships" r:id="rId27"/>
          </a:graphicData>
        </a:graphic>
      </p:graphicFrame>
      <p:pic>
        <p:nvPicPr>
          <p:cNvPr id="65" name="Graphic 64" descr="Key">
            <a:extLst>
              <a:ext uri="{FF2B5EF4-FFF2-40B4-BE49-F238E27FC236}">
                <a16:creationId xmlns:a16="http://schemas.microsoft.com/office/drawing/2014/main" id="{D5C0517B-29FE-42DF-B7C5-7DD262F5029F}"/>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338100" y="5690839"/>
            <a:ext cx="379581" cy="379581"/>
          </a:xfrm>
          <a:prstGeom prst="rect">
            <a:avLst/>
          </a:prstGeom>
        </p:spPr>
      </p:pic>
      <p:sp>
        <p:nvSpPr>
          <p:cNvPr id="66" name="Rectangle 65">
            <a:extLst>
              <a:ext uri="{FF2B5EF4-FFF2-40B4-BE49-F238E27FC236}">
                <a16:creationId xmlns:a16="http://schemas.microsoft.com/office/drawing/2014/main" id="{F4E20F5F-A94D-4864-91D5-DA2FD75DC9A6}"/>
              </a:ext>
            </a:extLst>
          </p:cNvPr>
          <p:cNvSpPr/>
          <p:nvPr/>
        </p:nvSpPr>
        <p:spPr>
          <a:xfrm>
            <a:off x="5448596" y="5274099"/>
            <a:ext cx="1212215" cy="246221"/>
          </a:xfrm>
          <a:prstGeom prst="rect">
            <a:avLst/>
          </a:prstGeom>
        </p:spPr>
        <p:txBody>
          <a:bodyPr wrap="square">
            <a:spAutoFit/>
          </a:bodyPr>
          <a:lstStyle/>
          <a:p>
            <a:pPr fontAlgn="t"/>
            <a:r>
              <a:rPr lang="en-US" sz="1000">
                <a:latin typeface="Montserrat SemiBold" panose="00000700000000000000" pitchFamily="2" charset="0"/>
              </a:rPr>
              <a:t>Own or Rent</a:t>
            </a:r>
            <a:endParaRPr lang="en-US" sz="900">
              <a:latin typeface="Montserrat Light" panose="00000400000000000000" pitchFamily="2" charset="0"/>
            </a:endParaRPr>
          </a:p>
        </p:txBody>
      </p:sp>
      <p:sp>
        <p:nvSpPr>
          <p:cNvPr id="67" name="Rectangle 66">
            <a:extLst>
              <a:ext uri="{FF2B5EF4-FFF2-40B4-BE49-F238E27FC236}">
                <a16:creationId xmlns:a16="http://schemas.microsoft.com/office/drawing/2014/main" id="{8A3A97D2-CABB-4D19-809C-0BA22E31094D}"/>
              </a:ext>
            </a:extLst>
          </p:cNvPr>
          <p:cNvSpPr/>
          <p:nvPr/>
        </p:nvSpPr>
        <p:spPr>
          <a:xfrm>
            <a:off x="5384477" y="5663530"/>
            <a:ext cx="668291" cy="461665"/>
          </a:xfrm>
          <a:prstGeom prst="rect">
            <a:avLst/>
          </a:prstGeom>
        </p:spPr>
        <p:txBody>
          <a:bodyPr wrap="square">
            <a:spAutoFit/>
          </a:bodyPr>
          <a:lstStyle/>
          <a:p>
            <a:pPr lvl="0" algn="r">
              <a:defRPr/>
            </a:pPr>
            <a:r>
              <a:rPr lang="en-US" sz="1400" kern="0">
                <a:solidFill>
                  <a:schemeClr val="accent6"/>
                </a:solidFill>
                <a:latin typeface="Montserrat" panose="00000500000000000000" pitchFamily="2" charset="0"/>
                <a:ea typeface="Lato" panose="020F0502020204030203" pitchFamily="34" charset="0"/>
                <a:cs typeface="Lato" panose="020F0502020204030203" pitchFamily="34" charset="0"/>
                <a:sym typeface="HuluStyle Bold"/>
              </a:rPr>
              <a:t>87%</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Own</a:t>
            </a:r>
          </a:p>
        </p:txBody>
      </p:sp>
      <p:sp>
        <p:nvSpPr>
          <p:cNvPr id="68" name="Rectangle 67">
            <a:extLst>
              <a:ext uri="{FF2B5EF4-FFF2-40B4-BE49-F238E27FC236}">
                <a16:creationId xmlns:a16="http://schemas.microsoft.com/office/drawing/2014/main" id="{F9073D5C-578C-4CAA-8F2A-DD9BCA9F8AF5}"/>
              </a:ext>
            </a:extLst>
          </p:cNvPr>
          <p:cNvSpPr/>
          <p:nvPr/>
        </p:nvSpPr>
        <p:spPr>
          <a:xfrm>
            <a:off x="6932716" y="5655794"/>
            <a:ext cx="668291" cy="461665"/>
          </a:xfrm>
          <a:prstGeom prst="rect">
            <a:avLst/>
          </a:prstGeom>
        </p:spPr>
        <p:txBody>
          <a:bodyPr wrap="square">
            <a:spAutoFit/>
          </a:bodyPr>
          <a:lstStyle/>
          <a:p>
            <a:pPr lvl="0">
              <a:defRPr/>
            </a:pPr>
            <a:r>
              <a:rPr lang="en-US" sz="1400" kern="0">
                <a:solidFill>
                  <a:schemeClr val="accent6">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11%</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Rent</a:t>
            </a:r>
          </a:p>
        </p:txBody>
      </p:sp>
      <p:pic>
        <p:nvPicPr>
          <p:cNvPr id="70" name="Graphic 69" descr="New Wheelchair">
            <a:extLst>
              <a:ext uri="{FF2B5EF4-FFF2-40B4-BE49-F238E27FC236}">
                <a16:creationId xmlns:a16="http://schemas.microsoft.com/office/drawing/2014/main" id="{0CB860E1-EA5B-4DFD-9838-EE47152BB447}"/>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961780" y="5719333"/>
            <a:ext cx="362900" cy="362900"/>
          </a:xfrm>
          <a:prstGeom prst="rect">
            <a:avLst/>
          </a:prstGeom>
        </p:spPr>
      </p:pic>
      <p:pic>
        <p:nvPicPr>
          <p:cNvPr id="72" name="Graphic 71" descr="Family with two children">
            <a:extLst>
              <a:ext uri="{FF2B5EF4-FFF2-40B4-BE49-F238E27FC236}">
                <a16:creationId xmlns:a16="http://schemas.microsoft.com/office/drawing/2014/main" id="{68A57E12-EF5B-4C7C-96B7-53E7A61708A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9923728" y="2770870"/>
            <a:ext cx="543304" cy="543304"/>
          </a:xfrm>
          <a:prstGeom prst="rect">
            <a:avLst/>
          </a:prstGeom>
        </p:spPr>
      </p:pic>
      <p:pic>
        <p:nvPicPr>
          <p:cNvPr id="74" name="Graphic 73" descr="Man with cane">
            <a:extLst>
              <a:ext uri="{FF2B5EF4-FFF2-40B4-BE49-F238E27FC236}">
                <a16:creationId xmlns:a16="http://schemas.microsoft.com/office/drawing/2014/main" id="{011B805C-96B4-4B2B-BB4F-30B86E23CB3E}"/>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918907" y="3670313"/>
            <a:ext cx="475673" cy="475673"/>
          </a:xfrm>
          <a:prstGeom prst="rect">
            <a:avLst/>
          </a:prstGeom>
        </p:spPr>
      </p:pic>
      <p:pic>
        <p:nvPicPr>
          <p:cNvPr id="76" name="Graphic 75" descr="IV">
            <a:extLst>
              <a:ext uri="{FF2B5EF4-FFF2-40B4-BE49-F238E27FC236}">
                <a16:creationId xmlns:a16="http://schemas.microsoft.com/office/drawing/2014/main" id="{2CD0403D-98F2-4AF3-81F4-803651BDA091}"/>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9747275" y="5727924"/>
            <a:ext cx="363609" cy="363609"/>
          </a:xfrm>
          <a:prstGeom prst="rect">
            <a:avLst/>
          </a:prstGeom>
        </p:spPr>
      </p:pic>
      <p:pic>
        <p:nvPicPr>
          <p:cNvPr id="78" name="Graphic 77" descr="Fire">
            <a:extLst>
              <a:ext uri="{FF2B5EF4-FFF2-40B4-BE49-F238E27FC236}">
                <a16:creationId xmlns:a16="http://schemas.microsoft.com/office/drawing/2014/main" id="{F4B98E4D-6EE7-4B3A-9F22-CE438A107ECB}"/>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8522708" y="2780348"/>
            <a:ext cx="486276" cy="486276"/>
          </a:xfrm>
          <a:prstGeom prst="rect">
            <a:avLst/>
          </a:prstGeom>
        </p:spPr>
      </p:pic>
      <p:sp>
        <p:nvSpPr>
          <p:cNvPr id="83" name="Rectangle 82">
            <a:extLst>
              <a:ext uri="{FF2B5EF4-FFF2-40B4-BE49-F238E27FC236}">
                <a16:creationId xmlns:a16="http://schemas.microsoft.com/office/drawing/2014/main" id="{B7DB4491-3AF7-40F3-828F-314C2B4CD1D3}"/>
              </a:ext>
            </a:extLst>
          </p:cNvPr>
          <p:cNvSpPr/>
          <p:nvPr/>
        </p:nvSpPr>
        <p:spPr>
          <a:xfrm>
            <a:off x="10258357" y="5663530"/>
            <a:ext cx="871608" cy="461665"/>
          </a:xfrm>
          <a:prstGeom prst="rect">
            <a:avLst/>
          </a:prstGeom>
        </p:spPr>
        <p:txBody>
          <a:bodyPr wrap="square">
            <a:spAutoFit/>
          </a:bodyPr>
          <a:lstStyle/>
          <a:p>
            <a:pPr lvl="0">
              <a:defRPr/>
            </a:pPr>
            <a:r>
              <a:rPr lang="en-US" sz="1400" kern="0">
                <a:solidFill>
                  <a:schemeClr val="accent6"/>
                </a:solidFill>
                <a:latin typeface="Montserrat" panose="00000500000000000000" pitchFamily="2" charset="0"/>
                <a:ea typeface="Lato" panose="020F0502020204030203" pitchFamily="34" charset="0"/>
                <a:cs typeface="Lato" panose="020F0502020204030203" pitchFamily="34" charset="0"/>
                <a:sym typeface="HuluStyle Bold"/>
              </a:rPr>
              <a:t>23%</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Yes in HH</a:t>
            </a:r>
          </a:p>
        </p:txBody>
      </p:sp>
      <p:sp>
        <p:nvSpPr>
          <p:cNvPr id="84" name="Rectangle 83">
            <a:extLst>
              <a:ext uri="{FF2B5EF4-FFF2-40B4-BE49-F238E27FC236}">
                <a16:creationId xmlns:a16="http://schemas.microsoft.com/office/drawing/2014/main" id="{7FA50C65-0F4E-48E4-B615-B09B6B57E71E}"/>
              </a:ext>
            </a:extLst>
          </p:cNvPr>
          <p:cNvSpPr/>
          <p:nvPr/>
        </p:nvSpPr>
        <p:spPr>
          <a:xfrm>
            <a:off x="7727650" y="5278089"/>
            <a:ext cx="1339470" cy="246221"/>
          </a:xfrm>
          <a:prstGeom prst="rect">
            <a:avLst/>
          </a:prstGeom>
        </p:spPr>
        <p:txBody>
          <a:bodyPr wrap="square">
            <a:spAutoFit/>
          </a:bodyPr>
          <a:lstStyle/>
          <a:p>
            <a:pPr fontAlgn="t"/>
            <a:r>
              <a:rPr lang="en-US" sz="1000">
                <a:latin typeface="Montserrat SemiBold" panose="00000700000000000000" pitchFamily="2" charset="0"/>
              </a:rPr>
              <a:t>Disabilities in HH</a:t>
            </a:r>
            <a:endParaRPr lang="en-US" sz="900">
              <a:latin typeface="Montserrat Light" panose="00000400000000000000" pitchFamily="2" charset="0"/>
            </a:endParaRPr>
          </a:p>
        </p:txBody>
      </p:sp>
      <p:sp>
        <p:nvSpPr>
          <p:cNvPr id="85" name="Rectangle 84">
            <a:extLst>
              <a:ext uri="{FF2B5EF4-FFF2-40B4-BE49-F238E27FC236}">
                <a16:creationId xmlns:a16="http://schemas.microsoft.com/office/drawing/2014/main" id="{03D280A0-C5EB-41CB-BD36-BD0B76023499}"/>
              </a:ext>
            </a:extLst>
          </p:cNvPr>
          <p:cNvSpPr/>
          <p:nvPr/>
        </p:nvSpPr>
        <p:spPr>
          <a:xfrm>
            <a:off x="9533237" y="5283190"/>
            <a:ext cx="1466655" cy="246221"/>
          </a:xfrm>
          <a:prstGeom prst="rect">
            <a:avLst/>
          </a:prstGeom>
        </p:spPr>
        <p:txBody>
          <a:bodyPr wrap="square">
            <a:spAutoFit/>
          </a:bodyPr>
          <a:lstStyle/>
          <a:p>
            <a:pPr fontAlgn="t"/>
            <a:r>
              <a:rPr lang="en-US" sz="1000">
                <a:latin typeface="Montserrat SemiBold" panose="00000700000000000000" pitchFamily="2" charset="0"/>
              </a:rPr>
              <a:t>Medical Equipment</a:t>
            </a:r>
            <a:endParaRPr lang="en-US" sz="900">
              <a:latin typeface="Montserrat Light" panose="00000400000000000000" pitchFamily="2" charset="0"/>
            </a:endParaRPr>
          </a:p>
        </p:txBody>
      </p:sp>
      <p:sp>
        <p:nvSpPr>
          <p:cNvPr id="87" name="Rectangle 86">
            <a:extLst>
              <a:ext uri="{FF2B5EF4-FFF2-40B4-BE49-F238E27FC236}">
                <a16:creationId xmlns:a16="http://schemas.microsoft.com/office/drawing/2014/main" id="{B8682D63-8B37-4BB3-8C9B-218C1F7D88D8}"/>
              </a:ext>
            </a:extLst>
          </p:cNvPr>
          <p:cNvSpPr/>
          <p:nvPr/>
        </p:nvSpPr>
        <p:spPr>
          <a:xfrm>
            <a:off x="8461745" y="5649796"/>
            <a:ext cx="871608" cy="461665"/>
          </a:xfrm>
          <a:prstGeom prst="rect">
            <a:avLst/>
          </a:prstGeom>
        </p:spPr>
        <p:txBody>
          <a:bodyPr wrap="square">
            <a:spAutoFit/>
          </a:bodyPr>
          <a:lstStyle/>
          <a:p>
            <a:pPr lvl="0">
              <a:defRPr/>
            </a:pPr>
            <a:r>
              <a:rPr lang="en-US" sz="1400" kern="0">
                <a:solidFill>
                  <a:schemeClr val="accent6"/>
                </a:solidFill>
                <a:latin typeface="Montserrat" panose="00000500000000000000" pitchFamily="2" charset="0"/>
                <a:ea typeface="Lato" panose="020F0502020204030203" pitchFamily="34" charset="0"/>
                <a:cs typeface="Lato" panose="020F0502020204030203" pitchFamily="34" charset="0"/>
                <a:sym typeface="HuluStyle Bold"/>
              </a:rPr>
              <a:t>28%</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Yes in HH</a:t>
            </a:r>
          </a:p>
        </p:txBody>
      </p:sp>
      <p:sp>
        <p:nvSpPr>
          <p:cNvPr id="92" name="Rectangle 91">
            <a:extLst>
              <a:ext uri="{FF2B5EF4-FFF2-40B4-BE49-F238E27FC236}">
                <a16:creationId xmlns:a16="http://schemas.microsoft.com/office/drawing/2014/main" id="{173A3E3D-5CF6-4DB2-8D33-340B482FFC25}"/>
              </a:ext>
            </a:extLst>
          </p:cNvPr>
          <p:cNvSpPr/>
          <p:nvPr/>
        </p:nvSpPr>
        <p:spPr>
          <a:xfrm>
            <a:off x="10560430" y="2842812"/>
            <a:ext cx="871608" cy="461665"/>
          </a:xfrm>
          <a:prstGeom prst="rect">
            <a:avLst/>
          </a:prstGeom>
        </p:spPr>
        <p:txBody>
          <a:bodyPr wrap="square">
            <a:spAutoFit/>
          </a:bodyPr>
          <a:lstStyle/>
          <a:p>
            <a:pPr lvl="0">
              <a:defRPr/>
            </a:pPr>
            <a:r>
              <a:rPr lang="en-US" sz="1400" kern="0">
                <a:solidFill>
                  <a:schemeClr val="accent6"/>
                </a:solidFill>
                <a:latin typeface="Montserrat" panose="00000500000000000000" pitchFamily="2" charset="0"/>
                <a:ea typeface="Lato" panose="020F0502020204030203" pitchFamily="34" charset="0"/>
                <a:cs typeface="Lato" panose="020F0502020204030203" pitchFamily="34" charset="0"/>
                <a:sym typeface="HuluStyle Bold"/>
              </a:rPr>
              <a:t>2.8</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Mean</a:t>
            </a:r>
          </a:p>
        </p:txBody>
      </p:sp>
      <p:sp>
        <p:nvSpPr>
          <p:cNvPr id="93" name="Rectangle 92">
            <a:extLst>
              <a:ext uri="{FF2B5EF4-FFF2-40B4-BE49-F238E27FC236}">
                <a16:creationId xmlns:a16="http://schemas.microsoft.com/office/drawing/2014/main" id="{C44EB9CB-4F7D-4977-A6BA-7C94E4EB59EC}"/>
              </a:ext>
            </a:extLst>
          </p:cNvPr>
          <p:cNvSpPr/>
          <p:nvPr/>
        </p:nvSpPr>
        <p:spPr>
          <a:xfrm>
            <a:off x="8431269" y="2511131"/>
            <a:ext cx="1339470" cy="246221"/>
          </a:xfrm>
          <a:prstGeom prst="rect">
            <a:avLst/>
          </a:prstGeom>
        </p:spPr>
        <p:txBody>
          <a:bodyPr wrap="square">
            <a:spAutoFit/>
          </a:bodyPr>
          <a:lstStyle/>
          <a:p>
            <a:pPr fontAlgn="t"/>
            <a:r>
              <a:rPr lang="en-US" sz="1000">
                <a:latin typeface="Montserrat SemiBold" panose="00000700000000000000" pitchFamily="2" charset="0"/>
              </a:rPr>
              <a:t>Evacuation</a:t>
            </a:r>
            <a:endParaRPr lang="en-US" sz="900">
              <a:latin typeface="Montserrat Light" panose="00000400000000000000" pitchFamily="2" charset="0"/>
            </a:endParaRPr>
          </a:p>
        </p:txBody>
      </p:sp>
      <p:sp>
        <p:nvSpPr>
          <p:cNvPr id="94" name="Rectangle 93">
            <a:extLst>
              <a:ext uri="{FF2B5EF4-FFF2-40B4-BE49-F238E27FC236}">
                <a16:creationId xmlns:a16="http://schemas.microsoft.com/office/drawing/2014/main" id="{4BD161CE-C392-4934-8FA1-51DB0D555D58}"/>
              </a:ext>
            </a:extLst>
          </p:cNvPr>
          <p:cNvSpPr/>
          <p:nvPr/>
        </p:nvSpPr>
        <p:spPr>
          <a:xfrm>
            <a:off x="9838715" y="2516232"/>
            <a:ext cx="1466655" cy="246221"/>
          </a:xfrm>
          <a:prstGeom prst="rect">
            <a:avLst/>
          </a:prstGeom>
        </p:spPr>
        <p:txBody>
          <a:bodyPr wrap="square">
            <a:spAutoFit/>
          </a:bodyPr>
          <a:lstStyle/>
          <a:p>
            <a:pPr fontAlgn="t"/>
            <a:r>
              <a:rPr lang="en-US" sz="1000">
                <a:latin typeface="Montserrat SemiBold" panose="00000700000000000000" pitchFamily="2" charset="0"/>
              </a:rPr>
              <a:t>HH Composition</a:t>
            </a:r>
            <a:endParaRPr lang="en-US" sz="900">
              <a:latin typeface="Montserrat Light" panose="00000400000000000000" pitchFamily="2" charset="0"/>
            </a:endParaRPr>
          </a:p>
        </p:txBody>
      </p:sp>
      <p:sp>
        <p:nvSpPr>
          <p:cNvPr id="95" name="Rectangle 94">
            <a:extLst>
              <a:ext uri="{FF2B5EF4-FFF2-40B4-BE49-F238E27FC236}">
                <a16:creationId xmlns:a16="http://schemas.microsoft.com/office/drawing/2014/main" id="{D2018E25-A122-4309-8E45-45EA3A6FD98E}"/>
              </a:ext>
            </a:extLst>
          </p:cNvPr>
          <p:cNvSpPr/>
          <p:nvPr/>
        </p:nvSpPr>
        <p:spPr>
          <a:xfrm>
            <a:off x="9076316" y="2864506"/>
            <a:ext cx="871608" cy="461665"/>
          </a:xfrm>
          <a:prstGeom prst="rect">
            <a:avLst/>
          </a:prstGeom>
        </p:spPr>
        <p:txBody>
          <a:bodyPr wrap="square">
            <a:spAutoFit/>
          </a:bodyPr>
          <a:lstStyle/>
          <a:p>
            <a:pPr lvl="0">
              <a:defRPr/>
            </a:pPr>
            <a:r>
              <a:rPr lang="en-US" sz="1400" kern="0">
                <a:solidFill>
                  <a:schemeClr val="accent6"/>
                </a:solidFill>
                <a:latin typeface="Montserrat" panose="00000500000000000000" pitchFamily="2" charset="0"/>
                <a:ea typeface="Lato" panose="020F0502020204030203" pitchFamily="34" charset="0"/>
                <a:cs typeface="Lato" panose="020F0502020204030203" pitchFamily="34" charset="0"/>
                <a:sym typeface="HuluStyle Bold"/>
              </a:rPr>
              <a:t>10%</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Yes</a:t>
            </a:r>
          </a:p>
        </p:txBody>
      </p:sp>
      <p:sp>
        <p:nvSpPr>
          <p:cNvPr id="98" name="Rectangle 97">
            <a:extLst>
              <a:ext uri="{FF2B5EF4-FFF2-40B4-BE49-F238E27FC236}">
                <a16:creationId xmlns:a16="http://schemas.microsoft.com/office/drawing/2014/main" id="{DC3015C2-2803-4210-AA2D-BB21D0BAB367}"/>
              </a:ext>
            </a:extLst>
          </p:cNvPr>
          <p:cNvSpPr/>
          <p:nvPr/>
        </p:nvSpPr>
        <p:spPr>
          <a:xfrm>
            <a:off x="10458581" y="3670187"/>
            <a:ext cx="871608" cy="461665"/>
          </a:xfrm>
          <a:prstGeom prst="rect">
            <a:avLst/>
          </a:prstGeom>
        </p:spPr>
        <p:txBody>
          <a:bodyPr wrap="square">
            <a:spAutoFit/>
          </a:bodyPr>
          <a:lstStyle/>
          <a:p>
            <a:pPr lvl="0">
              <a:defRPr/>
            </a:pPr>
            <a:r>
              <a:rPr lang="en-US" sz="1400" kern="0">
                <a:solidFill>
                  <a:schemeClr val="accent6"/>
                </a:solidFill>
                <a:latin typeface="Montserrat" panose="00000500000000000000" pitchFamily="2" charset="0"/>
                <a:ea typeface="Lato" panose="020F0502020204030203" pitchFamily="34" charset="0"/>
                <a:cs typeface="Lato" panose="020F0502020204030203" pitchFamily="34" charset="0"/>
                <a:sym typeface="HuluStyle Bold"/>
              </a:rPr>
              <a:t>46%</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In HH</a:t>
            </a:r>
          </a:p>
        </p:txBody>
      </p:sp>
      <p:sp>
        <p:nvSpPr>
          <p:cNvPr id="99" name="Rectangle 98">
            <a:extLst>
              <a:ext uri="{FF2B5EF4-FFF2-40B4-BE49-F238E27FC236}">
                <a16:creationId xmlns:a16="http://schemas.microsoft.com/office/drawing/2014/main" id="{86AC6C8B-9F59-4392-9171-56985439C8D6}"/>
              </a:ext>
            </a:extLst>
          </p:cNvPr>
          <p:cNvSpPr/>
          <p:nvPr/>
        </p:nvSpPr>
        <p:spPr>
          <a:xfrm>
            <a:off x="8436817" y="3403123"/>
            <a:ext cx="1339470" cy="246221"/>
          </a:xfrm>
          <a:prstGeom prst="rect">
            <a:avLst/>
          </a:prstGeom>
        </p:spPr>
        <p:txBody>
          <a:bodyPr wrap="square">
            <a:spAutoFit/>
          </a:bodyPr>
          <a:lstStyle/>
          <a:p>
            <a:pPr fontAlgn="t"/>
            <a:r>
              <a:rPr lang="en-US" sz="1000">
                <a:latin typeface="Montserrat SemiBold" panose="00000700000000000000" pitchFamily="2" charset="0"/>
              </a:rPr>
              <a:t>Children</a:t>
            </a:r>
            <a:endParaRPr lang="en-US" sz="900">
              <a:latin typeface="Montserrat Light" panose="00000400000000000000" pitchFamily="2" charset="0"/>
            </a:endParaRPr>
          </a:p>
        </p:txBody>
      </p:sp>
      <p:sp>
        <p:nvSpPr>
          <p:cNvPr id="100" name="Rectangle 99">
            <a:extLst>
              <a:ext uri="{FF2B5EF4-FFF2-40B4-BE49-F238E27FC236}">
                <a16:creationId xmlns:a16="http://schemas.microsoft.com/office/drawing/2014/main" id="{2AC80B9D-7618-4857-959C-583CDC8B221C}"/>
              </a:ext>
            </a:extLst>
          </p:cNvPr>
          <p:cNvSpPr/>
          <p:nvPr/>
        </p:nvSpPr>
        <p:spPr>
          <a:xfrm>
            <a:off x="9821878" y="3408224"/>
            <a:ext cx="1466655" cy="246221"/>
          </a:xfrm>
          <a:prstGeom prst="rect">
            <a:avLst/>
          </a:prstGeom>
        </p:spPr>
        <p:txBody>
          <a:bodyPr wrap="square">
            <a:spAutoFit/>
          </a:bodyPr>
          <a:lstStyle/>
          <a:p>
            <a:pPr fontAlgn="t"/>
            <a:r>
              <a:rPr lang="en-US" sz="1000">
                <a:latin typeface="Montserrat SemiBold" panose="00000700000000000000" pitchFamily="2" charset="0"/>
              </a:rPr>
              <a:t>Seniors</a:t>
            </a:r>
            <a:endParaRPr lang="en-US" sz="900">
              <a:latin typeface="Montserrat Light" panose="00000400000000000000" pitchFamily="2" charset="0"/>
            </a:endParaRPr>
          </a:p>
        </p:txBody>
      </p:sp>
      <p:sp>
        <p:nvSpPr>
          <p:cNvPr id="101" name="Rectangle 100">
            <a:extLst>
              <a:ext uri="{FF2B5EF4-FFF2-40B4-BE49-F238E27FC236}">
                <a16:creationId xmlns:a16="http://schemas.microsoft.com/office/drawing/2014/main" id="{6160F469-2E3B-42DA-A5BB-5D5302F0B046}"/>
              </a:ext>
            </a:extLst>
          </p:cNvPr>
          <p:cNvSpPr/>
          <p:nvPr/>
        </p:nvSpPr>
        <p:spPr>
          <a:xfrm>
            <a:off x="9091700" y="3663260"/>
            <a:ext cx="871608" cy="461665"/>
          </a:xfrm>
          <a:prstGeom prst="rect">
            <a:avLst/>
          </a:prstGeom>
        </p:spPr>
        <p:txBody>
          <a:bodyPr wrap="square">
            <a:spAutoFit/>
          </a:bodyPr>
          <a:lstStyle/>
          <a:p>
            <a:pPr lvl="0">
              <a:defRPr/>
            </a:pPr>
            <a:r>
              <a:rPr lang="en-US" sz="1400" kern="0">
                <a:solidFill>
                  <a:schemeClr val="accent6"/>
                </a:solidFill>
                <a:latin typeface="Montserrat" panose="00000500000000000000" pitchFamily="2" charset="0"/>
                <a:ea typeface="Lato" panose="020F0502020204030203" pitchFamily="34" charset="0"/>
                <a:cs typeface="Lato" panose="020F0502020204030203" pitchFamily="34" charset="0"/>
                <a:sym typeface="HuluStyle Bold"/>
              </a:rPr>
              <a:t>25%</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In HH</a:t>
            </a:r>
          </a:p>
        </p:txBody>
      </p:sp>
      <p:graphicFrame>
        <p:nvGraphicFramePr>
          <p:cNvPr id="73" name="Chart 72">
            <a:extLst>
              <a:ext uri="{FF2B5EF4-FFF2-40B4-BE49-F238E27FC236}">
                <a16:creationId xmlns:a16="http://schemas.microsoft.com/office/drawing/2014/main" id="{60387447-6269-459D-865F-44E58A5F1AF1}"/>
              </a:ext>
            </a:extLst>
          </p:cNvPr>
          <p:cNvGraphicFramePr/>
          <p:nvPr>
            <p:extLst>
              <p:ext uri="{D42A27DB-BD31-4B8C-83A1-F6EECF244321}">
                <p14:modId xmlns:p14="http://schemas.microsoft.com/office/powerpoint/2010/main" val="1168630292"/>
              </p:ext>
            </p:extLst>
          </p:nvPr>
        </p:nvGraphicFramePr>
        <p:xfrm>
          <a:off x="2005357" y="3775617"/>
          <a:ext cx="1339470" cy="892980"/>
        </p:xfrm>
        <a:graphic>
          <a:graphicData uri="http://schemas.openxmlformats.org/drawingml/2006/chart">
            <c:chart xmlns:c="http://schemas.openxmlformats.org/drawingml/2006/chart" xmlns:r="http://schemas.openxmlformats.org/officeDocument/2006/relationships" r:id="rId40"/>
          </a:graphicData>
        </a:graphic>
      </p:graphicFrame>
      <p:sp>
        <p:nvSpPr>
          <p:cNvPr id="75" name="Rectangle 74">
            <a:extLst>
              <a:ext uri="{FF2B5EF4-FFF2-40B4-BE49-F238E27FC236}">
                <a16:creationId xmlns:a16="http://schemas.microsoft.com/office/drawing/2014/main" id="{C74BD4B4-1ED5-4EF4-B0C3-922FC0042FE7}"/>
              </a:ext>
            </a:extLst>
          </p:cNvPr>
          <p:cNvSpPr/>
          <p:nvPr/>
        </p:nvSpPr>
        <p:spPr>
          <a:xfrm>
            <a:off x="2909982" y="4075564"/>
            <a:ext cx="743171" cy="307777"/>
          </a:xfrm>
          <a:prstGeom prst="rect">
            <a:avLst/>
          </a:prstGeom>
        </p:spPr>
        <p:txBody>
          <a:bodyPr wrap="square">
            <a:spAutoFit/>
          </a:bodyPr>
          <a:lstStyle/>
          <a:p>
            <a:pPr lvl="0" algn="ctr">
              <a:defRPr/>
            </a:pPr>
            <a:r>
              <a:rPr lang="en-US" sz="1400" kern="0">
                <a:solidFill>
                  <a:schemeClr val="accent6"/>
                </a:solidFill>
                <a:latin typeface="Montserrat" panose="00000500000000000000" pitchFamily="2" charset="0"/>
                <a:ea typeface="Lato" panose="020F0502020204030203" pitchFamily="34" charset="0"/>
                <a:cs typeface="Lato" panose="020F0502020204030203" pitchFamily="34" charset="0"/>
                <a:sym typeface="HuluStyle Bold"/>
              </a:rPr>
              <a:t>45%</a:t>
            </a:r>
          </a:p>
        </p:txBody>
      </p:sp>
      <p:pic>
        <p:nvPicPr>
          <p:cNvPr id="77" name="Graphic 76" descr="Suitcase">
            <a:extLst>
              <a:ext uri="{FF2B5EF4-FFF2-40B4-BE49-F238E27FC236}">
                <a16:creationId xmlns:a16="http://schemas.microsoft.com/office/drawing/2014/main" id="{268733AA-1167-4377-A08A-EBA1F501E1F0}"/>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2511486" y="4050607"/>
            <a:ext cx="334693" cy="334693"/>
          </a:xfrm>
          <a:prstGeom prst="rect">
            <a:avLst/>
          </a:prstGeom>
        </p:spPr>
      </p:pic>
      <p:sp>
        <p:nvSpPr>
          <p:cNvPr id="81" name="TextBox 80">
            <a:extLst>
              <a:ext uri="{FF2B5EF4-FFF2-40B4-BE49-F238E27FC236}">
                <a16:creationId xmlns:a16="http://schemas.microsoft.com/office/drawing/2014/main" id="{63A835D4-B987-44D8-982B-D3692E913887}"/>
              </a:ext>
            </a:extLst>
          </p:cNvPr>
          <p:cNvSpPr txBox="1"/>
          <p:nvPr/>
        </p:nvSpPr>
        <p:spPr>
          <a:xfrm>
            <a:off x="4890756" y="419042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(-9)</a:t>
            </a:r>
          </a:p>
        </p:txBody>
      </p:sp>
      <p:sp>
        <p:nvSpPr>
          <p:cNvPr id="82" name="Isosceles Triangle 81">
            <a:extLst>
              <a:ext uri="{FF2B5EF4-FFF2-40B4-BE49-F238E27FC236}">
                <a16:creationId xmlns:a16="http://schemas.microsoft.com/office/drawing/2014/main" id="{F5A6F92B-896E-4333-AA5F-F8887FED0F12}"/>
              </a:ext>
            </a:extLst>
          </p:cNvPr>
          <p:cNvSpPr/>
          <p:nvPr/>
        </p:nvSpPr>
        <p:spPr>
          <a:xfrm flipV="1">
            <a:off x="4890756" y="421185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3FAE2677-204F-42A4-A64B-BD6B5DE2FF31}"/>
              </a:ext>
            </a:extLst>
          </p:cNvPr>
          <p:cNvSpPr txBox="1"/>
          <p:nvPr/>
        </p:nvSpPr>
        <p:spPr>
          <a:xfrm>
            <a:off x="3478838" y="418746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88" name="Isosceles Triangle 87">
            <a:extLst>
              <a:ext uri="{FF2B5EF4-FFF2-40B4-BE49-F238E27FC236}">
                <a16:creationId xmlns:a16="http://schemas.microsoft.com/office/drawing/2014/main" id="{C30B4B3F-4425-4F11-9724-136D309CB7FB}"/>
              </a:ext>
            </a:extLst>
          </p:cNvPr>
          <p:cNvSpPr/>
          <p:nvPr/>
        </p:nvSpPr>
        <p:spPr>
          <a:xfrm flipV="1">
            <a:off x="3478838" y="420889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9047D232-2E71-4EF8-8FD1-C79E3C1A2608}"/>
              </a:ext>
            </a:extLst>
          </p:cNvPr>
          <p:cNvSpPr txBox="1"/>
          <p:nvPr/>
        </p:nvSpPr>
        <p:spPr>
          <a:xfrm>
            <a:off x="2081607" y="409387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(-11k)</a:t>
            </a:r>
          </a:p>
        </p:txBody>
      </p:sp>
      <p:sp>
        <p:nvSpPr>
          <p:cNvPr id="96" name="TextBox 95">
            <a:extLst>
              <a:ext uri="{FF2B5EF4-FFF2-40B4-BE49-F238E27FC236}">
                <a16:creationId xmlns:a16="http://schemas.microsoft.com/office/drawing/2014/main" id="{2668A649-DC5C-47E8-9E4E-BB7456A01B40}"/>
              </a:ext>
            </a:extLst>
          </p:cNvPr>
          <p:cNvSpPr txBox="1"/>
          <p:nvPr/>
        </p:nvSpPr>
        <p:spPr>
          <a:xfrm>
            <a:off x="10736403" y="576999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(+9)</a:t>
            </a:r>
          </a:p>
        </p:txBody>
      </p:sp>
      <p:sp>
        <p:nvSpPr>
          <p:cNvPr id="97" name="Isosceles Triangle 96">
            <a:extLst>
              <a:ext uri="{FF2B5EF4-FFF2-40B4-BE49-F238E27FC236}">
                <a16:creationId xmlns:a16="http://schemas.microsoft.com/office/drawing/2014/main" id="{FBFC30EA-6842-4C64-A597-5A403AFC07C3}"/>
              </a:ext>
            </a:extLst>
          </p:cNvPr>
          <p:cNvSpPr/>
          <p:nvPr/>
        </p:nvSpPr>
        <p:spPr>
          <a:xfrm>
            <a:off x="10736403" y="5791426"/>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19733CCB-D977-4D66-95AA-E8A83424EA55}"/>
              </a:ext>
            </a:extLst>
          </p:cNvPr>
          <p:cNvSpPr txBox="1"/>
          <p:nvPr/>
        </p:nvSpPr>
        <p:spPr>
          <a:xfrm>
            <a:off x="8276936" y="409142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(+5)</a:t>
            </a:r>
          </a:p>
        </p:txBody>
      </p:sp>
      <p:sp>
        <p:nvSpPr>
          <p:cNvPr id="103" name="Isosceles Triangle 102">
            <a:extLst>
              <a:ext uri="{FF2B5EF4-FFF2-40B4-BE49-F238E27FC236}">
                <a16:creationId xmlns:a16="http://schemas.microsoft.com/office/drawing/2014/main" id="{A250F10D-13DB-40F2-8322-42EB958DAEC9}"/>
              </a:ext>
            </a:extLst>
          </p:cNvPr>
          <p:cNvSpPr/>
          <p:nvPr/>
        </p:nvSpPr>
        <p:spPr>
          <a:xfrm>
            <a:off x="8276936" y="4112852"/>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55AC8483-6FA2-4478-8B7C-848C06934D6B}"/>
              </a:ext>
            </a:extLst>
          </p:cNvPr>
          <p:cNvSpPr txBox="1"/>
          <p:nvPr/>
        </p:nvSpPr>
        <p:spPr>
          <a:xfrm>
            <a:off x="1344652" y="302697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105" name="Isosceles Triangle 104">
            <a:extLst>
              <a:ext uri="{FF2B5EF4-FFF2-40B4-BE49-F238E27FC236}">
                <a16:creationId xmlns:a16="http://schemas.microsoft.com/office/drawing/2014/main" id="{70554084-D357-402F-91D9-BED745AC0570}"/>
              </a:ext>
            </a:extLst>
          </p:cNvPr>
          <p:cNvSpPr/>
          <p:nvPr/>
        </p:nvSpPr>
        <p:spPr>
          <a:xfrm flipV="1">
            <a:off x="1344652" y="304840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5F28BD22-E56B-43B9-AF84-F05D8CE0261F}"/>
              </a:ext>
            </a:extLst>
          </p:cNvPr>
          <p:cNvSpPr txBox="1"/>
          <p:nvPr/>
        </p:nvSpPr>
        <p:spPr>
          <a:xfrm>
            <a:off x="2778896" y="301049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107" name="Isosceles Triangle 106">
            <a:extLst>
              <a:ext uri="{FF2B5EF4-FFF2-40B4-BE49-F238E27FC236}">
                <a16:creationId xmlns:a16="http://schemas.microsoft.com/office/drawing/2014/main" id="{4B4ED80A-5ECF-41B6-A9C0-DF99A0918563}"/>
              </a:ext>
            </a:extLst>
          </p:cNvPr>
          <p:cNvSpPr/>
          <p:nvPr/>
        </p:nvSpPr>
        <p:spPr>
          <a:xfrm>
            <a:off x="2778896" y="3031928"/>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a:extLst>
              <a:ext uri="{FF2B5EF4-FFF2-40B4-BE49-F238E27FC236}">
                <a16:creationId xmlns:a16="http://schemas.microsoft.com/office/drawing/2014/main" id="{A97CBFCC-B19D-48BC-BA14-FEF105904FDE}"/>
              </a:ext>
            </a:extLst>
          </p:cNvPr>
          <p:cNvPicPr>
            <a:picLocks noChangeAspect="1"/>
          </p:cNvPicPr>
          <p:nvPr/>
        </p:nvPicPr>
        <p:blipFill rotWithShape="1">
          <a:blip r:embed="rId43">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
        <p:nvSpPr>
          <p:cNvPr id="108" name="Isosceles Triangle 107">
            <a:extLst>
              <a:ext uri="{FF2B5EF4-FFF2-40B4-BE49-F238E27FC236}">
                <a16:creationId xmlns:a16="http://schemas.microsoft.com/office/drawing/2014/main" id="{ECEF1F99-0A57-4664-91AE-9104A2AECEEE}"/>
              </a:ext>
            </a:extLst>
          </p:cNvPr>
          <p:cNvSpPr/>
          <p:nvPr/>
        </p:nvSpPr>
        <p:spPr>
          <a:xfrm flipV="1">
            <a:off x="2076409" y="411438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7358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51251AAF-6035-4BFA-86EC-F0D84338CE25}"/>
              </a:ext>
            </a:extLst>
          </p:cNvPr>
          <p:cNvGraphicFramePr>
            <a:graphicFrameLocks noGrp="1"/>
          </p:cNvGraphicFramePr>
          <p:nvPr>
            <p:extLst>
              <p:ext uri="{D42A27DB-BD31-4B8C-83A1-F6EECF244321}">
                <p14:modId xmlns:p14="http://schemas.microsoft.com/office/powerpoint/2010/main" val="2098017266"/>
              </p:ext>
            </p:extLst>
          </p:nvPr>
        </p:nvGraphicFramePr>
        <p:xfrm>
          <a:off x="4017689" y="3304339"/>
          <a:ext cx="7017986" cy="2905959"/>
        </p:xfrm>
        <a:graphic>
          <a:graphicData uri="http://schemas.openxmlformats.org/drawingml/2006/table">
            <a:tbl>
              <a:tblPr/>
              <a:tblGrid>
                <a:gridCol w="2377440">
                  <a:extLst>
                    <a:ext uri="{9D8B030D-6E8A-4147-A177-3AD203B41FA5}">
                      <a16:colId xmlns:a16="http://schemas.microsoft.com/office/drawing/2014/main" val="2215113818"/>
                    </a:ext>
                  </a:extLst>
                </a:gridCol>
                <a:gridCol w="491473">
                  <a:extLst>
                    <a:ext uri="{9D8B030D-6E8A-4147-A177-3AD203B41FA5}">
                      <a16:colId xmlns:a16="http://schemas.microsoft.com/office/drawing/2014/main" val="208554357"/>
                    </a:ext>
                  </a:extLst>
                </a:gridCol>
                <a:gridCol w="3657600">
                  <a:extLst>
                    <a:ext uri="{9D8B030D-6E8A-4147-A177-3AD203B41FA5}">
                      <a16:colId xmlns:a16="http://schemas.microsoft.com/office/drawing/2014/main" val="2678355015"/>
                    </a:ext>
                  </a:extLst>
                </a:gridCol>
                <a:gridCol w="491473">
                  <a:extLst>
                    <a:ext uri="{9D8B030D-6E8A-4147-A177-3AD203B41FA5}">
                      <a16:colId xmlns:a16="http://schemas.microsoft.com/office/drawing/2014/main" val="3742613474"/>
                    </a:ext>
                  </a:extLst>
                </a:gridCol>
              </a:tblGrid>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Is committed to restoring power to customers affected by wildfires</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7.6</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a:solidFill>
                          <a:srgbClr val="000000"/>
                        </a:solidFill>
                        <a:effectLst/>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18</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6505122"/>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Actively works with first responders to keep communities safe during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7.4</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983066"/>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Takes proactive measures to protect the electricity grid from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7.2</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2</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6369180"/>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Takes proactive measures to protect communities from the risks of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7.2</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-2</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6822447"/>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Shows care and concern for its customers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6.8</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-12</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0121093"/>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Supports nonprofits and communities affected by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6.8</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-10</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233124"/>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Is a company you trust to act in the best interest of its customers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6.6</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-17</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553760"/>
                  </a:ext>
                </a:extLst>
              </a:tr>
            </a:tbl>
          </a:graphicData>
        </a:graphic>
      </p:graphicFrame>
      <p:pic>
        <p:nvPicPr>
          <p:cNvPr id="2" name="Picture 1">
            <a:extLst>
              <a:ext uri="{FF2B5EF4-FFF2-40B4-BE49-F238E27FC236}">
                <a16:creationId xmlns:a16="http://schemas.microsoft.com/office/drawing/2014/main" id="{6062D721-1A51-4898-8005-289CDD2CB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6D837EA-04F1-4CC4-9433-18F69DD46C69}"/>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184C1215-CBF7-4E20-8BD3-A586330504D5}"/>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BB623AE-02DC-409A-816E-FBF2A20EC8A1}"/>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How do Notified, Not De-Energized customers feel about SCE?</a:t>
            </a:r>
          </a:p>
        </p:txBody>
      </p:sp>
      <p:sp>
        <p:nvSpPr>
          <p:cNvPr id="6" name="Rectangle 5">
            <a:extLst>
              <a:ext uri="{FF2B5EF4-FFF2-40B4-BE49-F238E27FC236}">
                <a16:creationId xmlns:a16="http://schemas.microsoft.com/office/drawing/2014/main" id="{44E21F8A-F6FC-44BF-8B52-1542E3112BDD}"/>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Total Respondents (Notified, Not De-Energized n=500); Q1, Q12</a:t>
            </a:r>
          </a:p>
        </p:txBody>
      </p:sp>
      <p:sp>
        <p:nvSpPr>
          <p:cNvPr id="7" name="Text Placeholder 6">
            <a:extLst>
              <a:ext uri="{FF2B5EF4-FFF2-40B4-BE49-F238E27FC236}">
                <a16:creationId xmlns:a16="http://schemas.microsoft.com/office/drawing/2014/main" id="{12F8888A-8D49-41CA-8263-5BB9AFC9B1B5}"/>
              </a:ext>
            </a:extLst>
          </p:cNvPr>
          <p:cNvSpPr txBox="1">
            <a:spLocks/>
          </p:cNvSpPr>
          <p:nvPr/>
        </p:nvSpPr>
        <p:spPr>
          <a:xfrm>
            <a:off x="866736" y="2522893"/>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SCE FAVORABILITY</a:t>
            </a:r>
          </a:p>
        </p:txBody>
      </p:sp>
      <p:cxnSp>
        <p:nvCxnSpPr>
          <p:cNvPr id="8" name="Straight Connector 7">
            <a:extLst>
              <a:ext uri="{FF2B5EF4-FFF2-40B4-BE49-F238E27FC236}">
                <a16:creationId xmlns:a16="http://schemas.microsoft.com/office/drawing/2014/main" id="{B586B07D-F864-42F0-BC8B-E3B8BB56E977}"/>
              </a:ext>
            </a:extLst>
          </p:cNvPr>
          <p:cNvCxnSpPr>
            <a:cxnSpLocks/>
          </p:cNvCxnSpPr>
          <p:nvPr/>
        </p:nvCxnSpPr>
        <p:spPr>
          <a:xfrm rot="16200000" flipV="1">
            <a:off x="1169767" y="2620937"/>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6">
            <a:extLst>
              <a:ext uri="{FF2B5EF4-FFF2-40B4-BE49-F238E27FC236}">
                <a16:creationId xmlns:a16="http://schemas.microsoft.com/office/drawing/2014/main" id="{8235D12D-301B-405D-BA6A-18C2E79F2BF5}"/>
              </a:ext>
            </a:extLst>
          </p:cNvPr>
          <p:cNvSpPr txBox="1">
            <a:spLocks/>
          </p:cNvSpPr>
          <p:nvPr/>
        </p:nvSpPr>
        <p:spPr>
          <a:xfrm>
            <a:off x="3936048" y="2522904"/>
            <a:ext cx="3279628"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FEELINGS TOWARD SCE</a:t>
            </a:r>
            <a:endParaRPr lang="en-US" sz="1200">
              <a:solidFill>
                <a:schemeClr val="tx1"/>
              </a:solidFill>
              <a:latin typeface="Montserrat Light" panose="00000400000000000000" pitchFamily="2" charset="0"/>
              <a:sym typeface="HuluStyle Regular"/>
            </a:endParaRPr>
          </a:p>
        </p:txBody>
      </p:sp>
      <p:cxnSp>
        <p:nvCxnSpPr>
          <p:cNvPr id="19" name="Straight Connector 18">
            <a:extLst>
              <a:ext uri="{FF2B5EF4-FFF2-40B4-BE49-F238E27FC236}">
                <a16:creationId xmlns:a16="http://schemas.microsoft.com/office/drawing/2014/main" id="{FAE0B18B-2386-43A6-BBB0-19B97CD65524}"/>
              </a:ext>
            </a:extLst>
          </p:cNvPr>
          <p:cNvCxnSpPr>
            <a:cxnSpLocks/>
          </p:cNvCxnSpPr>
          <p:nvPr/>
        </p:nvCxnSpPr>
        <p:spPr>
          <a:xfrm rot="16200000" flipV="1">
            <a:off x="4239632" y="261158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160A2E1-5FA6-4EFD-A095-F0340DF1348A}"/>
              </a:ext>
            </a:extLst>
          </p:cNvPr>
          <p:cNvSpPr/>
          <p:nvPr/>
        </p:nvSpPr>
        <p:spPr>
          <a:xfrm>
            <a:off x="9566232" y="2818369"/>
            <a:ext cx="1007007" cy="353943"/>
          </a:xfrm>
          <a:prstGeom prst="rect">
            <a:avLst/>
          </a:prstGeom>
        </p:spPr>
        <p:txBody>
          <a:bodyPr wrap="none">
            <a:spAutoFit/>
          </a:bodyPr>
          <a:lstStyle/>
          <a:p>
            <a:pPr algn="r" fontAlgn="t"/>
            <a:r>
              <a:rPr lang="en-US" sz="900">
                <a:latin typeface="Montserrat SemiBold" panose="00000700000000000000" pitchFamily="2" charset="0"/>
              </a:rPr>
              <a:t>Bottom 3 Box </a:t>
            </a:r>
          </a:p>
          <a:p>
            <a:pPr algn="r" fontAlgn="t"/>
            <a:r>
              <a:rPr lang="en-US" sz="800">
                <a:latin typeface="Montserrat Light" panose="00000400000000000000" pitchFamily="2" charset="0"/>
              </a:rPr>
              <a:t>(1-3)</a:t>
            </a:r>
          </a:p>
        </p:txBody>
      </p:sp>
      <p:sp>
        <p:nvSpPr>
          <p:cNvPr id="21" name="Rectangle 20">
            <a:extLst>
              <a:ext uri="{FF2B5EF4-FFF2-40B4-BE49-F238E27FC236}">
                <a16:creationId xmlns:a16="http://schemas.microsoft.com/office/drawing/2014/main" id="{0D15C59F-4445-42DF-8A70-7F177C8D7680}"/>
              </a:ext>
            </a:extLst>
          </p:cNvPr>
          <p:cNvSpPr/>
          <p:nvPr/>
        </p:nvSpPr>
        <p:spPr>
          <a:xfrm>
            <a:off x="8312597" y="2818369"/>
            <a:ext cx="965329" cy="353943"/>
          </a:xfrm>
          <a:prstGeom prst="rect">
            <a:avLst/>
          </a:prstGeom>
        </p:spPr>
        <p:txBody>
          <a:bodyPr wrap="none">
            <a:spAutoFit/>
          </a:bodyPr>
          <a:lstStyle/>
          <a:p>
            <a:pPr algn="ctr" fontAlgn="t"/>
            <a:r>
              <a:rPr lang="en-US" sz="900">
                <a:latin typeface="Montserrat SemiBold" panose="00000700000000000000" pitchFamily="2" charset="0"/>
              </a:rPr>
              <a:t>Middle 4 Box </a:t>
            </a:r>
          </a:p>
          <a:p>
            <a:pPr algn="ctr" fontAlgn="t"/>
            <a:r>
              <a:rPr lang="en-US" sz="800">
                <a:latin typeface="Montserrat Light" panose="00000400000000000000" pitchFamily="2" charset="0"/>
              </a:rPr>
              <a:t>(4-7)</a:t>
            </a:r>
          </a:p>
        </p:txBody>
      </p:sp>
      <p:sp>
        <p:nvSpPr>
          <p:cNvPr id="22" name="Rectangle 21">
            <a:extLst>
              <a:ext uri="{FF2B5EF4-FFF2-40B4-BE49-F238E27FC236}">
                <a16:creationId xmlns:a16="http://schemas.microsoft.com/office/drawing/2014/main" id="{A9295B0D-6133-455A-9B9B-4A3DE03FEFAE}"/>
              </a:ext>
            </a:extLst>
          </p:cNvPr>
          <p:cNvSpPr/>
          <p:nvPr/>
        </p:nvSpPr>
        <p:spPr>
          <a:xfrm>
            <a:off x="6987618" y="2818369"/>
            <a:ext cx="779381" cy="353943"/>
          </a:xfrm>
          <a:prstGeom prst="rect">
            <a:avLst/>
          </a:prstGeom>
        </p:spPr>
        <p:txBody>
          <a:bodyPr wrap="non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graphicFrame>
        <p:nvGraphicFramePr>
          <p:cNvPr id="24" name="Chart 23">
            <a:extLst>
              <a:ext uri="{FF2B5EF4-FFF2-40B4-BE49-F238E27FC236}">
                <a16:creationId xmlns:a16="http://schemas.microsoft.com/office/drawing/2014/main" id="{CE49AF88-7045-417F-9510-8A0EFFC4F517}"/>
              </a:ext>
            </a:extLst>
          </p:cNvPr>
          <p:cNvGraphicFramePr/>
          <p:nvPr>
            <p:extLst>
              <p:ext uri="{D42A27DB-BD31-4B8C-83A1-F6EECF244321}">
                <p14:modId xmlns:p14="http://schemas.microsoft.com/office/powerpoint/2010/main" val="3863486414"/>
              </p:ext>
            </p:extLst>
          </p:nvPr>
        </p:nvGraphicFramePr>
        <p:xfrm>
          <a:off x="6927925" y="3157391"/>
          <a:ext cx="3710405" cy="3194019"/>
        </p:xfrm>
        <a:graphic>
          <a:graphicData uri="http://schemas.openxmlformats.org/drawingml/2006/chart">
            <c:chart xmlns:c="http://schemas.openxmlformats.org/drawingml/2006/chart" xmlns:r="http://schemas.openxmlformats.org/officeDocument/2006/relationships" r:id="rId4"/>
          </a:graphicData>
        </a:graphic>
      </p:graphicFrame>
      <p:sp>
        <p:nvSpPr>
          <p:cNvPr id="33" name="Rectangle 32">
            <a:extLst>
              <a:ext uri="{FF2B5EF4-FFF2-40B4-BE49-F238E27FC236}">
                <a16:creationId xmlns:a16="http://schemas.microsoft.com/office/drawing/2014/main" id="{1EF2C259-C7B0-4F7D-8F3A-4BAAA00AA7AE}"/>
              </a:ext>
            </a:extLst>
          </p:cNvPr>
          <p:cNvSpPr/>
          <p:nvPr/>
        </p:nvSpPr>
        <p:spPr>
          <a:xfrm>
            <a:off x="6358361" y="2818369"/>
            <a:ext cx="535724" cy="369332"/>
          </a:xfrm>
          <a:prstGeom prst="rect">
            <a:avLst/>
          </a:prstGeom>
        </p:spPr>
        <p:txBody>
          <a:bodyPr wrap="none">
            <a:spAutoFit/>
          </a:bodyPr>
          <a:lstStyle/>
          <a:p>
            <a:pPr fontAlgn="t"/>
            <a:r>
              <a:rPr lang="en-US" sz="900">
                <a:latin typeface="Montserrat SemiBold" panose="00000700000000000000" pitchFamily="2" charset="0"/>
              </a:rPr>
              <a:t>Mean </a:t>
            </a:r>
          </a:p>
          <a:p>
            <a:pPr fontAlgn="t"/>
            <a:r>
              <a:rPr lang="en-US" sz="900">
                <a:latin typeface="Montserrat SemiBold" panose="00000700000000000000" pitchFamily="2" charset="0"/>
              </a:rPr>
              <a:t>Score</a:t>
            </a:r>
            <a:endParaRPr lang="en-US" sz="800">
              <a:latin typeface="Montserrat Light" panose="00000400000000000000" pitchFamily="2" charset="0"/>
            </a:endParaRPr>
          </a:p>
        </p:txBody>
      </p:sp>
      <p:sp>
        <p:nvSpPr>
          <p:cNvPr id="34" name="Rectangle 33">
            <a:extLst>
              <a:ext uri="{FF2B5EF4-FFF2-40B4-BE49-F238E27FC236}">
                <a16:creationId xmlns:a16="http://schemas.microsoft.com/office/drawing/2014/main" id="{B49B276D-6541-48C3-95E2-1D4EF165D537}"/>
              </a:ext>
            </a:extLst>
          </p:cNvPr>
          <p:cNvSpPr/>
          <p:nvPr/>
        </p:nvSpPr>
        <p:spPr>
          <a:xfrm>
            <a:off x="10573239" y="2821408"/>
            <a:ext cx="844843" cy="461665"/>
          </a:xfrm>
          <a:prstGeom prst="rect">
            <a:avLst/>
          </a:prstGeom>
        </p:spPr>
        <p:txBody>
          <a:bodyPr wrap="square">
            <a:spAutoFit/>
          </a:bodyPr>
          <a:lstStyle/>
          <a:p>
            <a:pPr fontAlgn="t"/>
            <a:r>
              <a:rPr lang="en-US" sz="800">
                <a:latin typeface="Montserrat SemiBold" panose="00000700000000000000" pitchFamily="2" charset="0"/>
              </a:rPr>
              <a:t>Net Score </a:t>
            </a:r>
          </a:p>
          <a:p>
            <a:pPr fontAlgn="t"/>
            <a:r>
              <a:rPr lang="en-US" sz="800">
                <a:latin typeface="Montserrat Light" panose="00000400000000000000" pitchFamily="2" charset="0"/>
              </a:rPr>
              <a:t>(9-10 minus 1-6)</a:t>
            </a:r>
            <a:endParaRPr lang="en-US" sz="700">
              <a:latin typeface="Montserrat Light" panose="00000400000000000000" pitchFamily="2" charset="0"/>
            </a:endParaRPr>
          </a:p>
        </p:txBody>
      </p:sp>
      <p:sp>
        <p:nvSpPr>
          <p:cNvPr id="45" name="TextBox 44">
            <a:extLst>
              <a:ext uri="{FF2B5EF4-FFF2-40B4-BE49-F238E27FC236}">
                <a16:creationId xmlns:a16="http://schemas.microsoft.com/office/drawing/2014/main" id="{AB419FD1-4762-4A1E-9E24-EF1E23E587A9}"/>
              </a:ext>
            </a:extLst>
          </p:cNvPr>
          <p:cNvSpPr txBox="1"/>
          <p:nvPr/>
        </p:nvSpPr>
        <p:spPr>
          <a:xfrm>
            <a:off x="2740177" y="3099899"/>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sp>
        <p:nvSpPr>
          <p:cNvPr id="46" name="TextBox 45">
            <a:extLst>
              <a:ext uri="{FF2B5EF4-FFF2-40B4-BE49-F238E27FC236}">
                <a16:creationId xmlns:a16="http://schemas.microsoft.com/office/drawing/2014/main" id="{E169B225-80DA-4CC7-921A-23A7A63633CF}"/>
              </a:ext>
            </a:extLst>
          </p:cNvPr>
          <p:cNvSpPr txBox="1"/>
          <p:nvPr/>
        </p:nvSpPr>
        <p:spPr>
          <a:xfrm>
            <a:off x="2740177" y="3484461"/>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graphicFrame>
        <p:nvGraphicFramePr>
          <p:cNvPr id="47" name="Chart 46">
            <a:extLst>
              <a:ext uri="{FF2B5EF4-FFF2-40B4-BE49-F238E27FC236}">
                <a16:creationId xmlns:a16="http://schemas.microsoft.com/office/drawing/2014/main" id="{BE43CD65-709E-4269-B35B-23A98EB82106}"/>
              </a:ext>
            </a:extLst>
          </p:cNvPr>
          <p:cNvGraphicFramePr/>
          <p:nvPr>
            <p:extLst>
              <p:ext uri="{D42A27DB-BD31-4B8C-83A1-F6EECF244321}">
                <p14:modId xmlns:p14="http://schemas.microsoft.com/office/powerpoint/2010/main" val="38242412"/>
              </p:ext>
            </p:extLst>
          </p:nvPr>
        </p:nvGraphicFramePr>
        <p:xfrm>
          <a:off x="1751186" y="2871298"/>
          <a:ext cx="1858937" cy="25888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8" name="Table 47">
            <a:extLst>
              <a:ext uri="{FF2B5EF4-FFF2-40B4-BE49-F238E27FC236}">
                <a16:creationId xmlns:a16="http://schemas.microsoft.com/office/drawing/2014/main" id="{60570A53-2C33-47D7-99B9-D7312176952A}"/>
              </a:ext>
            </a:extLst>
          </p:cNvPr>
          <p:cNvGraphicFramePr>
            <a:graphicFrameLocks noGrp="1"/>
          </p:cNvGraphicFramePr>
          <p:nvPr>
            <p:extLst>
              <p:ext uri="{D42A27DB-BD31-4B8C-83A1-F6EECF244321}">
                <p14:modId xmlns:p14="http://schemas.microsoft.com/office/powerpoint/2010/main" val="4022131134"/>
              </p:ext>
            </p:extLst>
          </p:nvPr>
        </p:nvGraphicFramePr>
        <p:xfrm>
          <a:off x="919900" y="5523817"/>
          <a:ext cx="2209372" cy="706792"/>
        </p:xfrm>
        <a:graphic>
          <a:graphicData uri="http://schemas.openxmlformats.org/drawingml/2006/table">
            <a:tbl>
              <a:tblPr/>
              <a:tblGrid>
                <a:gridCol w="1280160">
                  <a:extLst>
                    <a:ext uri="{9D8B030D-6E8A-4147-A177-3AD203B41FA5}">
                      <a16:colId xmlns:a16="http://schemas.microsoft.com/office/drawing/2014/main" val="1705185750"/>
                    </a:ext>
                  </a:extLst>
                </a:gridCol>
                <a:gridCol w="929212">
                  <a:extLst>
                    <a:ext uri="{9D8B030D-6E8A-4147-A177-3AD203B41FA5}">
                      <a16:colId xmlns:a16="http://schemas.microsoft.com/office/drawing/2014/main" val="695162484"/>
                    </a:ext>
                  </a:extLst>
                </a:gridCol>
              </a:tblGrid>
              <a:tr h="353396">
                <a:tc>
                  <a:txBody>
                    <a:bodyPr/>
                    <a:lstStyle/>
                    <a:p>
                      <a:pPr fontAlgn="t"/>
                      <a:r>
                        <a:rPr lang="en-US" sz="900">
                          <a:latin typeface="Montserrat SemiBold" panose="00000700000000000000" pitchFamily="2" charset="0"/>
                        </a:rPr>
                        <a:t>Mean Score</a:t>
                      </a:r>
                      <a:endParaRPr lang="en-US" sz="800">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a:solidFill>
                            <a:srgbClr val="000000"/>
                          </a:solidFill>
                          <a:effectLst/>
                          <a:latin typeface="Montserrat Light" panose="00000400000000000000" pitchFamily="2" charset="0"/>
                        </a:rPr>
                        <a:t>7.0</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2916924"/>
                  </a:ext>
                </a:extLst>
              </a:tr>
              <a:tr h="353396">
                <a:tc>
                  <a:txBody>
                    <a:bodyPr/>
                    <a:lstStyle/>
                    <a:p>
                      <a:pPr fontAlgn="t"/>
                      <a:r>
                        <a:rPr lang="en-US" sz="900">
                          <a:latin typeface="Montserrat SemiBold" panose="00000700000000000000" pitchFamily="2" charset="0"/>
                        </a:rPr>
                        <a:t>Net Favorability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kern="1200" noProof="0">
                          <a:solidFill>
                            <a:srgbClr val="000000"/>
                          </a:solidFill>
                          <a:effectLst/>
                          <a:latin typeface="Montserrat Light" panose="00000400000000000000" pitchFamily="2" charset="0"/>
                          <a:ea typeface="+mn-ea"/>
                          <a:cs typeface="+mn-cs"/>
                        </a:rPr>
                        <a:t>-4</a:t>
                      </a:r>
                      <a:endParaRPr lang="en-US" sz="10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1710227"/>
                  </a:ext>
                </a:extLst>
              </a:tr>
            </a:tbl>
          </a:graphicData>
        </a:graphic>
      </p:graphicFrame>
      <p:sp>
        <p:nvSpPr>
          <p:cNvPr id="49" name="Rectangle 48">
            <a:extLst>
              <a:ext uri="{FF2B5EF4-FFF2-40B4-BE49-F238E27FC236}">
                <a16:creationId xmlns:a16="http://schemas.microsoft.com/office/drawing/2014/main" id="{67783627-5468-44E8-899A-F09C5AAA4A5E}"/>
              </a:ext>
            </a:extLst>
          </p:cNvPr>
          <p:cNvSpPr/>
          <p:nvPr/>
        </p:nvSpPr>
        <p:spPr>
          <a:xfrm>
            <a:off x="900626" y="3402360"/>
            <a:ext cx="837293" cy="353943"/>
          </a:xfrm>
          <a:prstGeom prst="rect">
            <a:avLst/>
          </a:prstGeom>
        </p:spPr>
        <p:txBody>
          <a:bodyPr wrap="squar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sp>
        <p:nvSpPr>
          <p:cNvPr id="50" name="Rectangle 49">
            <a:extLst>
              <a:ext uri="{FF2B5EF4-FFF2-40B4-BE49-F238E27FC236}">
                <a16:creationId xmlns:a16="http://schemas.microsoft.com/office/drawing/2014/main" id="{DBAC26AF-A29F-4B30-8D37-670D6DA79648}"/>
              </a:ext>
            </a:extLst>
          </p:cNvPr>
          <p:cNvSpPr/>
          <p:nvPr/>
        </p:nvSpPr>
        <p:spPr>
          <a:xfrm>
            <a:off x="892187" y="4402471"/>
            <a:ext cx="965329" cy="353943"/>
          </a:xfrm>
          <a:prstGeom prst="rect">
            <a:avLst/>
          </a:prstGeom>
        </p:spPr>
        <p:txBody>
          <a:bodyPr wrap="none">
            <a:spAutoFit/>
          </a:bodyPr>
          <a:lstStyle/>
          <a:p>
            <a:pPr fontAlgn="t"/>
            <a:r>
              <a:rPr lang="en-US" sz="900">
                <a:latin typeface="Montserrat SemiBold" panose="00000700000000000000" pitchFamily="2" charset="0"/>
              </a:rPr>
              <a:t>Middle 4 Box </a:t>
            </a:r>
          </a:p>
          <a:p>
            <a:pPr fontAlgn="t"/>
            <a:r>
              <a:rPr lang="en-US" sz="800">
                <a:latin typeface="Montserrat Light" panose="00000400000000000000" pitchFamily="2" charset="0"/>
              </a:rPr>
              <a:t>(4-7)</a:t>
            </a:r>
          </a:p>
        </p:txBody>
      </p:sp>
      <p:sp>
        <p:nvSpPr>
          <p:cNvPr id="51" name="Rectangle 50">
            <a:extLst>
              <a:ext uri="{FF2B5EF4-FFF2-40B4-BE49-F238E27FC236}">
                <a16:creationId xmlns:a16="http://schemas.microsoft.com/office/drawing/2014/main" id="{24BBF3D8-FCAD-4588-B79E-DE09DC355167}"/>
              </a:ext>
            </a:extLst>
          </p:cNvPr>
          <p:cNvSpPr/>
          <p:nvPr/>
        </p:nvSpPr>
        <p:spPr>
          <a:xfrm>
            <a:off x="871347" y="5056343"/>
            <a:ext cx="1007007" cy="353943"/>
          </a:xfrm>
          <a:prstGeom prst="rect">
            <a:avLst/>
          </a:prstGeom>
        </p:spPr>
        <p:txBody>
          <a:bodyPr wrap="none">
            <a:spAutoFit/>
          </a:bodyPr>
          <a:lstStyle/>
          <a:p>
            <a:pPr fontAlgn="t"/>
            <a:r>
              <a:rPr lang="en-US" sz="900">
                <a:latin typeface="Montserrat SemiBold" panose="00000700000000000000" pitchFamily="2" charset="0"/>
              </a:rPr>
              <a:t>Bottom 3 Box </a:t>
            </a:r>
          </a:p>
          <a:p>
            <a:pPr fontAlgn="t"/>
            <a:r>
              <a:rPr lang="en-US" sz="800">
                <a:latin typeface="Montserrat Light" panose="00000400000000000000" pitchFamily="2" charset="0"/>
              </a:rPr>
              <a:t>(1-3)</a:t>
            </a:r>
          </a:p>
        </p:txBody>
      </p:sp>
      <p:sp>
        <p:nvSpPr>
          <p:cNvPr id="29" name="TextBox 28">
            <a:extLst>
              <a:ext uri="{FF2B5EF4-FFF2-40B4-BE49-F238E27FC236}">
                <a16:creationId xmlns:a16="http://schemas.microsoft.com/office/drawing/2014/main" id="{C63EA504-374E-45DF-AEDA-1AB8E1C365D8}"/>
              </a:ext>
            </a:extLst>
          </p:cNvPr>
          <p:cNvSpPr txBox="1"/>
          <p:nvPr/>
        </p:nvSpPr>
        <p:spPr>
          <a:xfrm>
            <a:off x="2803295" y="513439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(+4)</a:t>
            </a:r>
          </a:p>
        </p:txBody>
      </p:sp>
      <p:sp>
        <p:nvSpPr>
          <p:cNvPr id="30" name="Isosceles Triangle 29">
            <a:extLst>
              <a:ext uri="{FF2B5EF4-FFF2-40B4-BE49-F238E27FC236}">
                <a16:creationId xmlns:a16="http://schemas.microsoft.com/office/drawing/2014/main" id="{B38F98E5-AD07-4182-A8BB-96A31CD86CDE}"/>
              </a:ext>
            </a:extLst>
          </p:cNvPr>
          <p:cNvSpPr/>
          <p:nvPr/>
        </p:nvSpPr>
        <p:spPr>
          <a:xfrm>
            <a:off x="2803295" y="5155829"/>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EDC96F0-7FAD-4BBD-A14F-E2D090CB96DC}"/>
              </a:ext>
            </a:extLst>
          </p:cNvPr>
          <p:cNvPicPr>
            <a:picLocks noChangeAspect="1"/>
          </p:cNvPicPr>
          <p:nvPr/>
        </p:nvPicPr>
        <p:blipFill rotWithShape="1">
          <a:blip r:embed="rId6">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
        <p:nvSpPr>
          <p:cNvPr id="28" name="TextBox 27">
            <a:extLst>
              <a:ext uri="{FF2B5EF4-FFF2-40B4-BE49-F238E27FC236}">
                <a16:creationId xmlns:a16="http://schemas.microsoft.com/office/drawing/2014/main" id="{AD1B92CC-AE40-41DC-B288-AA7DD5577F3D}"/>
              </a:ext>
            </a:extLst>
          </p:cNvPr>
          <p:cNvSpPr txBox="1"/>
          <p:nvPr/>
        </p:nvSpPr>
        <p:spPr>
          <a:xfrm>
            <a:off x="6769501" y="512011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(-.4)</a:t>
            </a:r>
          </a:p>
        </p:txBody>
      </p:sp>
      <p:sp>
        <p:nvSpPr>
          <p:cNvPr id="32" name="Isosceles Triangle 31">
            <a:extLst>
              <a:ext uri="{FF2B5EF4-FFF2-40B4-BE49-F238E27FC236}">
                <a16:creationId xmlns:a16="http://schemas.microsoft.com/office/drawing/2014/main" id="{DEC0D287-B159-45E5-9A69-125CD433CECC}"/>
              </a:ext>
            </a:extLst>
          </p:cNvPr>
          <p:cNvSpPr/>
          <p:nvPr/>
        </p:nvSpPr>
        <p:spPr>
          <a:xfrm flipV="1">
            <a:off x="6769501" y="514154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095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 name="Chart 79">
            <a:extLst>
              <a:ext uri="{FF2B5EF4-FFF2-40B4-BE49-F238E27FC236}">
                <a16:creationId xmlns:a16="http://schemas.microsoft.com/office/drawing/2014/main" id="{B8DB25AE-002F-4617-9747-3594BEDB6B87}"/>
              </a:ext>
            </a:extLst>
          </p:cNvPr>
          <p:cNvGraphicFramePr/>
          <p:nvPr>
            <p:extLst>
              <p:ext uri="{D42A27DB-BD31-4B8C-83A1-F6EECF244321}">
                <p14:modId xmlns:p14="http://schemas.microsoft.com/office/powerpoint/2010/main" val="2227178408"/>
              </p:ext>
            </p:extLst>
          </p:nvPr>
        </p:nvGraphicFramePr>
        <p:xfrm>
          <a:off x="9251643" y="5454293"/>
          <a:ext cx="1339470" cy="8929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9" name="Chart 78">
            <a:extLst>
              <a:ext uri="{FF2B5EF4-FFF2-40B4-BE49-F238E27FC236}">
                <a16:creationId xmlns:a16="http://schemas.microsoft.com/office/drawing/2014/main" id="{0C639FB0-8AAD-4CA6-9040-6F2B9B989A7E}"/>
              </a:ext>
            </a:extLst>
          </p:cNvPr>
          <p:cNvGraphicFramePr/>
          <p:nvPr>
            <p:extLst>
              <p:ext uri="{D42A27DB-BD31-4B8C-83A1-F6EECF244321}">
                <p14:modId xmlns:p14="http://schemas.microsoft.com/office/powerpoint/2010/main" val="3178984385"/>
              </p:ext>
            </p:extLst>
          </p:nvPr>
        </p:nvGraphicFramePr>
        <p:xfrm>
          <a:off x="7473450" y="5454293"/>
          <a:ext cx="1339470" cy="8929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1" name="Chart 50">
            <a:extLst>
              <a:ext uri="{FF2B5EF4-FFF2-40B4-BE49-F238E27FC236}">
                <a16:creationId xmlns:a16="http://schemas.microsoft.com/office/drawing/2014/main" id="{06AA8CC0-2DA5-45FD-BB2C-B2EF7EEE8101}"/>
              </a:ext>
            </a:extLst>
          </p:cNvPr>
          <p:cNvGraphicFramePr/>
          <p:nvPr>
            <p:extLst>
              <p:ext uri="{D42A27DB-BD31-4B8C-83A1-F6EECF244321}">
                <p14:modId xmlns:p14="http://schemas.microsoft.com/office/powerpoint/2010/main" val="1952654928"/>
              </p:ext>
            </p:extLst>
          </p:nvPr>
        </p:nvGraphicFramePr>
        <p:xfrm>
          <a:off x="2005357" y="3775617"/>
          <a:ext cx="1339470" cy="8929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Chart 34">
            <a:extLst>
              <a:ext uri="{FF2B5EF4-FFF2-40B4-BE49-F238E27FC236}">
                <a16:creationId xmlns:a16="http://schemas.microsoft.com/office/drawing/2014/main" id="{DD82459A-3F53-4042-A9AF-298CB0EA4BB3}"/>
              </a:ext>
            </a:extLst>
          </p:cNvPr>
          <p:cNvGraphicFramePr/>
          <p:nvPr>
            <p:extLst>
              <p:ext uri="{D42A27DB-BD31-4B8C-83A1-F6EECF244321}">
                <p14:modId xmlns:p14="http://schemas.microsoft.com/office/powerpoint/2010/main" val="2167019044"/>
              </p:ext>
            </p:extLst>
          </p:nvPr>
        </p:nvGraphicFramePr>
        <p:xfrm>
          <a:off x="3379327" y="3775430"/>
          <a:ext cx="1339470" cy="892980"/>
        </p:xfrm>
        <a:graphic>
          <a:graphicData uri="http://schemas.openxmlformats.org/drawingml/2006/chart">
            <c:chart xmlns:c="http://schemas.openxmlformats.org/drawingml/2006/chart" xmlns:r="http://schemas.openxmlformats.org/officeDocument/2006/relationships" r:id="rId6"/>
          </a:graphicData>
        </a:graphic>
      </p:graphicFrame>
      <p:pic>
        <p:nvPicPr>
          <p:cNvPr id="2" name="Picture 1">
            <a:extLst>
              <a:ext uri="{FF2B5EF4-FFF2-40B4-BE49-F238E27FC236}">
                <a16:creationId xmlns:a16="http://schemas.microsoft.com/office/drawing/2014/main" id="{D89DE15A-9238-41E9-9A3D-EE93D4E683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1D24448-9D3B-42EA-AA2C-8DFFBCCE6E95}"/>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AC8CA1DB-8026-41D5-995B-BFECF42EF204}"/>
              </a:ext>
            </a:extLst>
          </p:cNvPr>
          <p:cNvSpPr/>
          <p:nvPr/>
        </p:nvSpPr>
        <p:spPr>
          <a:xfrm>
            <a:off x="-11930" y="0"/>
            <a:ext cx="12203929" cy="1616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B98320-613F-4ED3-B888-B0C08836FDF4}"/>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Profile of Notified, Not De-Energized Customers</a:t>
            </a:r>
          </a:p>
        </p:txBody>
      </p:sp>
      <p:sp>
        <p:nvSpPr>
          <p:cNvPr id="6" name="Rectangle 5">
            <a:extLst>
              <a:ext uri="{FF2B5EF4-FFF2-40B4-BE49-F238E27FC236}">
                <a16:creationId xmlns:a16="http://schemas.microsoft.com/office/drawing/2014/main" id="{6FD2CA63-7F81-4783-A80B-0E047BD23357}"/>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Total Respondents (Notified, Not De-Energized n=500); Q44, Q45, Q46, Q47, Q48, Q49, Q50, Q51, Q52, Q53, Q54, Q55, Q56, Q57, Q58, Q59</a:t>
            </a:r>
          </a:p>
        </p:txBody>
      </p:sp>
      <p:sp>
        <p:nvSpPr>
          <p:cNvPr id="7" name="Text Placeholder 6">
            <a:extLst>
              <a:ext uri="{FF2B5EF4-FFF2-40B4-BE49-F238E27FC236}">
                <a16:creationId xmlns:a16="http://schemas.microsoft.com/office/drawing/2014/main" id="{87DE0B79-3888-4768-BD6F-D4F9B232C235}"/>
              </a:ext>
            </a:extLst>
          </p:cNvPr>
          <p:cNvSpPr txBox="1">
            <a:spLocks/>
          </p:cNvSpPr>
          <p:nvPr/>
        </p:nvSpPr>
        <p:spPr>
          <a:xfrm>
            <a:off x="866736" y="2062930"/>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DEMOGRAPHICS</a:t>
            </a:r>
          </a:p>
        </p:txBody>
      </p:sp>
      <p:cxnSp>
        <p:nvCxnSpPr>
          <p:cNvPr id="8" name="Straight Connector 7">
            <a:extLst>
              <a:ext uri="{FF2B5EF4-FFF2-40B4-BE49-F238E27FC236}">
                <a16:creationId xmlns:a16="http://schemas.microsoft.com/office/drawing/2014/main" id="{E6E88680-C8EF-4EDB-97BC-A373F2C7047B}"/>
              </a:ext>
            </a:extLst>
          </p:cNvPr>
          <p:cNvCxnSpPr>
            <a:cxnSpLocks/>
          </p:cNvCxnSpPr>
          <p:nvPr/>
        </p:nvCxnSpPr>
        <p:spPr>
          <a:xfrm rot="16200000" flipV="1">
            <a:off x="1169767" y="216097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6">
            <a:extLst>
              <a:ext uri="{FF2B5EF4-FFF2-40B4-BE49-F238E27FC236}">
                <a16:creationId xmlns:a16="http://schemas.microsoft.com/office/drawing/2014/main" id="{BF43D61E-5E5B-4E0B-A3D9-63214AFE629B}"/>
              </a:ext>
            </a:extLst>
          </p:cNvPr>
          <p:cNvSpPr txBox="1">
            <a:spLocks/>
          </p:cNvSpPr>
          <p:nvPr/>
        </p:nvSpPr>
        <p:spPr>
          <a:xfrm>
            <a:off x="5451263" y="2062941"/>
            <a:ext cx="3279628"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HOUSE-O-GRAPHICS</a:t>
            </a:r>
            <a:endParaRPr lang="en-US" sz="1200">
              <a:solidFill>
                <a:schemeClr val="tx1"/>
              </a:solidFill>
              <a:latin typeface="Montserrat Light" panose="00000400000000000000" pitchFamily="2" charset="0"/>
              <a:sym typeface="HuluStyle Regular"/>
            </a:endParaRPr>
          </a:p>
        </p:txBody>
      </p:sp>
      <p:cxnSp>
        <p:nvCxnSpPr>
          <p:cNvPr id="10" name="Straight Connector 9">
            <a:extLst>
              <a:ext uri="{FF2B5EF4-FFF2-40B4-BE49-F238E27FC236}">
                <a16:creationId xmlns:a16="http://schemas.microsoft.com/office/drawing/2014/main" id="{04DFD7AF-DFBD-4CC8-A317-F7056DF54D73}"/>
              </a:ext>
            </a:extLst>
          </p:cNvPr>
          <p:cNvCxnSpPr>
            <a:cxnSpLocks/>
          </p:cNvCxnSpPr>
          <p:nvPr/>
        </p:nvCxnSpPr>
        <p:spPr>
          <a:xfrm rot="16200000" flipV="1">
            <a:off x="5754847" y="2151621"/>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D7E20A3-56CE-44DE-B21F-DBDA32E12F39}"/>
              </a:ext>
            </a:extLst>
          </p:cNvPr>
          <p:cNvSpPr/>
          <p:nvPr/>
        </p:nvSpPr>
        <p:spPr>
          <a:xfrm>
            <a:off x="781682" y="2895037"/>
            <a:ext cx="668291" cy="461665"/>
          </a:xfrm>
          <a:prstGeom prst="rect">
            <a:avLst/>
          </a:prstGeom>
        </p:spPr>
        <p:txBody>
          <a:bodyPr wrap="square">
            <a:spAutoFit/>
          </a:bodyPr>
          <a:lstStyle/>
          <a:p>
            <a:pPr lvl="0" algn="r">
              <a:defRPr/>
            </a:pPr>
            <a:r>
              <a:rPr lang="en-US" sz="1400" kern="0">
                <a:solidFill>
                  <a:schemeClr val="accent1">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51%</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12" name="Rectangle 11">
            <a:extLst>
              <a:ext uri="{FF2B5EF4-FFF2-40B4-BE49-F238E27FC236}">
                <a16:creationId xmlns:a16="http://schemas.microsoft.com/office/drawing/2014/main" id="{5D6227EB-ADA2-4C06-96A7-198E8F7941FD}"/>
              </a:ext>
            </a:extLst>
          </p:cNvPr>
          <p:cNvSpPr/>
          <p:nvPr/>
        </p:nvSpPr>
        <p:spPr>
          <a:xfrm>
            <a:off x="2286689" y="2895036"/>
            <a:ext cx="668291" cy="461665"/>
          </a:xfrm>
          <a:prstGeom prst="rect">
            <a:avLst/>
          </a:prstGeom>
        </p:spPr>
        <p:txBody>
          <a:bodyPr wrap="square">
            <a:spAutoFit/>
          </a:bodyPr>
          <a:lstStyle/>
          <a:p>
            <a:pPr lvl="0">
              <a:defRPr/>
            </a:pPr>
            <a:r>
              <a:rPr lang="en-US" sz="1400" kern="0">
                <a:solidFill>
                  <a:schemeClr val="accent1">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48%</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sp>
        <p:nvSpPr>
          <p:cNvPr id="13" name="Rectangle 12">
            <a:extLst>
              <a:ext uri="{FF2B5EF4-FFF2-40B4-BE49-F238E27FC236}">
                <a16:creationId xmlns:a16="http://schemas.microsoft.com/office/drawing/2014/main" id="{082FD301-33D8-4D97-AEAA-3DEEBF93AFA7}"/>
              </a:ext>
            </a:extLst>
          </p:cNvPr>
          <p:cNvSpPr/>
          <p:nvPr/>
        </p:nvSpPr>
        <p:spPr>
          <a:xfrm>
            <a:off x="1457946" y="3974213"/>
            <a:ext cx="743171" cy="461665"/>
          </a:xfrm>
          <a:prstGeom prst="rect">
            <a:avLst/>
          </a:prstGeom>
        </p:spPr>
        <p:txBody>
          <a:bodyPr wrap="square">
            <a:spAutoFit/>
          </a:bodyPr>
          <a:lstStyle/>
          <a:p>
            <a:pPr lvl="0" algn="ctr">
              <a:defRPr/>
            </a:pPr>
            <a:r>
              <a:rPr lang="en-US" sz="1400" kern="0">
                <a:solidFill>
                  <a:schemeClr val="accent1">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$101K</a:t>
            </a:r>
          </a:p>
          <a:p>
            <a:pPr lvl="0" algn="ct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Avg</a:t>
            </a:r>
          </a:p>
        </p:txBody>
      </p:sp>
      <p:grpSp>
        <p:nvGrpSpPr>
          <p:cNvPr id="14" name="Group 13">
            <a:extLst>
              <a:ext uri="{FF2B5EF4-FFF2-40B4-BE49-F238E27FC236}">
                <a16:creationId xmlns:a16="http://schemas.microsoft.com/office/drawing/2014/main" id="{B9C22EE6-ACF1-4F9F-868F-E014E30F163B}"/>
              </a:ext>
            </a:extLst>
          </p:cNvPr>
          <p:cNvGrpSpPr/>
          <p:nvPr/>
        </p:nvGrpSpPr>
        <p:grpSpPr>
          <a:xfrm>
            <a:off x="1436026" y="2753104"/>
            <a:ext cx="941706" cy="555986"/>
            <a:chOff x="2496242" y="4327810"/>
            <a:chExt cx="1570772" cy="927385"/>
          </a:xfrm>
        </p:grpSpPr>
        <p:pic>
          <p:nvPicPr>
            <p:cNvPr id="15" name="Graphic 14" descr="Woman">
              <a:extLst>
                <a:ext uri="{FF2B5EF4-FFF2-40B4-BE49-F238E27FC236}">
                  <a16:creationId xmlns:a16="http://schemas.microsoft.com/office/drawing/2014/main" id="{77E56340-65D3-4758-97A4-1DA9AA3B1B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52613" y="4327810"/>
              <a:ext cx="914401" cy="914399"/>
            </a:xfrm>
            <a:prstGeom prst="rect">
              <a:avLst/>
            </a:prstGeom>
          </p:spPr>
        </p:pic>
        <p:pic>
          <p:nvPicPr>
            <p:cNvPr id="16" name="Graphic 15" descr="Man">
              <a:extLst>
                <a:ext uri="{FF2B5EF4-FFF2-40B4-BE49-F238E27FC236}">
                  <a16:creationId xmlns:a16="http://schemas.microsoft.com/office/drawing/2014/main" id="{5D7D103D-6744-41A3-B046-EB924BD955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96242" y="4334302"/>
              <a:ext cx="914400" cy="914400"/>
            </a:xfrm>
            <a:prstGeom prst="rect">
              <a:avLst/>
            </a:prstGeom>
          </p:spPr>
        </p:pic>
        <p:pic>
          <p:nvPicPr>
            <p:cNvPr id="17" name="Graphic 16" descr="Gender">
              <a:extLst>
                <a:ext uri="{FF2B5EF4-FFF2-40B4-BE49-F238E27FC236}">
                  <a16:creationId xmlns:a16="http://schemas.microsoft.com/office/drawing/2014/main" id="{925BF667-4413-41AB-BA87-92051E712162}"/>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5093" r="42286"/>
            <a:stretch/>
          </p:blipFill>
          <p:spPr>
            <a:xfrm>
              <a:off x="3244043" y="4340795"/>
              <a:ext cx="115408" cy="914400"/>
            </a:xfrm>
            <a:prstGeom prst="rect">
              <a:avLst/>
            </a:prstGeom>
          </p:spPr>
        </p:pic>
      </p:grpSp>
      <p:pic>
        <p:nvPicPr>
          <p:cNvPr id="18" name="Graphic 17" descr="Cake">
            <a:extLst>
              <a:ext uri="{FF2B5EF4-FFF2-40B4-BE49-F238E27FC236}">
                <a16:creationId xmlns:a16="http://schemas.microsoft.com/office/drawing/2014/main" id="{FB0A15B0-FEA6-47A9-AE44-A0E3D3A76C7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42404" y="2779495"/>
            <a:ext cx="561489" cy="561489"/>
          </a:xfrm>
          <a:prstGeom prst="rect">
            <a:avLst/>
          </a:prstGeom>
        </p:spPr>
      </p:pic>
      <p:sp>
        <p:nvSpPr>
          <p:cNvPr id="19" name="Rectangle 18">
            <a:extLst>
              <a:ext uri="{FF2B5EF4-FFF2-40B4-BE49-F238E27FC236}">
                <a16:creationId xmlns:a16="http://schemas.microsoft.com/office/drawing/2014/main" id="{2FC46359-C564-4D74-80FA-7F28F4E6A71C}"/>
              </a:ext>
            </a:extLst>
          </p:cNvPr>
          <p:cNvSpPr/>
          <p:nvPr/>
        </p:nvSpPr>
        <p:spPr>
          <a:xfrm>
            <a:off x="3704871" y="2922645"/>
            <a:ext cx="763694" cy="461665"/>
          </a:xfrm>
          <a:prstGeom prst="rect">
            <a:avLst/>
          </a:prstGeom>
        </p:spPr>
        <p:txBody>
          <a:bodyPr wrap="square">
            <a:spAutoFit/>
          </a:bodyPr>
          <a:lstStyle/>
          <a:p>
            <a:pPr lvl="0">
              <a:defRPr/>
            </a:pPr>
            <a:r>
              <a:rPr lang="en-US" sz="1400" kern="0">
                <a:solidFill>
                  <a:schemeClr val="accent1">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59</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Mean</a:t>
            </a:r>
          </a:p>
        </p:txBody>
      </p:sp>
      <p:pic>
        <p:nvPicPr>
          <p:cNvPr id="20" name="Graphic 19" descr="Piggy Bank">
            <a:extLst>
              <a:ext uri="{FF2B5EF4-FFF2-40B4-BE49-F238E27FC236}">
                <a16:creationId xmlns:a16="http://schemas.microsoft.com/office/drawing/2014/main" id="{BFC52BB0-F9AD-4387-AEC6-F802C015D50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936409" y="3891348"/>
            <a:ext cx="561489" cy="561489"/>
          </a:xfrm>
          <a:prstGeom prst="rect">
            <a:avLst/>
          </a:prstGeom>
        </p:spPr>
      </p:pic>
      <p:graphicFrame>
        <p:nvGraphicFramePr>
          <p:cNvPr id="21" name="Table 20">
            <a:extLst>
              <a:ext uri="{FF2B5EF4-FFF2-40B4-BE49-F238E27FC236}">
                <a16:creationId xmlns:a16="http://schemas.microsoft.com/office/drawing/2014/main" id="{85D8488F-008B-4423-80CE-2D61E4557F42}"/>
              </a:ext>
            </a:extLst>
          </p:cNvPr>
          <p:cNvGraphicFramePr>
            <a:graphicFrameLocks noGrp="1"/>
          </p:cNvGraphicFramePr>
          <p:nvPr/>
        </p:nvGraphicFramePr>
        <p:xfrm>
          <a:off x="971375" y="4920020"/>
          <a:ext cx="1659710" cy="1280160"/>
        </p:xfrm>
        <a:graphic>
          <a:graphicData uri="http://schemas.openxmlformats.org/drawingml/2006/table">
            <a:tbl>
              <a:tblPr/>
              <a:tblGrid>
                <a:gridCol w="1659710">
                  <a:extLst>
                    <a:ext uri="{9D8B030D-6E8A-4147-A177-3AD203B41FA5}">
                      <a16:colId xmlns:a16="http://schemas.microsoft.com/office/drawing/2014/main" val="2162578061"/>
                    </a:ext>
                  </a:extLst>
                </a:gridCol>
              </a:tblGrid>
              <a:tr h="320040">
                <a:tc>
                  <a:txBody>
                    <a:bodyPr/>
                    <a:lstStyle/>
                    <a:p>
                      <a:pPr algn="l" fontAlgn="t"/>
                      <a:r>
                        <a:rPr lang="en-US" sz="1000" b="0" i="0" u="none" strike="noStrike">
                          <a:solidFill>
                            <a:srgbClr val="000000"/>
                          </a:solidFill>
                          <a:effectLst/>
                          <a:latin typeface="Montserrat Light" panose="00000400000000000000" pitchFamily="2" charset="0"/>
                        </a:rPr>
                        <a:t>Caucasian</a:t>
                      </a:r>
                    </a:p>
                  </a:txBody>
                  <a:tcPr marL="3810" marR="3810" marT="3810" marB="0" anchor="ctr">
                    <a:lnL w="12700" cmpd="sng">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29370"/>
                  </a:ext>
                </a:extLst>
              </a:tr>
              <a:tr h="320040">
                <a:tc>
                  <a:txBody>
                    <a:bodyPr/>
                    <a:lstStyle/>
                    <a:p>
                      <a:pPr algn="l" fontAlgn="t"/>
                      <a:r>
                        <a:rPr lang="en-US" sz="1000" b="0" i="0" u="none" strike="noStrike">
                          <a:solidFill>
                            <a:srgbClr val="000000"/>
                          </a:solidFill>
                          <a:effectLst/>
                          <a:latin typeface="Montserrat Light" panose="00000400000000000000" pitchFamily="2" charset="0"/>
                        </a:rPr>
                        <a:t>Hispanic</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6610589"/>
                  </a:ext>
                </a:extLst>
              </a:tr>
              <a:tr h="320040">
                <a:tc>
                  <a:txBody>
                    <a:bodyPr/>
                    <a:lstStyle/>
                    <a:p>
                      <a:pPr algn="l" fontAlgn="t"/>
                      <a:r>
                        <a:rPr lang="en-US" sz="1000" b="0" i="0" u="none" strike="noStrike">
                          <a:solidFill>
                            <a:srgbClr val="000000"/>
                          </a:solidFill>
                          <a:effectLst/>
                          <a:latin typeface="Montserrat Light" panose="00000400000000000000" pitchFamily="2" charset="0"/>
                        </a:rPr>
                        <a:t>Asian</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205616"/>
                  </a:ext>
                </a:extLst>
              </a:tr>
              <a:tr h="320040">
                <a:tc>
                  <a:txBody>
                    <a:bodyPr/>
                    <a:lstStyle/>
                    <a:p>
                      <a:pPr algn="l" fontAlgn="t"/>
                      <a:r>
                        <a:rPr lang="en-US" sz="1000" b="0" i="0" u="none" strike="noStrike">
                          <a:solidFill>
                            <a:srgbClr val="000000"/>
                          </a:solidFill>
                          <a:effectLst/>
                          <a:latin typeface="Montserrat Light" panose="00000400000000000000" pitchFamily="2" charset="0"/>
                        </a:rPr>
                        <a:t>African American</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5455982"/>
                  </a:ext>
                </a:extLst>
              </a:tr>
            </a:tbl>
          </a:graphicData>
        </a:graphic>
      </p:graphicFrame>
      <p:graphicFrame>
        <p:nvGraphicFramePr>
          <p:cNvPr id="22" name="Chart 21">
            <a:extLst>
              <a:ext uri="{FF2B5EF4-FFF2-40B4-BE49-F238E27FC236}">
                <a16:creationId xmlns:a16="http://schemas.microsoft.com/office/drawing/2014/main" id="{EA46314C-023E-47B4-AE92-DDB679C7780D}"/>
              </a:ext>
            </a:extLst>
          </p:cNvPr>
          <p:cNvGraphicFramePr>
            <a:graphicFrameLocks/>
          </p:cNvGraphicFramePr>
          <p:nvPr>
            <p:extLst>
              <p:ext uri="{D42A27DB-BD31-4B8C-83A1-F6EECF244321}">
                <p14:modId xmlns:p14="http://schemas.microsoft.com/office/powerpoint/2010/main" val="519224505"/>
              </p:ext>
            </p:extLst>
          </p:nvPr>
        </p:nvGraphicFramePr>
        <p:xfrm>
          <a:off x="2092199" y="4870704"/>
          <a:ext cx="2235573" cy="1394645"/>
        </p:xfrm>
        <a:graphic>
          <a:graphicData uri="http://schemas.openxmlformats.org/drawingml/2006/chart">
            <c:chart xmlns:c="http://schemas.openxmlformats.org/drawingml/2006/chart" xmlns:r="http://schemas.openxmlformats.org/officeDocument/2006/relationships" r:id="rId18"/>
          </a:graphicData>
        </a:graphic>
      </p:graphicFrame>
      <p:sp>
        <p:nvSpPr>
          <p:cNvPr id="23" name="Rectangle 22">
            <a:extLst>
              <a:ext uri="{FF2B5EF4-FFF2-40B4-BE49-F238E27FC236}">
                <a16:creationId xmlns:a16="http://schemas.microsoft.com/office/drawing/2014/main" id="{D7FBB8F0-E9D5-463A-9372-9DF8EBB3396B}"/>
              </a:ext>
            </a:extLst>
          </p:cNvPr>
          <p:cNvSpPr/>
          <p:nvPr/>
        </p:nvSpPr>
        <p:spPr>
          <a:xfrm>
            <a:off x="878834" y="2527627"/>
            <a:ext cx="662361" cy="246221"/>
          </a:xfrm>
          <a:prstGeom prst="rect">
            <a:avLst/>
          </a:prstGeom>
        </p:spPr>
        <p:txBody>
          <a:bodyPr wrap="none">
            <a:spAutoFit/>
          </a:bodyPr>
          <a:lstStyle/>
          <a:p>
            <a:pPr fontAlgn="t"/>
            <a:r>
              <a:rPr lang="en-US" sz="1000">
                <a:latin typeface="Montserrat SemiBold" panose="00000700000000000000" pitchFamily="2" charset="0"/>
              </a:rPr>
              <a:t>Gender</a:t>
            </a:r>
            <a:endParaRPr lang="en-US" sz="900">
              <a:latin typeface="Montserrat Light" panose="00000400000000000000" pitchFamily="2" charset="0"/>
            </a:endParaRPr>
          </a:p>
        </p:txBody>
      </p:sp>
      <p:graphicFrame>
        <p:nvGraphicFramePr>
          <p:cNvPr id="25" name="Chart 24">
            <a:extLst>
              <a:ext uri="{FF2B5EF4-FFF2-40B4-BE49-F238E27FC236}">
                <a16:creationId xmlns:a16="http://schemas.microsoft.com/office/drawing/2014/main" id="{A11D2653-C129-49B0-86B3-866013F5D06A}"/>
              </a:ext>
            </a:extLst>
          </p:cNvPr>
          <p:cNvGraphicFramePr/>
          <p:nvPr>
            <p:extLst>
              <p:ext uri="{D42A27DB-BD31-4B8C-83A1-F6EECF244321}">
                <p14:modId xmlns:p14="http://schemas.microsoft.com/office/powerpoint/2010/main" val="3307050670"/>
              </p:ext>
            </p:extLst>
          </p:nvPr>
        </p:nvGraphicFramePr>
        <p:xfrm>
          <a:off x="8227173" y="4424813"/>
          <a:ext cx="1334912" cy="892981"/>
        </p:xfrm>
        <a:graphic>
          <a:graphicData uri="http://schemas.openxmlformats.org/drawingml/2006/chart">
            <c:chart xmlns:c="http://schemas.openxmlformats.org/drawingml/2006/chart" xmlns:r="http://schemas.openxmlformats.org/officeDocument/2006/relationships" r:id="rId19"/>
          </a:graphicData>
        </a:graphic>
      </p:graphicFrame>
      <p:pic>
        <p:nvPicPr>
          <p:cNvPr id="26" name="Graphic 25" descr="Baby">
            <a:extLst>
              <a:ext uri="{FF2B5EF4-FFF2-40B4-BE49-F238E27FC236}">
                <a16:creationId xmlns:a16="http://schemas.microsoft.com/office/drawing/2014/main" id="{5B97D0A7-3ACE-4ED1-94DD-23330E93A9D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512694" y="3682029"/>
            <a:ext cx="461539" cy="461539"/>
          </a:xfrm>
          <a:prstGeom prst="rect">
            <a:avLst/>
          </a:prstGeom>
        </p:spPr>
      </p:pic>
      <p:pic>
        <p:nvPicPr>
          <p:cNvPr id="27" name="Graphic 26" descr="Suitcase">
            <a:extLst>
              <a:ext uri="{FF2B5EF4-FFF2-40B4-BE49-F238E27FC236}">
                <a16:creationId xmlns:a16="http://schemas.microsoft.com/office/drawing/2014/main" id="{F380A1A8-C7AD-409C-AA6C-872B6E55C5C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511486" y="4050607"/>
            <a:ext cx="334693" cy="334693"/>
          </a:xfrm>
          <a:prstGeom prst="rect">
            <a:avLst/>
          </a:prstGeom>
        </p:spPr>
      </p:pic>
      <p:pic>
        <p:nvPicPr>
          <p:cNvPr id="28" name="Graphic 27" descr="Heart">
            <a:extLst>
              <a:ext uri="{FF2B5EF4-FFF2-40B4-BE49-F238E27FC236}">
                <a16:creationId xmlns:a16="http://schemas.microsoft.com/office/drawing/2014/main" id="{151F8F93-C936-4A6A-850C-C7AF9CA9F89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8686040" y="4690853"/>
            <a:ext cx="408820" cy="408820"/>
          </a:xfrm>
          <a:prstGeom prst="rect">
            <a:avLst/>
          </a:prstGeom>
        </p:spPr>
      </p:pic>
      <p:pic>
        <p:nvPicPr>
          <p:cNvPr id="30" name="Graphic 29" descr="Graduation cap">
            <a:extLst>
              <a:ext uri="{FF2B5EF4-FFF2-40B4-BE49-F238E27FC236}">
                <a16:creationId xmlns:a16="http://schemas.microsoft.com/office/drawing/2014/main" id="{8B64ECAD-B0EF-4719-AA2D-E43D24F483E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a:xfrm>
            <a:off x="3879543" y="4031614"/>
            <a:ext cx="349656" cy="349656"/>
          </a:xfrm>
          <a:prstGeom prst="rect">
            <a:avLst/>
          </a:prstGeom>
        </p:spPr>
      </p:pic>
      <p:sp>
        <p:nvSpPr>
          <p:cNvPr id="44" name="Rectangle 43">
            <a:extLst>
              <a:ext uri="{FF2B5EF4-FFF2-40B4-BE49-F238E27FC236}">
                <a16:creationId xmlns:a16="http://schemas.microsoft.com/office/drawing/2014/main" id="{E7F3321C-0CF4-4ABD-A361-E9D5012E9563}"/>
              </a:ext>
            </a:extLst>
          </p:cNvPr>
          <p:cNvSpPr/>
          <p:nvPr/>
        </p:nvSpPr>
        <p:spPr>
          <a:xfrm>
            <a:off x="3156439" y="2524015"/>
            <a:ext cx="662361" cy="246221"/>
          </a:xfrm>
          <a:prstGeom prst="rect">
            <a:avLst/>
          </a:prstGeom>
        </p:spPr>
        <p:txBody>
          <a:bodyPr wrap="square">
            <a:spAutoFit/>
          </a:bodyPr>
          <a:lstStyle/>
          <a:p>
            <a:pPr fontAlgn="t"/>
            <a:r>
              <a:rPr lang="en-US" sz="1000">
                <a:latin typeface="Montserrat SemiBold" panose="00000700000000000000" pitchFamily="2" charset="0"/>
              </a:rPr>
              <a:t>Age</a:t>
            </a:r>
            <a:endParaRPr lang="en-US" sz="900">
              <a:latin typeface="Montserrat Light" panose="00000400000000000000" pitchFamily="2" charset="0"/>
            </a:endParaRPr>
          </a:p>
        </p:txBody>
      </p:sp>
      <p:sp>
        <p:nvSpPr>
          <p:cNvPr id="45" name="Rectangle 44">
            <a:extLst>
              <a:ext uri="{FF2B5EF4-FFF2-40B4-BE49-F238E27FC236}">
                <a16:creationId xmlns:a16="http://schemas.microsoft.com/office/drawing/2014/main" id="{3780FE39-4C7E-4B6B-88D4-9DFC27696BA3}"/>
              </a:ext>
            </a:extLst>
          </p:cNvPr>
          <p:cNvSpPr/>
          <p:nvPr/>
        </p:nvSpPr>
        <p:spPr>
          <a:xfrm>
            <a:off x="879984" y="4700580"/>
            <a:ext cx="947937" cy="246221"/>
          </a:xfrm>
          <a:prstGeom prst="rect">
            <a:avLst/>
          </a:prstGeom>
        </p:spPr>
        <p:txBody>
          <a:bodyPr wrap="square">
            <a:spAutoFit/>
          </a:bodyPr>
          <a:lstStyle/>
          <a:p>
            <a:pPr fontAlgn="t"/>
            <a:r>
              <a:rPr lang="en-US" sz="1000">
                <a:latin typeface="Montserrat SemiBold" panose="00000700000000000000" pitchFamily="2" charset="0"/>
              </a:rPr>
              <a:t>Ethnicity</a:t>
            </a:r>
            <a:endParaRPr lang="en-US" sz="900">
              <a:latin typeface="Montserrat Light" panose="00000400000000000000" pitchFamily="2" charset="0"/>
            </a:endParaRPr>
          </a:p>
        </p:txBody>
      </p:sp>
      <p:sp>
        <p:nvSpPr>
          <p:cNvPr id="46" name="Rectangle 45">
            <a:extLst>
              <a:ext uri="{FF2B5EF4-FFF2-40B4-BE49-F238E27FC236}">
                <a16:creationId xmlns:a16="http://schemas.microsoft.com/office/drawing/2014/main" id="{797A552E-5CC6-4225-A950-9C74D08B3920}"/>
              </a:ext>
            </a:extLst>
          </p:cNvPr>
          <p:cNvSpPr/>
          <p:nvPr/>
        </p:nvSpPr>
        <p:spPr>
          <a:xfrm>
            <a:off x="878834" y="3603451"/>
            <a:ext cx="947937" cy="246221"/>
          </a:xfrm>
          <a:prstGeom prst="rect">
            <a:avLst/>
          </a:prstGeom>
        </p:spPr>
        <p:txBody>
          <a:bodyPr wrap="square">
            <a:spAutoFit/>
          </a:bodyPr>
          <a:lstStyle/>
          <a:p>
            <a:pPr fontAlgn="t"/>
            <a:r>
              <a:rPr lang="en-US" sz="1000">
                <a:latin typeface="Montserrat SemiBold" panose="00000700000000000000" pitchFamily="2" charset="0"/>
              </a:rPr>
              <a:t>HH Income</a:t>
            </a:r>
            <a:endParaRPr lang="en-US" sz="900">
              <a:latin typeface="Montserrat Light" panose="00000400000000000000" pitchFamily="2" charset="0"/>
            </a:endParaRPr>
          </a:p>
        </p:txBody>
      </p:sp>
      <p:sp>
        <p:nvSpPr>
          <p:cNvPr id="48" name="Rectangle 47">
            <a:extLst>
              <a:ext uri="{FF2B5EF4-FFF2-40B4-BE49-F238E27FC236}">
                <a16:creationId xmlns:a16="http://schemas.microsoft.com/office/drawing/2014/main" id="{81862BEE-5A56-4679-ABBB-04F182A3F2D9}"/>
              </a:ext>
            </a:extLst>
          </p:cNvPr>
          <p:cNvSpPr/>
          <p:nvPr/>
        </p:nvSpPr>
        <p:spPr>
          <a:xfrm>
            <a:off x="4288018" y="4067309"/>
            <a:ext cx="743171" cy="307777"/>
          </a:xfrm>
          <a:prstGeom prst="rect">
            <a:avLst/>
          </a:prstGeom>
        </p:spPr>
        <p:txBody>
          <a:bodyPr wrap="square">
            <a:spAutoFit/>
          </a:bodyPr>
          <a:lstStyle/>
          <a:p>
            <a:pPr lvl="0" algn="ctr">
              <a:defRPr/>
            </a:pPr>
            <a:r>
              <a:rPr lang="en-US" sz="1400" kern="0">
                <a:solidFill>
                  <a:schemeClr val="accent1">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54%</a:t>
            </a:r>
          </a:p>
        </p:txBody>
      </p:sp>
      <p:sp>
        <p:nvSpPr>
          <p:cNvPr id="49" name="Rectangle 48">
            <a:extLst>
              <a:ext uri="{FF2B5EF4-FFF2-40B4-BE49-F238E27FC236}">
                <a16:creationId xmlns:a16="http://schemas.microsoft.com/office/drawing/2014/main" id="{E3C7008F-051B-47F1-9C16-A6679973CBC4}"/>
              </a:ext>
            </a:extLst>
          </p:cNvPr>
          <p:cNvSpPr/>
          <p:nvPr/>
        </p:nvSpPr>
        <p:spPr>
          <a:xfrm>
            <a:off x="2259557" y="3599413"/>
            <a:ext cx="1098189" cy="246221"/>
          </a:xfrm>
          <a:prstGeom prst="rect">
            <a:avLst/>
          </a:prstGeom>
        </p:spPr>
        <p:txBody>
          <a:bodyPr wrap="square">
            <a:spAutoFit/>
          </a:bodyPr>
          <a:lstStyle/>
          <a:p>
            <a:pPr fontAlgn="t"/>
            <a:r>
              <a:rPr lang="en-US" sz="1000">
                <a:latin typeface="Montserrat SemiBold" panose="00000700000000000000" pitchFamily="2" charset="0"/>
              </a:rPr>
              <a:t>Employed</a:t>
            </a:r>
            <a:endParaRPr lang="en-US" sz="900">
              <a:latin typeface="Montserrat Light" panose="00000400000000000000" pitchFamily="2" charset="0"/>
            </a:endParaRPr>
          </a:p>
        </p:txBody>
      </p:sp>
      <p:sp>
        <p:nvSpPr>
          <p:cNvPr id="50" name="Rectangle 49">
            <a:extLst>
              <a:ext uri="{FF2B5EF4-FFF2-40B4-BE49-F238E27FC236}">
                <a16:creationId xmlns:a16="http://schemas.microsoft.com/office/drawing/2014/main" id="{F8156A97-A28E-45EA-8903-DF79CFF71F3E}"/>
              </a:ext>
            </a:extLst>
          </p:cNvPr>
          <p:cNvSpPr/>
          <p:nvPr/>
        </p:nvSpPr>
        <p:spPr>
          <a:xfrm>
            <a:off x="3655108" y="3604514"/>
            <a:ext cx="1098189" cy="246221"/>
          </a:xfrm>
          <a:prstGeom prst="rect">
            <a:avLst/>
          </a:prstGeom>
        </p:spPr>
        <p:txBody>
          <a:bodyPr wrap="square">
            <a:spAutoFit/>
          </a:bodyPr>
          <a:lstStyle/>
          <a:p>
            <a:pPr fontAlgn="t"/>
            <a:r>
              <a:rPr lang="en-US" sz="1000">
                <a:latin typeface="Montserrat SemiBold" panose="00000700000000000000" pitchFamily="2" charset="0"/>
              </a:rPr>
              <a:t>College Grad+</a:t>
            </a:r>
            <a:endParaRPr lang="en-US" sz="900">
              <a:latin typeface="Montserrat Light" panose="00000400000000000000" pitchFamily="2" charset="0"/>
            </a:endParaRPr>
          </a:p>
        </p:txBody>
      </p:sp>
      <p:sp>
        <p:nvSpPr>
          <p:cNvPr id="53" name="Rectangle 52">
            <a:extLst>
              <a:ext uri="{FF2B5EF4-FFF2-40B4-BE49-F238E27FC236}">
                <a16:creationId xmlns:a16="http://schemas.microsoft.com/office/drawing/2014/main" id="{6F0834E1-1854-4EDD-802E-45C7B7832E35}"/>
              </a:ext>
            </a:extLst>
          </p:cNvPr>
          <p:cNvSpPr/>
          <p:nvPr/>
        </p:nvSpPr>
        <p:spPr>
          <a:xfrm>
            <a:off x="2909982" y="4075564"/>
            <a:ext cx="743171" cy="307777"/>
          </a:xfrm>
          <a:prstGeom prst="rect">
            <a:avLst/>
          </a:prstGeom>
        </p:spPr>
        <p:txBody>
          <a:bodyPr wrap="square">
            <a:spAutoFit/>
          </a:bodyPr>
          <a:lstStyle/>
          <a:p>
            <a:pPr lvl="0" algn="ctr">
              <a:defRPr/>
            </a:pPr>
            <a:r>
              <a:rPr lang="en-US" sz="1400" kern="0">
                <a:solidFill>
                  <a:schemeClr val="accent1">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48%</a:t>
            </a:r>
          </a:p>
        </p:txBody>
      </p:sp>
      <p:graphicFrame>
        <p:nvGraphicFramePr>
          <p:cNvPr id="54" name="Table 53">
            <a:extLst>
              <a:ext uri="{FF2B5EF4-FFF2-40B4-BE49-F238E27FC236}">
                <a16:creationId xmlns:a16="http://schemas.microsoft.com/office/drawing/2014/main" id="{2B06198B-A11C-49C6-9B44-2D9D812FB3DB}"/>
              </a:ext>
            </a:extLst>
          </p:cNvPr>
          <p:cNvGraphicFramePr>
            <a:graphicFrameLocks noGrp="1"/>
          </p:cNvGraphicFramePr>
          <p:nvPr>
            <p:extLst>
              <p:ext uri="{D42A27DB-BD31-4B8C-83A1-F6EECF244321}">
                <p14:modId xmlns:p14="http://schemas.microsoft.com/office/powerpoint/2010/main" val="1846879955"/>
              </p:ext>
            </p:extLst>
          </p:nvPr>
        </p:nvGraphicFramePr>
        <p:xfrm>
          <a:off x="5573048" y="2730223"/>
          <a:ext cx="1659710" cy="960120"/>
        </p:xfrm>
        <a:graphic>
          <a:graphicData uri="http://schemas.openxmlformats.org/drawingml/2006/table">
            <a:tbl>
              <a:tblPr/>
              <a:tblGrid>
                <a:gridCol w="1659710">
                  <a:extLst>
                    <a:ext uri="{9D8B030D-6E8A-4147-A177-3AD203B41FA5}">
                      <a16:colId xmlns:a16="http://schemas.microsoft.com/office/drawing/2014/main" val="2162578061"/>
                    </a:ext>
                  </a:extLst>
                </a:gridCol>
              </a:tblGrid>
              <a:tr h="320040">
                <a:tc>
                  <a:txBody>
                    <a:bodyPr/>
                    <a:lstStyle/>
                    <a:p>
                      <a:pPr algn="l" fontAlgn="t"/>
                      <a:r>
                        <a:rPr lang="en-US" sz="1000" b="0" i="0" u="none" strike="noStrike">
                          <a:solidFill>
                            <a:srgbClr val="000000"/>
                          </a:solidFill>
                          <a:effectLst/>
                          <a:latin typeface="Montserrat Light" panose="00000400000000000000" pitchFamily="2" charset="0"/>
                        </a:rPr>
                        <a:t>Suburban</a:t>
                      </a:r>
                    </a:p>
                  </a:txBody>
                  <a:tcPr marL="3810" marR="3810" marT="3810" marB="0" anchor="ctr">
                    <a:lnL w="12700" cmpd="sng">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29370"/>
                  </a:ext>
                </a:extLst>
              </a:tr>
              <a:tr h="320040">
                <a:tc>
                  <a:txBody>
                    <a:bodyPr/>
                    <a:lstStyle/>
                    <a:p>
                      <a:pPr algn="l" fontAlgn="t"/>
                      <a:r>
                        <a:rPr lang="en-US" sz="1000" b="0" i="0" u="none" strike="noStrike">
                          <a:solidFill>
                            <a:srgbClr val="000000"/>
                          </a:solidFill>
                          <a:effectLst/>
                          <a:latin typeface="Montserrat Light" panose="00000400000000000000" pitchFamily="2" charset="0"/>
                        </a:rPr>
                        <a:t>Rural</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6610589"/>
                  </a:ext>
                </a:extLst>
              </a:tr>
              <a:tr h="32004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b="0" i="0" u="none" strike="noStrike">
                          <a:solidFill>
                            <a:srgbClr val="000000"/>
                          </a:solidFill>
                          <a:effectLst/>
                          <a:latin typeface="Montserrat Light" panose="00000400000000000000" pitchFamily="2" charset="0"/>
                        </a:rPr>
                        <a:t>Urban</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205616"/>
                  </a:ext>
                </a:extLst>
              </a:tr>
            </a:tbl>
          </a:graphicData>
        </a:graphic>
      </p:graphicFrame>
      <p:graphicFrame>
        <p:nvGraphicFramePr>
          <p:cNvPr id="55" name="Chart 54">
            <a:extLst>
              <a:ext uri="{FF2B5EF4-FFF2-40B4-BE49-F238E27FC236}">
                <a16:creationId xmlns:a16="http://schemas.microsoft.com/office/drawing/2014/main" id="{3FFDF022-4C4D-44CB-8D89-8FCB57250BF9}"/>
              </a:ext>
            </a:extLst>
          </p:cNvPr>
          <p:cNvGraphicFramePr>
            <a:graphicFrameLocks/>
          </p:cNvGraphicFramePr>
          <p:nvPr>
            <p:extLst>
              <p:ext uri="{D42A27DB-BD31-4B8C-83A1-F6EECF244321}">
                <p14:modId xmlns:p14="http://schemas.microsoft.com/office/powerpoint/2010/main" val="3820675411"/>
              </p:ext>
            </p:extLst>
          </p:nvPr>
        </p:nvGraphicFramePr>
        <p:xfrm>
          <a:off x="6416154" y="2700048"/>
          <a:ext cx="1940575" cy="1009436"/>
        </p:xfrm>
        <a:graphic>
          <a:graphicData uri="http://schemas.openxmlformats.org/drawingml/2006/chart">
            <c:chart xmlns:c="http://schemas.openxmlformats.org/drawingml/2006/chart" xmlns:r="http://schemas.openxmlformats.org/officeDocument/2006/relationships" r:id="rId28"/>
          </a:graphicData>
        </a:graphic>
      </p:graphicFrame>
      <p:sp>
        <p:nvSpPr>
          <p:cNvPr id="56" name="Rectangle 55">
            <a:extLst>
              <a:ext uri="{FF2B5EF4-FFF2-40B4-BE49-F238E27FC236}">
                <a16:creationId xmlns:a16="http://schemas.microsoft.com/office/drawing/2014/main" id="{06395B30-791E-4220-B60F-BA3C6BE5612A}"/>
              </a:ext>
            </a:extLst>
          </p:cNvPr>
          <p:cNvSpPr/>
          <p:nvPr/>
        </p:nvSpPr>
        <p:spPr>
          <a:xfrm>
            <a:off x="5481657" y="2510783"/>
            <a:ext cx="1212215" cy="246221"/>
          </a:xfrm>
          <a:prstGeom prst="rect">
            <a:avLst/>
          </a:prstGeom>
        </p:spPr>
        <p:txBody>
          <a:bodyPr wrap="square">
            <a:spAutoFit/>
          </a:bodyPr>
          <a:lstStyle/>
          <a:p>
            <a:pPr fontAlgn="t"/>
            <a:r>
              <a:rPr lang="en-US" sz="1000">
                <a:latin typeface="Montserrat SemiBold" panose="00000700000000000000" pitchFamily="2" charset="0"/>
              </a:rPr>
              <a:t>Neighborhood</a:t>
            </a:r>
            <a:endParaRPr lang="en-US" sz="900">
              <a:latin typeface="Montserrat Light" panose="00000400000000000000" pitchFamily="2" charset="0"/>
            </a:endParaRPr>
          </a:p>
        </p:txBody>
      </p:sp>
      <p:sp>
        <p:nvSpPr>
          <p:cNvPr id="57" name="Rectangle 56">
            <a:extLst>
              <a:ext uri="{FF2B5EF4-FFF2-40B4-BE49-F238E27FC236}">
                <a16:creationId xmlns:a16="http://schemas.microsoft.com/office/drawing/2014/main" id="{BA56A321-1B68-4573-BE8E-1676414F44A5}"/>
              </a:ext>
            </a:extLst>
          </p:cNvPr>
          <p:cNvSpPr/>
          <p:nvPr/>
        </p:nvSpPr>
        <p:spPr>
          <a:xfrm>
            <a:off x="8469510" y="4231538"/>
            <a:ext cx="1212215" cy="246221"/>
          </a:xfrm>
          <a:prstGeom prst="rect">
            <a:avLst/>
          </a:prstGeom>
        </p:spPr>
        <p:txBody>
          <a:bodyPr wrap="square">
            <a:spAutoFit/>
          </a:bodyPr>
          <a:lstStyle/>
          <a:p>
            <a:pPr fontAlgn="t"/>
            <a:r>
              <a:rPr lang="en-US" sz="1000">
                <a:latin typeface="Montserrat SemiBold" panose="00000700000000000000" pitchFamily="2" charset="0"/>
              </a:rPr>
              <a:t>Marital Status</a:t>
            </a:r>
            <a:endParaRPr lang="en-US" sz="900">
              <a:latin typeface="Montserrat Light" panose="00000400000000000000" pitchFamily="2" charset="0"/>
            </a:endParaRPr>
          </a:p>
        </p:txBody>
      </p:sp>
      <p:sp>
        <p:nvSpPr>
          <p:cNvPr id="59" name="Rectangle 58">
            <a:extLst>
              <a:ext uri="{FF2B5EF4-FFF2-40B4-BE49-F238E27FC236}">
                <a16:creationId xmlns:a16="http://schemas.microsoft.com/office/drawing/2014/main" id="{854BD80A-22A9-454D-8EA4-5F9B60AC4F64}"/>
              </a:ext>
            </a:extLst>
          </p:cNvPr>
          <p:cNvSpPr/>
          <p:nvPr/>
        </p:nvSpPr>
        <p:spPr>
          <a:xfrm>
            <a:off x="9335418" y="4603245"/>
            <a:ext cx="1225012" cy="461665"/>
          </a:xfrm>
          <a:prstGeom prst="rect">
            <a:avLst/>
          </a:prstGeom>
        </p:spPr>
        <p:txBody>
          <a:bodyPr wrap="square">
            <a:spAutoFit/>
          </a:bodyPr>
          <a:lstStyle/>
          <a:p>
            <a:pPr lvl="0">
              <a:defRPr/>
            </a:pPr>
            <a:r>
              <a:rPr lang="en-US" sz="1400" kern="0">
                <a:solidFill>
                  <a:schemeClr val="accent1">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65%</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In a relationship</a:t>
            </a:r>
          </a:p>
        </p:txBody>
      </p:sp>
      <p:graphicFrame>
        <p:nvGraphicFramePr>
          <p:cNvPr id="60" name="Table 59">
            <a:extLst>
              <a:ext uri="{FF2B5EF4-FFF2-40B4-BE49-F238E27FC236}">
                <a16:creationId xmlns:a16="http://schemas.microsoft.com/office/drawing/2014/main" id="{E4A2360C-4236-4EEA-B5B4-F053D9736DE9}"/>
              </a:ext>
            </a:extLst>
          </p:cNvPr>
          <p:cNvGraphicFramePr>
            <a:graphicFrameLocks noGrp="1"/>
          </p:cNvGraphicFramePr>
          <p:nvPr>
            <p:extLst>
              <p:ext uri="{D42A27DB-BD31-4B8C-83A1-F6EECF244321}">
                <p14:modId xmlns:p14="http://schemas.microsoft.com/office/powerpoint/2010/main" val="209550227"/>
              </p:ext>
            </p:extLst>
          </p:nvPr>
        </p:nvGraphicFramePr>
        <p:xfrm>
          <a:off x="5539987" y="3980157"/>
          <a:ext cx="1659710" cy="1280160"/>
        </p:xfrm>
        <a:graphic>
          <a:graphicData uri="http://schemas.openxmlformats.org/drawingml/2006/table">
            <a:tbl>
              <a:tblPr/>
              <a:tblGrid>
                <a:gridCol w="1659710">
                  <a:extLst>
                    <a:ext uri="{9D8B030D-6E8A-4147-A177-3AD203B41FA5}">
                      <a16:colId xmlns:a16="http://schemas.microsoft.com/office/drawing/2014/main" val="2162578061"/>
                    </a:ext>
                  </a:extLst>
                </a:gridCol>
              </a:tblGrid>
              <a:tr h="320040">
                <a:tc>
                  <a:txBody>
                    <a:bodyPr/>
                    <a:lstStyle/>
                    <a:p>
                      <a:pPr algn="l" fontAlgn="t"/>
                      <a:r>
                        <a:rPr lang="en-US" sz="1000" b="0" i="0" u="none" strike="noStrike">
                          <a:solidFill>
                            <a:srgbClr val="000000"/>
                          </a:solidFill>
                          <a:effectLst/>
                          <a:latin typeface="Montserrat Light" panose="00000400000000000000" pitchFamily="2" charset="0"/>
                        </a:rPr>
                        <a:t>House</a:t>
                      </a:r>
                    </a:p>
                  </a:txBody>
                  <a:tcPr marL="3810" marR="3810" marT="3810" marB="0" anchor="ctr">
                    <a:lnL w="12700" cmpd="sng">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29370"/>
                  </a:ext>
                </a:extLst>
              </a:tr>
              <a:tr h="32004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000" b="0" i="0" u="none" strike="noStrike">
                          <a:solidFill>
                            <a:srgbClr val="000000"/>
                          </a:solidFill>
                          <a:effectLst/>
                          <a:latin typeface="Montserrat Light" panose="00000400000000000000" pitchFamily="2" charset="0"/>
                        </a:rPr>
                        <a:t>Apartment</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6610589"/>
                  </a:ext>
                </a:extLst>
              </a:tr>
              <a:tr h="320040">
                <a:tc>
                  <a:txBody>
                    <a:bodyPr/>
                    <a:lstStyle/>
                    <a:p>
                      <a:pPr algn="l" fontAlgn="t"/>
                      <a:r>
                        <a:rPr lang="en-US" sz="1000" b="0" i="0" u="none" strike="noStrike">
                          <a:solidFill>
                            <a:srgbClr val="000000"/>
                          </a:solidFill>
                          <a:effectLst/>
                          <a:latin typeface="Montserrat Light" panose="00000400000000000000" pitchFamily="2" charset="0"/>
                        </a:rPr>
                        <a:t>Townhouse</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205616"/>
                  </a:ext>
                </a:extLst>
              </a:tr>
              <a:tr h="320040">
                <a:tc>
                  <a:txBody>
                    <a:bodyPr/>
                    <a:lstStyle/>
                    <a:p>
                      <a:pPr algn="l" fontAlgn="t"/>
                      <a:r>
                        <a:rPr lang="en-US" sz="1000" b="0" i="0" u="none" strike="noStrike">
                          <a:solidFill>
                            <a:srgbClr val="000000"/>
                          </a:solidFill>
                          <a:effectLst/>
                          <a:latin typeface="Montserrat Light" panose="00000400000000000000" pitchFamily="2" charset="0"/>
                        </a:rPr>
                        <a:t>Condo</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6357784"/>
                  </a:ext>
                </a:extLst>
              </a:tr>
            </a:tbl>
          </a:graphicData>
        </a:graphic>
      </p:graphicFrame>
      <p:graphicFrame>
        <p:nvGraphicFramePr>
          <p:cNvPr id="61" name="Chart 60">
            <a:extLst>
              <a:ext uri="{FF2B5EF4-FFF2-40B4-BE49-F238E27FC236}">
                <a16:creationId xmlns:a16="http://schemas.microsoft.com/office/drawing/2014/main" id="{5D8CE203-CC57-4725-9F42-72DB6F6339B3}"/>
              </a:ext>
            </a:extLst>
          </p:cNvPr>
          <p:cNvGraphicFramePr>
            <a:graphicFrameLocks/>
          </p:cNvGraphicFramePr>
          <p:nvPr>
            <p:extLst>
              <p:ext uri="{D42A27DB-BD31-4B8C-83A1-F6EECF244321}">
                <p14:modId xmlns:p14="http://schemas.microsoft.com/office/powerpoint/2010/main" val="2500403465"/>
              </p:ext>
            </p:extLst>
          </p:nvPr>
        </p:nvGraphicFramePr>
        <p:xfrm>
          <a:off x="6383093" y="3949981"/>
          <a:ext cx="1940575" cy="1310335"/>
        </p:xfrm>
        <a:graphic>
          <a:graphicData uri="http://schemas.openxmlformats.org/drawingml/2006/chart">
            <c:chart xmlns:c="http://schemas.openxmlformats.org/drawingml/2006/chart" xmlns:r="http://schemas.openxmlformats.org/officeDocument/2006/relationships" r:id="rId29"/>
          </a:graphicData>
        </a:graphic>
      </p:graphicFrame>
      <p:sp>
        <p:nvSpPr>
          <p:cNvPr id="62" name="Rectangle 61">
            <a:extLst>
              <a:ext uri="{FF2B5EF4-FFF2-40B4-BE49-F238E27FC236}">
                <a16:creationId xmlns:a16="http://schemas.microsoft.com/office/drawing/2014/main" id="{B5E49FBE-73AB-45E6-8407-604BBDA93ACA}"/>
              </a:ext>
            </a:extLst>
          </p:cNvPr>
          <p:cNvSpPr/>
          <p:nvPr/>
        </p:nvSpPr>
        <p:spPr>
          <a:xfrm>
            <a:off x="5448596" y="3760717"/>
            <a:ext cx="1212215" cy="246221"/>
          </a:xfrm>
          <a:prstGeom prst="rect">
            <a:avLst/>
          </a:prstGeom>
        </p:spPr>
        <p:txBody>
          <a:bodyPr wrap="square">
            <a:spAutoFit/>
          </a:bodyPr>
          <a:lstStyle/>
          <a:p>
            <a:pPr fontAlgn="t"/>
            <a:r>
              <a:rPr lang="en-US" sz="1000">
                <a:latin typeface="Montserrat SemiBold" panose="00000700000000000000" pitchFamily="2" charset="0"/>
              </a:rPr>
              <a:t>Residence</a:t>
            </a:r>
            <a:endParaRPr lang="en-US" sz="900">
              <a:latin typeface="Montserrat Light" panose="00000400000000000000" pitchFamily="2" charset="0"/>
            </a:endParaRPr>
          </a:p>
        </p:txBody>
      </p:sp>
      <p:graphicFrame>
        <p:nvGraphicFramePr>
          <p:cNvPr id="63" name="Chart 62">
            <a:extLst>
              <a:ext uri="{FF2B5EF4-FFF2-40B4-BE49-F238E27FC236}">
                <a16:creationId xmlns:a16="http://schemas.microsoft.com/office/drawing/2014/main" id="{ECF32AB2-978F-4DEE-B79C-3296BF09630A}"/>
              </a:ext>
            </a:extLst>
          </p:cNvPr>
          <p:cNvGraphicFramePr/>
          <p:nvPr>
            <p:extLst>
              <p:ext uri="{D42A27DB-BD31-4B8C-83A1-F6EECF244321}">
                <p14:modId xmlns:p14="http://schemas.microsoft.com/office/powerpoint/2010/main" val="3104423052"/>
              </p:ext>
            </p:extLst>
          </p:nvPr>
        </p:nvGraphicFramePr>
        <p:xfrm>
          <a:off x="5822749" y="5417579"/>
          <a:ext cx="1391648" cy="927765"/>
        </p:xfrm>
        <a:graphic>
          <a:graphicData uri="http://schemas.openxmlformats.org/drawingml/2006/chart">
            <c:chart xmlns:c="http://schemas.openxmlformats.org/drawingml/2006/chart" xmlns:r="http://schemas.openxmlformats.org/officeDocument/2006/relationships" r:id="rId30"/>
          </a:graphicData>
        </a:graphic>
      </p:graphicFrame>
      <p:pic>
        <p:nvPicPr>
          <p:cNvPr id="65" name="Graphic 64" descr="Key">
            <a:extLst>
              <a:ext uri="{FF2B5EF4-FFF2-40B4-BE49-F238E27FC236}">
                <a16:creationId xmlns:a16="http://schemas.microsoft.com/office/drawing/2014/main" id="{D5C0517B-29FE-42DF-B7C5-7DD262F5029F}"/>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338100" y="5690839"/>
            <a:ext cx="379581" cy="379581"/>
          </a:xfrm>
          <a:prstGeom prst="rect">
            <a:avLst/>
          </a:prstGeom>
        </p:spPr>
      </p:pic>
      <p:sp>
        <p:nvSpPr>
          <p:cNvPr id="66" name="Rectangle 65">
            <a:extLst>
              <a:ext uri="{FF2B5EF4-FFF2-40B4-BE49-F238E27FC236}">
                <a16:creationId xmlns:a16="http://schemas.microsoft.com/office/drawing/2014/main" id="{F4E20F5F-A94D-4864-91D5-DA2FD75DC9A6}"/>
              </a:ext>
            </a:extLst>
          </p:cNvPr>
          <p:cNvSpPr/>
          <p:nvPr/>
        </p:nvSpPr>
        <p:spPr>
          <a:xfrm>
            <a:off x="5448596" y="5274099"/>
            <a:ext cx="1212215" cy="246221"/>
          </a:xfrm>
          <a:prstGeom prst="rect">
            <a:avLst/>
          </a:prstGeom>
        </p:spPr>
        <p:txBody>
          <a:bodyPr wrap="square">
            <a:spAutoFit/>
          </a:bodyPr>
          <a:lstStyle/>
          <a:p>
            <a:pPr fontAlgn="t"/>
            <a:r>
              <a:rPr lang="en-US" sz="1000">
                <a:latin typeface="Montserrat SemiBold" panose="00000700000000000000" pitchFamily="2" charset="0"/>
              </a:rPr>
              <a:t>Own or Rent</a:t>
            </a:r>
            <a:endParaRPr lang="en-US" sz="900">
              <a:latin typeface="Montserrat Light" panose="00000400000000000000" pitchFamily="2" charset="0"/>
            </a:endParaRPr>
          </a:p>
        </p:txBody>
      </p:sp>
      <p:sp>
        <p:nvSpPr>
          <p:cNvPr id="67" name="Rectangle 66">
            <a:extLst>
              <a:ext uri="{FF2B5EF4-FFF2-40B4-BE49-F238E27FC236}">
                <a16:creationId xmlns:a16="http://schemas.microsoft.com/office/drawing/2014/main" id="{8A3A97D2-CABB-4D19-809C-0BA22E31094D}"/>
              </a:ext>
            </a:extLst>
          </p:cNvPr>
          <p:cNvSpPr/>
          <p:nvPr/>
        </p:nvSpPr>
        <p:spPr>
          <a:xfrm>
            <a:off x="5384477" y="5663530"/>
            <a:ext cx="668291" cy="461665"/>
          </a:xfrm>
          <a:prstGeom prst="rect">
            <a:avLst/>
          </a:prstGeom>
        </p:spPr>
        <p:txBody>
          <a:bodyPr wrap="square">
            <a:spAutoFit/>
          </a:bodyPr>
          <a:lstStyle/>
          <a:p>
            <a:pPr lvl="0" algn="r">
              <a:defRPr/>
            </a:pPr>
            <a:r>
              <a:rPr lang="en-US" sz="1400" kern="0">
                <a:solidFill>
                  <a:schemeClr val="accent1">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82%</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Own</a:t>
            </a:r>
          </a:p>
        </p:txBody>
      </p:sp>
      <p:sp>
        <p:nvSpPr>
          <p:cNvPr id="68" name="Rectangle 67">
            <a:extLst>
              <a:ext uri="{FF2B5EF4-FFF2-40B4-BE49-F238E27FC236}">
                <a16:creationId xmlns:a16="http://schemas.microsoft.com/office/drawing/2014/main" id="{F9073D5C-578C-4CAA-8F2A-DD9BCA9F8AF5}"/>
              </a:ext>
            </a:extLst>
          </p:cNvPr>
          <p:cNvSpPr/>
          <p:nvPr/>
        </p:nvSpPr>
        <p:spPr>
          <a:xfrm>
            <a:off x="6932716" y="5655794"/>
            <a:ext cx="668291" cy="461665"/>
          </a:xfrm>
          <a:prstGeom prst="rect">
            <a:avLst/>
          </a:prstGeom>
        </p:spPr>
        <p:txBody>
          <a:bodyPr wrap="square">
            <a:spAutoFit/>
          </a:bodyPr>
          <a:lstStyle/>
          <a:p>
            <a:pPr lvl="0">
              <a:defRPr/>
            </a:pPr>
            <a:r>
              <a:rPr lang="en-US" sz="1400" kern="0">
                <a:solidFill>
                  <a:schemeClr val="accent1">
                    <a:lumMod val="60000"/>
                    <a:lumOff val="40000"/>
                  </a:schemeClr>
                </a:solidFill>
                <a:latin typeface="Montserrat" panose="00000500000000000000" pitchFamily="2" charset="0"/>
                <a:ea typeface="Lato" panose="020F0502020204030203" pitchFamily="34" charset="0"/>
                <a:cs typeface="Lato" panose="020F0502020204030203" pitchFamily="34" charset="0"/>
                <a:sym typeface="HuluStyle Bold"/>
              </a:rPr>
              <a:t>17%</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Rent</a:t>
            </a:r>
          </a:p>
        </p:txBody>
      </p:sp>
      <p:pic>
        <p:nvPicPr>
          <p:cNvPr id="70" name="Graphic 69" descr="New Wheelchair">
            <a:extLst>
              <a:ext uri="{FF2B5EF4-FFF2-40B4-BE49-F238E27FC236}">
                <a16:creationId xmlns:a16="http://schemas.microsoft.com/office/drawing/2014/main" id="{0CB860E1-EA5B-4DFD-9838-EE47152BB447}"/>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961780" y="5719333"/>
            <a:ext cx="362900" cy="362900"/>
          </a:xfrm>
          <a:prstGeom prst="rect">
            <a:avLst/>
          </a:prstGeom>
        </p:spPr>
      </p:pic>
      <p:pic>
        <p:nvPicPr>
          <p:cNvPr id="72" name="Graphic 71" descr="Family with two children">
            <a:extLst>
              <a:ext uri="{FF2B5EF4-FFF2-40B4-BE49-F238E27FC236}">
                <a16:creationId xmlns:a16="http://schemas.microsoft.com/office/drawing/2014/main" id="{68A57E12-EF5B-4C7C-96B7-53E7A61708A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9923728" y="2770870"/>
            <a:ext cx="543304" cy="543304"/>
          </a:xfrm>
          <a:prstGeom prst="rect">
            <a:avLst/>
          </a:prstGeom>
        </p:spPr>
      </p:pic>
      <p:pic>
        <p:nvPicPr>
          <p:cNvPr id="74" name="Graphic 73" descr="Man with cane">
            <a:extLst>
              <a:ext uri="{FF2B5EF4-FFF2-40B4-BE49-F238E27FC236}">
                <a16:creationId xmlns:a16="http://schemas.microsoft.com/office/drawing/2014/main" id="{011B805C-96B4-4B2B-BB4F-30B86E23CB3E}"/>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9918907" y="3670313"/>
            <a:ext cx="475673" cy="475673"/>
          </a:xfrm>
          <a:prstGeom prst="rect">
            <a:avLst/>
          </a:prstGeom>
        </p:spPr>
      </p:pic>
      <p:pic>
        <p:nvPicPr>
          <p:cNvPr id="76" name="Graphic 75" descr="IV">
            <a:extLst>
              <a:ext uri="{FF2B5EF4-FFF2-40B4-BE49-F238E27FC236}">
                <a16:creationId xmlns:a16="http://schemas.microsoft.com/office/drawing/2014/main" id="{2CD0403D-98F2-4AF3-81F4-803651BDA091}"/>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9747275" y="5727924"/>
            <a:ext cx="363609" cy="363609"/>
          </a:xfrm>
          <a:prstGeom prst="rect">
            <a:avLst/>
          </a:prstGeom>
        </p:spPr>
      </p:pic>
      <p:pic>
        <p:nvPicPr>
          <p:cNvPr id="78" name="Graphic 77" descr="Fire">
            <a:extLst>
              <a:ext uri="{FF2B5EF4-FFF2-40B4-BE49-F238E27FC236}">
                <a16:creationId xmlns:a16="http://schemas.microsoft.com/office/drawing/2014/main" id="{F4B98E4D-6EE7-4B3A-9F22-CE438A107ECB}"/>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8522708" y="2780348"/>
            <a:ext cx="486276" cy="486276"/>
          </a:xfrm>
          <a:prstGeom prst="rect">
            <a:avLst/>
          </a:prstGeom>
        </p:spPr>
      </p:pic>
      <p:sp>
        <p:nvSpPr>
          <p:cNvPr id="83" name="Rectangle 82">
            <a:extLst>
              <a:ext uri="{FF2B5EF4-FFF2-40B4-BE49-F238E27FC236}">
                <a16:creationId xmlns:a16="http://schemas.microsoft.com/office/drawing/2014/main" id="{B7DB4491-3AF7-40F3-828F-314C2B4CD1D3}"/>
              </a:ext>
            </a:extLst>
          </p:cNvPr>
          <p:cNvSpPr/>
          <p:nvPr/>
        </p:nvSpPr>
        <p:spPr>
          <a:xfrm>
            <a:off x="10258357" y="5663530"/>
            <a:ext cx="871608" cy="461665"/>
          </a:xfrm>
          <a:prstGeom prst="rect">
            <a:avLst/>
          </a:prstGeom>
        </p:spPr>
        <p:txBody>
          <a:bodyPr wrap="square">
            <a:spAutoFit/>
          </a:bodyPr>
          <a:lstStyle/>
          <a:p>
            <a:pPr lvl="0">
              <a:defRPr/>
            </a:pPr>
            <a:r>
              <a:rPr lang="en-US" sz="1400" kern="0">
                <a:solidFill>
                  <a:schemeClr val="accent1">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15%</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Yes in HH</a:t>
            </a:r>
          </a:p>
        </p:txBody>
      </p:sp>
      <p:sp>
        <p:nvSpPr>
          <p:cNvPr id="84" name="Rectangle 83">
            <a:extLst>
              <a:ext uri="{FF2B5EF4-FFF2-40B4-BE49-F238E27FC236}">
                <a16:creationId xmlns:a16="http://schemas.microsoft.com/office/drawing/2014/main" id="{7FA50C65-0F4E-48E4-B615-B09B6B57E71E}"/>
              </a:ext>
            </a:extLst>
          </p:cNvPr>
          <p:cNvSpPr/>
          <p:nvPr/>
        </p:nvSpPr>
        <p:spPr>
          <a:xfrm>
            <a:off x="7727650" y="5278089"/>
            <a:ext cx="1339470" cy="246221"/>
          </a:xfrm>
          <a:prstGeom prst="rect">
            <a:avLst/>
          </a:prstGeom>
        </p:spPr>
        <p:txBody>
          <a:bodyPr wrap="square">
            <a:spAutoFit/>
          </a:bodyPr>
          <a:lstStyle/>
          <a:p>
            <a:pPr fontAlgn="t"/>
            <a:r>
              <a:rPr lang="en-US" sz="1000">
                <a:latin typeface="Montserrat SemiBold" panose="00000700000000000000" pitchFamily="2" charset="0"/>
              </a:rPr>
              <a:t>Disabilities in HH</a:t>
            </a:r>
            <a:endParaRPr lang="en-US" sz="900">
              <a:latin typeface="Montserrat Light" panose="00000400000000000000" pitchFamily="2" charset="0"/>
            </a:endParaRPr>
          </a:p>
        </p:txBody>
      </p:sp>
      <p:sp>
        <p:nvSpPr>
          <p:cNvPr id="85" name="Rectangle 84">
            <a:extLst>
              <a:ext uri="{FF2B5EF4-FFF2-40B4-BE49-F238E27FC236}">
                <a16:creationId xmlns:a16="http://schemas.microsoft.com/office/drawing/2014/main" id="{03D280A0-C5EB-41CB-BD36-BD0B76023499}"/>
              </a:ext>
            </a:extLst>
          </p:cNvPr>
          <p:cNvSpPr/>
          <p:nvPr/>
        </p:nvSpPr>
        <p:spPr>
          <a:xfrm>
            <a:off x="9533237" y="5283190"/>
            <a:ext cx="1466655" cy="246221"/>
          </a:xfrm>
          <a:prstGeom prst="rect">
            <a:avLst/>
          </a:prstGeom>
        </p:spPr>
        <p:txBody>
          <a:bodyPr wrap="square">
            <a:spAutoFit/>
          </a:bodyPr>
          <a:lstStyle/>
          <a:p>
            <a:pPr fontAlgn="t"/>
            <a:r>
              <a:rPr lang="en-US" sz="1000">
                <a:latin typeface="Montserrat SemiBold" panose="00000700000000000000" pitchFamily="2" charset="0"/>
              </a:rPr>
              <a:t>Medical Equipment</a:t>
            </a:r>
            <a:endParaRPr lang="en-US" sz="900">
              <a:latin typeface="Montserrat Light" panose="00000400000000000000" pitchFamily="2" charset="0"/>
            </a:endParaRPr>
          </a:p>
        </p:txBody>
      </p:sp>
      <p:sp>
        <p:nvSpPr>
          <p:cNvPr id="87" name="Rectangle 86">
            <a:extLst>
              <a:ext uri="{FF2B5EF4-FFF2-40B4-BE49-F238E27FC236}">
                <a16:creationId xmlns:a16="http://schemas.microsoft.com/office/drawing/2014/main" id="{B8682D63-8B37-4BB3-8C9B-218C1F7D88D8}"/>
              </a:ext>
            </a:extLst>
          </p:cNvPr>
          <p:cNvSpPr/>
          <p:nvPr/>
        </p:nvSpPr>
        <p:spPr>
          <a:xfrm>
            <a:off x="8461745" y="5649796"/>
            <a:ext cx="871608" cy="461665"/>
          </a:xfrm>
          <a:prstGeom prst="rect">
            <a:avLst/>
          </a:prstGeom>
        </p:spPr>
        <p:txBody>
          <a:bodyPr wrap="square">
            <a:spAutoFit/>
          </a:bodyPr>
          <a:lstStyle/>
          <a:p>
            <a:pPr lvl="0">
              <a:defRPr/>
            </a:pPr>
            <a:r>
              <a:rPr lang="en-US" sz="1400" kern="0">
                <a:solidFill>
                  <a:schemeClr val="accent1">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25%</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Yes in HH</a:t>
            </a:r>
          </a:p>
        </p:txBody>
      </p:sp>
      <p:sp>
        <p:nvSpPr>
          <p:cNvPr id="92" name="Rectangle 91">
            <a:extLst>
              <a:ext uri="{FF2B5EF4-FFF2-40B4-BE49-F238E27FC236}">
                <a16:creationId xmlns:a16="http://schemas.microsoft.com/office/drawing/2014/main" id="{173A3E3D-5CF6-4DB2-8D33-340B482FFC25}"/>
              </a:ext>
            </a:extLst>
          </p:cNvPr>
          <p:cNvSpPr/>
          <p:nvPr/>
        </p:nvSpPr>
        <p:spPr>
          <a:xfrm>
            <a:off x="10560430" y="2842812"/>
            <a:ext cx="871608" cy="461665"/>
          </a:xfrm>
          <a:prstGeom prst="rect">
            <a:avLst/>
          </a:prstGeom>
        </p:spPr>
        <p:txBody>
          <a:bodyPr wrap="square">
            <a:spAutoFit/>
          </a:bodyPr>
          <a:lstStyle/>
          <a:p>
            <a:pPr lvl="0">
              <a:defRPr/>
            </a:pPr>
            <a:r>
              <a:rPr lang="en-US" sz="1400" kern="0">
                <a:solidFill>
                  <a:schemeClr val="accent1">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2.8</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Mean</a:t>
            </a:r>
          </a:p>
        </p:txBody>
      </p:sp>
      <p:sp>
        <p:nvSpPr>
          <p:cNvPr id="93" name="Rectangle 92">
            <a:extLst>
              <a:ext uri="{FF2B5EF4-FFF2-40B4-BE49-F238E27FC236}">
                <a16:creationId xmlns:a16="http://schemas.microsoft.com/office/drawing/2014/main" id="{C44EB9CB-4F7D-4977-A6BA-7C94E4EB59EC}"/>
              </a:ext>
            </a:extLst>
          </p:cNvPr>
          <p:cNvSpPr/>
          <p:nvPr/>
        </p:nvSpPr>
        <p:spPr>
          <a:xfrm>
            <a:off x="8431269" y="2511131"/>
            <a:ext cx="1339470" cy="246221"/>
          </a:xfrm>
          <a:prstGeom prst="rect">
            <a:avLst/>
          </a:prstGeom>
        </p:spPr>
        <p:txBody>
          <a:bodyPr wrap="square">
            <a:spAutoFit/>
          </a:bodyPr>
          <a:lstStyle/>
          <a:p>
            <a:pPr fontAlgn="t"/>
            <a:r>
              <a:rPr lang="en-US" sz="1000">
                <a:latin typeface="Montserrat SemiBold" panose="00000700000000000000" pitchFamily="2" charset="0"/>
              </a:rPr>
              <a:t>Evacuation</a:t>
            </a:r>
            <a:endParaRPr lang="en-US" sz="900">
              <a:latin typeface="Montserrat Light" panose="00000400000000000000" pitchFamily="2" charset="0"/>
            </a:endParaRPr>
          </a:p>
        </p:txBody>
      </p:sp>
      <p:sp>
        <p:nvSpPr>
          <p:cNvPr id="94" name="Rectangle 93">
            <a:extLst>
              <a:ext uri="{FF2B5EF4-FFF2-40B4-BE49-F238E27FC236}">
                <a16:creationId xmlns:a16="http://schemas.microsoft.com/office/drawing/2014/main" id="{4BD161CE-C392-4934-8FA1-51DB0D555D58}"/>
              </a:ext>
            </a:extLst>
          </p:cNvPr>
          <p:cNvSpPr/>
          <p:nvPr/>
        </p:nvSpPr>
        <p:spPr>
          <a:xfrm>
            <a:off x="9838715" y="2516232"/>
            <a:ext cx="1466655" cy="246221"/>
          </a:xfrm>
          <a:prstGeom prst="rect">
            <a:avLst/>
          </a:prstGeom>
        </p:spPr>
        <p:txBody>
          <a:bodyPr wrap="square">
            <a:spAutoFit/>
          </a:bodyPr>
          <a:lstStyle/>
          <a:p>
            <a:pPr fontAlgn="t"/>
            <a:r>
              <a:rPr lang="en-US" sz="1000">
                <a:latin typeface="Montserrat SemiBold" panose="00000700000000000000" pitchFamily="2" charset="0"/>
              </a:rPr>
              <a:t>HH Composition</a:t>
            </a:r>
            <a:endParaRPr lang="en-US" sz="900">
              <a:latin typeface="Montserrat Light" panose="00000400000000000000" pitchFamily="2" charset="0"/>
            </a:endParaRPr>
          </a:p>
        </p:txBody>
      </p:sp>
      <p:sp>
        <p:nvSpPr>
          <p:cNvPr id="95" name="Rectangle 94">
            <a:extLst>
              <a:ext uri="{FF2B5EF4-FFF2-40B4-BE49-F238E27FC236}">
                <a16:creationId xmlns:a16="http://schemas.microsoft.com/office/drawing/2014/main" id="{D2018E25-A122-4309-8E45-45EA3A6FD98E}"/>
              </a:ext>
            </a:extLst>
          </p:cNvPr>
          <p:cNvSpPr/>
          <p:nvPr/>
        </p:nvSpPr>
        <p:spPr>
          <a:xfrm>
            <a:off x="9076316" y="2864506"/>
            <a:ext cx="871608" cy="461665"/>
          </a:xfrm>
          <a:prstGeom prst="rect">
            <a:avLst/>
          </a:prstGeom>
        </p:spPr>
        <p:txBody>
          <a:bodyPr wrap="square">
            <a:spAutoFit/>
          </a:bodyPr>
          <a:lstStyle/>
          <a:p>
            <a:pPr lvl="0">
              <a:defRPr/>
            </a:pPr>
            <a:r>
              <a:rPr lang="en-US" sz="1400" kern="0">
                <a:solidFill>
                  <a:schemeClr val="accent1">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8%</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Yes</a:t>
            </a:r>
          </a:p>
        </p:txBody>
      </p:sp>
      <p:sp>
        <p:nvSpPr>
          <p:cNvPr id="98" name="Rectangle 97">
            <a:extLst>
              <a:ext uri="{FF2B5EF4-FFF2-40B4-BE49-F238E27FC236}">
                <a16:creationId xmlns:a16="http://schemas.microsoft.com/office/drawing/2014/main" id="{DC3015C2-2803-4210-AA2D-BB21D0BAB367}"/>
              </a:ext>
            </a:extLst>
          </p:cNvPr>
          <p:cNvSpPr/>
          <p:nvPr/>
        </p:nvSpPr>
        <p:spPr>
          <a:xfrm>
            <a:off x="10458581" y="3670187"/>
            <a:ext cx="871608" cy="461665"/>
          </a:xfrm>
          <a:prstGeom prst="rect">
            <a:avLst/>
          </a:prstGeom>
        </p:spPr>
        <p:txBody>
          <a:bodyPr wrap="square">
            <a:spAutoFit/>
          </a:bodyPr>
          <a:lstStyle/>
          <a:p>
            <a:pPr lvl="0">
              <a:defRPr/>
            </a:pPr>
            <a:r>
              <a:rPr lang="en-US" sz="1400" kern="0">
                <a:solidFill>
                  <a:schemeClr val="accent1">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44%</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In HH</a:t>
            </a:r>
          </a:p>
        </p:txBody>
      </p:sp>
      <p:sp>
        <p:nvSpPr>
          <p:cNvPr id="99" name="Rectangle 98">
            <a:extLst>
              <a:ext uri="{FF2B5EF4-FFF2-40B4-BE49-F238E27FC236}">
                <a16:creationId xmlns:a16="http://schemas.microsoft.com/office/drawing/2014/main" id="{86AC6C8B-9F59-4392-9171-56985439C8D6}"/>
              </a:ext>
            </a:extLst>
          </p:cNvPr>
          <p:cNvSpPr/>
          <p:nvPr/>
        </p:nvSpPr>
        <p:spPr>
          <a:xfrm>
            <a:off x="8436817" y="3403123"/>
            <a:ext cx="1339470" cy="246221"/>
          </a:xfrm>
          <a:prstGeom prst="rect">
            <a:avLst/>
          </a:prstGeom>
        </p:spPr>
        <p:txBody>
          <a:bodyPr wrap="square">
            <a:spAutoFit/>
          </a:bodyPr>
          <a:lstStyle/>
          <a:p>
            <a:pPr fontAlgn="t"/>
            <a:r>
              <a:rPr lang="en-US" sz="1000">
                <a:latin typeface="Montserrat SemiBold" panose="00000700000000000000" pitchFamily="2" charset="0"/>
              </a:rPr>
              <a:t>Children</a:t>
            </a:r>
            <a:endParaRPr lang="en-US" sz="900">
              <a:latin typeface="Montserrat Light" panose="00000400000000000000" pitchFamily="2" charset="0"/>
            </a:endParaRPr>
          </a:p>
        </p:txBody>
      </p:sp>
      <p:sp>
        <p:nvSpPr>
          <p:cNvPr id="100" name="Rectangle 99">
            <a:extLst>
              <a:ext uri="{FF2B5EF4-FFF2-40B4-BE49-F238E27FC236}">
                <a16:creationId xmlns:a16="http://schemas.microsoft.com/office/drawing/2014/main" id="{2AC80B9D-7618-4857-959C-583CDC8B221C}"/>
              </a:ext>
            </a:extLst>
          </p:cNvPr>
          <p:cNvSpPr/>
          <p:nvPr/>
        </p:nvSpPr>
        <p:spPr>
          <a:xfrm>
            <a:off x="9821878" y="3408224"/>
            <a:ext cx="1466655" cy="246221"/>
          </a:xfrm>
          <a:prstGeom prst="rect">
            <a:avLst/>
          </a:prstGeom>
        </p:spPr>
        <p:txBody>
          <a:bodyPr wrap="square">
            <a:spAutoFit/>
          </a:bodyPr>
          <a:lstStyle/>
          <a:p>
            <a:pPr fontAlgn="t"/>
            <a:r>
              <a:rPr lang="en-US" sz="1000">
                <a:latin typeface="Montserrat SemiBold" panose="00000700000000000000" pitchFamily="2" charset="0"/>
              </a:rPr>
              <a:t>Seniors</a:t>
            </a:r>
            <a:endParaRPr lang="en-US" sz="900">
              <a:latin typeface="Montserrat Light" panose="00000400000000000000" pitchFamily="2" charset="0"/>
            </a:endParaRPr>
          </a:p>
        </p:txBody>
      </p:sp>
      <p:sp>
        <p:nvSpPr>
          <p:cNvPr id="101" name="Rectangle 100">
            <a:extLst>
              <a:ext uri="{FF2B5EF4-FFF2-40B4-BE49-F238E27FC236}">
                <a16:creationId xmlns:a16="http://schemas.microsoft.com/office/drawing/2014/main" id="{6160F469-2E3B-42DA-A5BB-5D5302F0B046}"/>
              </a:ext>
            </a:extLst>
          </p:cNvPr>
          <p:cNvSpPr/>
          <p:nvPr/>
        </p:nvSpPr>
        <p:spPr>
          <a:xfrm>
            <a:off x="9091700" y="3663260"/>
            <a:ext cx="871608" cy="461665"/>
          </a:xfrm>
          <a:prstGeom prst="rect">
            <a:avLst/>
          </a:prstGeom>
        </p:spPr>
        <p:txBody>
          <a:bodyPr wrap="square">
            <a:spAutoFit/>
          </a:bodyPr>
          <a:lstStyle/>
          <a:p>
            <a:pPr lvl="0">
              <a:defRPr/>
            </a:pPr>
            <a:r>
              <a:rPr lang="en-US" sz="1400" kern="0">
                <a:solidFill>
                  <a:schemeClr val="accent1">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29%</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In HH</a:t>
            </a:r>
          </a:p>
        </p:txBody>
      </p:sp>
      <p:sp>
        <p:nvSpPr>
          <p:cNvPr id="73" name="TextBox 72">
            <a:extLst>
              <a:ext uri="{FF2B5EF4-FFF2-40B4-BE49-F238E27FC236}">
                <a16:creationId xmlns:a16="http://schemas.microsoft.com/office/drawing/2014/main" id="{74649780-99F0-48D5-902B-629627403ABE}"/>
              </a:ext>
            </a:extLst>
          </p:cNvPr>
          <p:cNvSpPr txBox="1"/>
          <p:nvPr/>
        </p:nvSpPr>
        <p:spPr>
          <a:xfrm>
            <a:off x="2877064" y="535669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75" name="Isosceles Triangle 74">
            <a:extLst>
              <a:ext uri="{FF2B5EF4-FFF2-40B4-BE49-F238E27FC236}">
                <a16:creationId xmlns:a16="http://schemas.microsoft.com/office/drawing/2014/main" id="{43BB6E60-6139-4E10-A132-0032893F5A35}"/>
              </a:ext>
            </a:extLst>
          </p:cNvPr>
          <p:cNvSpPr/>
          <p:nvPr/>
        </p:nvSpPr>
        <p:spPr>
          <a:xfrm>
            <a:off x="2877064" y="5378122"/>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B3E96872-752B-4416-B304-C4FF4157E179}"/>
              </a:ext>
            </a:extLst>
          </p:cNvPr>
          <p:cNvSpPr txBox="1"/>
          <p:nvPr/>
        </p:nvSpPr>
        <p:spPr>
          <a:xfrm>
            <a:off x="3897535" y="503098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81" name="Isosceles Triangle 80">
            <a:extLst>
              <a:ext uri="{FF2B5EF4-FFF2-40B4-BE49-F238E27FC236}">
                <a16:creationId xmlns:a16="http://schemas.microsoft.com/office/drawing/2014/main" id="{2D0AF69D-ADD7-4126-A758-A8B29F2CB291}"/>
              </a:ext>
            </a:extLst>
          </p:cNvPr>
          <p:cNvSpPr/>
          <p:nvPr/>
        </p:nvSpPr>
        <p:spPr>
          <a:xfrm flipV="1">
            <a:off x="3897535" y="505241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312537DC-BB35-4023-BC26-8BD69C8B9455}"/>
              </a:ext>
            </a:extLst>
          </p:cNvPr>
          <p:cNvSpPr txBox="1"/>
          <p:nvPr/>
        </p:nvSpPr>
        <p:spPr>
          <a:xfrm>
            <a:off x="10925320" y="295894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(+0.2)</a:t>
            </a:r>
          </a:p>
        </p:txBody>
      </p:sp>
      <p:sp>
        <p:nvSpPr>
          <p:cNvPr id="86" name="Isosceles Triangle 85">
            <a:extLst>
              <a:ext uri="{FF2B5EF4-FFF2-40B4-BE49-F238E27FC236}">
                <a16:creationId xmlns:a16="http://schemas.microsoft.com/office/drawing/2014/main" id="{15752D7D-DF6C-4868-A995-91FB40E10AAF}"/>
              </a:ext>
            </a:extLst>
          </p:cNvPr>
          <p:cNvSpPr/>
          <p:nvPr/>
        </p:nvSpPr>
        <p:spPr>
          <a:xfrm>
            <a:off x="10925320" y="2980370"/>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5F533CF3-1B31-4733-A548-545FDC055143}"/>
              </a:ext>
            </a:extLst>
          </p:cNvPr>
          <p:cNvSpPr txBox="1"/>
          <p:nvPr/>
        </p:nvSpPr>
        <p:spPr>
          <a:xfrm>
            <a:off x="2812105" y="3015887"/>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89" name="Isosceles Triangle 88">
            <a:extLst>
              <a:ext uri="{FF2B5EF4-FFF2-40B4-BE49-F238E27FC236}">
                <a16:creationId xmlns:a16="http://schemas.microsoft.com/office/drawing/2014/main" id="{8AED84C7-4E5C-4A41-B8D3-51C0DC587F90}"/>
              </a:ext>
            </a:extLst>
          </p:cNvPr>
          <p:cNvSpPr/>
          <p:nvPr/>
        </p:nvSpPr>
        <p:spPr>
          <a:xfrm flipV="1">
            <a:off x="2812105" y="303731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a:extLst>
              <a:ext uri="{FF2B5EF4-FFF2-40B4-BE49-F238E27FC236}">
                <a16:creationId xmlns:a16="http://schemas.microsoft.com/office/drawing/2014/main" id="{807C335C-D28A-460F-9FB1-55C51CB1F4CD}"/>
              </a:ext>
            </a:extLst>
          </p:cNvPr>
          <p:cNvPicPr>
            <a:picLocks noChangeAspect="1"/>
          </p:cNvPicPr>
          <p:nvPr/>
        </p:nvPicPr>
        <p:blipFill rotWithShape="1">
          <a:blip r:embed="rId43">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Tree>
    <p:extLst>
      <p:ext uri="{BB962C8B-B14F-4D97-AF65-F5344CB8AC3E}">
        <p14:creationId xmlns:p14="http://schemas.microsoft.com/office/powerpoint/2010/main" val="647191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51251AAF-6035-4BFA-86EC-F0D84338CE25}"/>
              </a:ext>
            </a:extLst>
          </p:cNvPr>
          <p:cNvGraphicFramePr>
            <a:graphicFrameLocks noGrp="1"/>
          </p:cNvGraphicFramePr>
          <p:nvPr>
            <p:extLst>
              <p:ext uri="{D42A27DB-BD31-4B8C-83A1-F6EECF244321}">
                <p14:modId xmlns:p14="http://schemas.microsoft.com/office/powerpoint/2010/main" val="53503907"/>
              </p:ext>
            </p:extLst>
          </p:nvPr>
        </p:nvGraphicFramePr>
        <p:xfrm>
          <a:off x="4017689" y="3304339"/>
          <a:ext cx="7017986" cy="2905959"/>
        </p:xfrm>
        <a:graphic>
          <a:graphicData uri="http://schemas.openxmlformats.org/drawingml/2006/table">
            <a:tbl>
              <a:tblPr/>
              <a:tblGrid>
                <a:gridCol w="2377440">
                  <a:extLst>
                    <a:ext uri="{9D8B030D-6E8A-4147-A177-3AD203B41FA5}">
                      <a16:colId xmlns:a16="http://schemas.microsoft.com/office/drawing/2014/main" val="2215113818"/>
                    </a:ext>
                  </a:extLst>
                </a:gridCol>
                <a:gridCol w="491473">
                  <a:extLst>
                    <a:ext uri="{9D8B030D-6E8A-4147-A177-3AD203B41FA5}">
                      <a16:colId xmlns:a16="http://schemas.microsoft.com/office/drawing/2014/main" val="208554357"/>
                    </a:ext>
                  </a:extLst>
                </a:gridCol>
                <a:gridCol w="3657600">
                  <a:extLst>
                    <a:ext uri="{9D8B030D-6E8A-4147-A177-3AD203B41FA5}">
                      <a16:colId xmlns:a16="http://schemas.microsoft.com/office/drawing/2014/main" val="2678355015"/>
                    </a:ext>
                  </a:extLst>
                </a:gridCol>
                <a:gridCol w="491473">
                  <a:extLst>
                    <a:ext uri="{9D8B030D-6E8A-4147-A177-3AD203B41FA5}">
                      <a16:colId xmlns:a16="http://schemas.microsoft.com/office/drawing/2014/main" val="3742613474"/>
                    </a:ext>
                  </a:extLst>
                </a:gridCol>
              </a:tblGrid>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Is committed to restoring power to customers affected by wildfires</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8.0</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endParaRPr lang="en-US" sz="900" b="0" i="0" u="none" strike="noStrike">
                        <a:solidFill>
                          <a:srgbClr val="000000"/>
                        </a:solidFill>
                        <a:effectLst/>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30</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6505122"/>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Actively works with first responders to keep communities safe during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7.6</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19</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983066"/>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Takes proactive measures to protect the electricity grid from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7.3</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10</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6369180"/>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Supports nonprofits and communities affected by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7.2</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5</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6822447"/>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Shows care and concern for its customers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7.3</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0121093"/>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Takes proactive measures to protect communities from the risks of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7.2</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5</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233124"/>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Is a company you trust to act in the best interest of its customers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6.8</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baseline="300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-4</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553760"/>
                  </a:ext>
                </a:extLst>
              </a:tr>
            </a:tbl>
          </a:graphicData>
        </a:graphic>
      </p:graphicFrame>
      <p:pic>
        <p:nvPicPr>
          <p:cNvPr id="2" name="Picture 1">
            <a:extLst>
              <a:ext uri="{FF2B5EF4-FFF2-40B4-BE49-F238E27FC236}">
                <a16:creationId xmlns:a16="http://schemas.microsoft.com/office/drawing/2014/main" id="{6062D721-1A51-4898-8005-289CDD2CB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6D837EA-04F1-4CC4-9433-18F69DD46C69}"/>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184C1215-CBF7-4E20-8BD3-A586330504D5}"/>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BB623AE-02DC-409A-816E-FBF2A20EC8A1}"/>
              </a:ext>
            </a:extLst>
          </p:cNvPr>
          <p:cNvSpPr txBox="1"/>
          <p:nvPr/>
        </p:nvSpPr>
        <p:spPr>
          <a:xfrm>
            <a:off x="877709" y="619535"/>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How do Not Notified, Not De-Energized customers feel about SCE?</a:t>
            </a:r>
          </a:p>
        </p:txBody>
      </p:sp>
      <p:sp>
        <p:nvSpPr>
          <p:cNvPr id="6" name="Rectangle 5">
            <a:extLst>
              <a:ext uri="{FF2B5EF4-FFF2-40B4-BE49-F238E27FC236}">
                <a16:creationId xmlns:a16="http://schemas.microsoft.com/office/drawing/2014/main" id="{44E21F8A-F6FC-44BF-8B52-1542E3112BDD}"/>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Total Respondents (Not Notified, Not De-Energized n=502); Q1, Q12</a:t>
            </a:r>
          </a:p>
        </p:txBody>
      </p:sp>
      <p:sp>
        <p:nvSpPr>
          <p:cNvPr id="7" name="Text Placeholder 6">
            <a:extLst>
              <a:ext uri="{FF2B5EF4-FFF2-40B4-BE49-F238E27FC236}">
                <a16:creationId xmlns:a16="http://schemas.microsoft.com/office/drawing/2014/main" id="{12F8888A-8D49-41CA-8263-5BB9AFC9B1B5}"/>
              </a:ext>
            </a:extLst>
          </p:cNvPr>
          <p:cNvSpPr txBox="1">
            <a:spLocks/>
          </p:cNvSpPr>
          <p:nvPr/>
        </p:nvSpPr>
        <p:spPr>
          <a:xfrm>
            <a:off x="866736" y="2522893"/>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SCE FAVORABILITY</a:t>
            </a:r>
          </a:p>
        </p:txBody>
      </p:sp>
      <p:cxnSp>
        <p:nvCxnSpPr>
          <p:cNvPr id="8" name="Straight Connector 7">
            <a:extLst>
              <a:ext uri="{FF2B5EF4-FFF2-40B4-BE49-F238E27FC236}">
                <a16:creationId xmlns:a16="http://schemas.microsoft.com/office/drawing/2014/main" id="{B586B07D-F864-42F0-BC8B-E3B8BB56E977}"/>
              </a:ext>
            </a:extLst>
          </p:cNvPr>
          <p:cNvCxnSpPr>
            <a:cxnSpLocks/>
          </p:cNvCxnSpPr>
          <p:nvPr/>
        </p:nvCxnSpPr>
        <p:spPr>
          <a:xfrm rot="16200000" flipV="1">
            <a:off x="1169767" y="2620937"/>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6">
            <a:extLst>
              <a:ext uri="{FF2B5EF4-FFF2-40B4-BE49-F238E27FC236}">
                <a16:creationId xmlns:a16="http://schemas.microsoft.com/office/drawing/2014/main" id="{8235D12D-301B-405D-BA6A-18C2E79F2BF5}"/>
              </a:ext>
            </a:extLst>
          </p:cNvPr>
          <p:cNvSpPr txBox="1">
            <a:spLocks/>
          </p:cNvSpPr>
          <p:nvPr/>
        </p:nvSpPr>
        <p:spPr>
          <a:xfrm>
            <a:off x="3936048" y="2522904"/>
            <a:ext cx="3279628"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FEELINGS TOWARD SCE</a:t>
            </a:r>
            <a:endParaRPr lang="en-US" sz="1200">
              <a:solidFill>
                <a:schemeClr val="tx1"/>
              </a:solidFill>
              <a:latin typeface="Montserrat Light" panose="00000400000000000000" pitchFamily="2" charset="0"/>
              <a:sym typeface="HuluStyle Regular"/>
            </a:endParaRPr>
          </a:p>
        </p:txBody>
      </p:sp>
      <p:cxnSp>
        <p:nvCxnSpPr>
          <p:cNvPr id="19" name="Straight Connector 18">
            <a:extLst>
              <a:ext uri="{FF2B5EF4-FFF2-40B4-BE49-F238E27FC236}">
                <a16:creationId xmlns:a16="http://schemas.microsoft.com/office/drawing/2014/main" id="{FAE0B18B-2386-43A6-BBB0-19B97CD65524}"/>
              </a:ext>
            </a:extLst>
          </p:cNvPr>
          <p:cNvCxnSpPr>
            <a:cxnSpLocks/>
          </p:cNvCxnSpPr>
          <p:nvPr/>
        </p:nvCxnSpPr>
        <p:spPr>
          <a:xfrm rot="16200000" flipV="1">
            <a:off x="4239632" y="261158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160A2E1-5FA6-4EFD-A095-F0340DF1348A}"/>
              </a:ext>
            </a:extLst>
          </p:cNvPr>
          <p:cNvSpPr/>
          <p:nvPr/>
        </p:nvSpPr>
        <p:spPr>
          <a:xfrm>
            <a:off x="9566232" y="2818369"/>
            <a:ext cx="1007007" cy="353943"/>
          </a:xfrm>
          <a:prstGeom prst="rect">
            <a:avLst/>
          </a:prstGeom>
        </p:spPr>
        <p:txBody>
          <a:bodyPr wrap="none">
            <a:spAutoFit/>
          </a:bodyPr>
          <a:lstStyle/>
          <a:p>
            <a:pPr algn="r" fontAlgn="t"/>
            <a:r>
              <a:rPr lang="en-US" sz="900">
                <a:latin typeface="Montserrat SemiBold" panose="00000700000000000000" pitchFamily="2" charset="0"/>
              </a:rPr>
              <a:t>Bottom 3 Box </a:t>
            </a:r>
          </a:p>
          <a:p>
            <a:pPr algn="r" fontAlgn="t"/>
            <a:r>
              <a:rPr lang="en-US" sz="800">
                <a:latin typeface="Montserrat Light" panose="00000400000000000000" pitchFamily="2" charset="0"/>
              </a:rPr>
              <a:t>(1-3)</a:t>
            </a:r>
          </a:p>
        </p:txBody>
      </p:sp>
      <p:sp>
        <p:nvSpPr>
          <p:cNvPr id="21" name="Rectangle 20">
            <a:extLst>
              <a:ext uri="{FF2B5EF4-FFF2-40B4-BE49-F238E27FC236}">
                <a16:creationId xmlns:a16="http://schemas.microsoft.com/office/drawing/2014/main" id="{0D15C59F-4445-42DF-8A70-7F177C8D7680}"/>
              </a:ext>
            </a:extLst>
          </p:cNvPr>
          <p:cNvSpPr/>
          <p:nvPr/>
        </p:nvSpPr>
        <p:spPr>
          <a:xfrm>
            <a:off x="8312597" y="2818369"/>
            <a:ext cx="965329" cy="353943"/>
          </a:xfrm>
          <a:prstGeom prst="rect">
            <a:avLst/>
          </a:prstGeom>
        </p:spPr>
        <p:txBody>
          <a:bodyPr wrap="none">
            <a:spAutoFit/>
          </a:bodyPr>
          <a:lstStyle/>
          <a:p>
            <a:pPr algn="ctr" fontAlgn="t"/>
            <a:r>
              <a:rPr lang="en-US" sz="900">
                <a:latin typeface="Montserrat SemiBold" panose="00000700000000000000" pitchFamily="2" charset="0"/>
              </a:rPr>
              <a:t>Middle 4 Box </a:t>
            </a:r>
          </a:p>
          <a:p>
            <a:pPr algn="ctr" fontAlgn="t"/>
            <a:r>
              <a:rPr lang="en-US" sz="800">
                <a:latin typeface="Montserrat Light" panose="00000400000000000000" pitchFamily="2" charset="0"/>
              </a:rPr>
              <a:t>(4-7)</a:t>
            </a:r>
          </a:p>
        </p:txBody>
      </p:sp>
      <p:sp>
        <p:nvSpPr>
          <p:cNvPr id="22" name="Rectangle 21">
            <a:extLst>
              <a:ext uri="{FF2B5EF4-FFF2-40B4-BE49-F238E27FC236}">
                <a16:creationId xmlns:a16="http://schemas.microsoft.com/office/drawing/2014/main" id="{A9295B0D-6133-455A-9B9B-4A3DE03FEFAE}"/>
              </a:ext>
            </a:extLst>
          </p:cNvPr>
          <p:cNvSpPr/>
          <p:nvPr/>
        </p:nvSpPr>
        <p:spPr>
          <a:xfrm>
            <a:off x="6987618" y="2818369"/>
            <a:ext cx="779381" cy="353943"/>
          </a:xfrm>
          <a:prstGeom prst="rect">
            <a:avLst/>
          </a:prstGeom>
        </p:spPr>
        <p:txBody>
          <a:bodyPr wrap="non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graphicFrame>
        <p:nvGraphicFramePr>
          <p:cNvPr id="24" name="Chart 23">
            <a:extLst>
              <a:ext uri="{FF2B5EF4-FFF2-40B4-BE49-F238E27FC236}">
                <a16:creationId xmlns:a16="http://schemas.microsoft.com/office/drawing/2014/main" id="{CE49AF88-7045-417F-9510-8A0EFFC4F517}"/>
              </a:ext>
            </a:extLst>
          </p:cNvPr>
          <p:cNvGraphicFramePr/>
          <p:nvPr>
            <p:extLst>
              <p:ext uri="{D42A27DB-BD31-4B8C-83A1-F6EECF244321}">
                <p14:modId xmlns:p14="http://schemas.microsoft.com/office/powerpoint/2010/main" val="135644561"/>
              </p:ext>
            </p:extLst>
          </p:nvPr>
        </p:nvGraphicFramePr>
        <p:xfrm>
          <a:off x="6927925" y="3157391"/>
          <a:ext cx="3710405" cy="3194019"/>
        </p:xfrm>
        <a:graphic>
          <a:graphicData uri="http://schemas.openxmlformats.org/drawingml/2006/chart">
            <c:chart xmlns:c="http://schemas.openxmlformats.org/drawingml/2006/chart" xmlns:r="http://schemas.openxmlformats.org/officeDocument/2006/relationships" r:id="rId4"/>
          </a:graphicData>
        </a:graphic>
      </p:graphicFrame>
      <p:sp>
        <p:nvSpPr>
          <p:cNvPr id="33" name="Rectangle 32">
            <a:extLst>
              <a:ext uri="{FF2B5EF4-FFF2-40B4-BE49-F238E27FC236}">
                <a16:creationId xmlns:a16="http://schemas.microsoft.com/office/drawing/2014/main" id="{1EF2C259-C7B0-4F7D-8F3A-4BAAA00AA7AE}"/>
              </a:ext>
            </a:extLst>
          </p:cNvPr>
          <p:cNvSpPr/>
          <p:nvPr/>
        </p:nvSpPr>
        <p:spPr>
          <a:xfrm>
            <a:off x="6358361" y="2818369"/>
            <a:ext cx="535724" cy="369332"/>
          </a:xfrm>
          <a:prstGeom prst="rect">
            <a:avLst/>
          </a:prstGeom>
        </p:spPr>
        <p:txBody>
          <a:bodyPr wrap="none">
            <a:spAutoFit/>
          </a:bodyPr>
          <a:lstStyle/>
          <a:p>
            <a:pPr fontAlgn="t"/>
            <a:r>
              <a:rPr lang="en-US" sz="900">
                <a:latin typeface="Montserrat SemiBold" panose="00000700000000000000" pitchFamily="2" charset="0"/>
              </a:rPr>
              <a:t>Mean </a:t>
            </a:r>
          </a:p>
          <a:p>
            <a:pPr fontAlgn="t"/>
            <a:r>
              <a:rPr lang="en-US" sz="900">
                <a:latin typeface="Montserrat SemiBold" panose="00000700000000000000" pitchFamily="2" charset="0"/>
              </a:rPr>
              <a:t>Score</a:t>
            </a:r>
            <a:endParaRPr lang="en-US" sz="800">
              <a:latin typeface="Montserrat Light" panose="00000400000000000000" pitchFamily="2" charset="0"/>
            </a:endParaRPr>
          </a:p>
        </p:txBody>
      </p:sp>
      <p:sp>
        <p:nvSpPr>
          <p:cNvPr id="34" name="Rectangle 33">
            <a:extLst>
              <a:ext uri="{FF2B5EF4-FFF2-40B4-BE49-F238E27FC236}">
                <a16:creationId xmlns:a16="http://schemas.microsoft.com/office/drawing/2014/main" id="{B49B276D-6541-48C3-95E2-1D4EF165D537}"/>
              </a:ext>
            </a:extLst>
          </p:cNvPr>
          <p:cNvSpPr/>
          <p:nvPr/>
        </p:nvSpPr>
        <p:spPr>
          <a:xfrm>
            <a:off x="10573239" y="2821408"/>
            <a:ext cx="844843" cy="461665"/>
          </a:xfrm>
          <a:prstGeom prst="rect">
            <a:avLst/>
          </a:prstGeom>
        </p:spPr>
        <p:txBody>
          <a:bodyPr wrap="square">
            <a:spAutoFit/>
          </a:bodyPr>
          <a:lstStyle/>
          <a:p>
            <a:pPr fontAlgn="t"/>
            <a:r>
              <a:rPr lang="en-US" sz="800">
                <a:latin typeface="Montserrat SemiBold" panose="00000700000000000000" pitchFamily="2" charset="0"/>
              </a:rPr>
              <a:t>Net Score </a:t>
            </a:r>
          </a:p>
          <a:p>
            <a:pPr fontAlgn="t"/>
            <a:r>
              <a:rPr lang="en-US" sz="800">
                <a:latin typeface="Montserrat Light" panose="00000400000000000000" pitchFamily="2" charset="0"/>
              </a:rPr>
              <a:t>(9-10 minus 1-6)</a:t>
            </a:r>
            <a:endParaRPr lang="en-US" sz="700">
              <a:latin typeface="Montserrat Light" panose="00000400000000000000" pitchFamily="2" charset="0"/>
            </a:endParaRPr>
          </a:p>
        </p:txBody>
      </p:sp>
      <p:sp>
        <p:nvSpPr>
          <p:cNvPr id="45" name="TextBox 44">
            <a:extLst>
              <a:ext uri="{FF2B5EF4-FFF2-40B4-BE49-F238E27FC236}">
                <a16:creationId xmlns:a16="http://schemas.microsoft.com/office/drawing/2014/main" id="{AB419FD1-4762-4A1E-9E24-EF1E23E587A9}"/>
              </a:ext>
            </a:extLst>
          </p:cNvPr>
          <p:cNvSpPr txBox="1"/>
          <p:nvPr/>
        </p:nvSpPr>
        <p:spPr>
          <a:xfrm>
            <a:off x="2740177" y="3099899"/>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sp>
        <p:nvSpPr>
          <p:cNvPr id="46" name="TextBox 45">
            <a:extLst>
              <a:ext uri="{FF2B5EF4-FFF2-40B4-BE49-F238E27FC236}">
                <a16:creationId xmlns:a16="http://schemas.microsoft.com/office/drawing/2014/main" id="{E169B225-80DA-4CC7-921A-23A7A63633CF}"/>
              </a:ext>
            </a:extLst>
          </p:cNvPr>
          <p:cNvSpPr txBox="1"/>
          <p:nvPr/>
        </p:nvSpPr>
        <p:spPr>
          <a:xfrm>
            <a:off x="2740177" y="3484461"/>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graphicFrame>
        <p:nvGraphicFramePr>
          <p:cNvPr id="47" name="Chart 46">
            <a:extLst>
              <a:ext uri="{FF2B5EF4-FFF2-40B4-BE49-F238E27FC236}">
                <a16:creationId xmlns:a16="http://schemas.microsoft.com/office/drawing/2014/main" id="{BE43CD65-709E-4269-B35B-23A98EB82106}"/>
              </a:ext>
            </a:extLst>
          </p:cNvPr>
          <p:cNvGraphicFramePr/>
          <p:nvPr>
            <p:extLst>
              <p:ext uri="{D42A27DB-BD31-4B8C-83A1-F6EECF244321}">
                <p14:modId xmlns:p14="http://schemas.microsoft.com/office/powerpoint/2010/main" val="1355820808"/>
              </p:ext>
            </p:extLst>
          </p:nvPr>
        </p:nvGraphicFramePr>
        <p:xfrm>
          <a:off x="1751186" y="2871298"/>
          <a:ext cx="1858937" cy="25888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8" name="Table 47">
            <a:extLst>
              <a:ext uri="{FF2B5EF4-FFF2-40B4-BE49-F238E27FC236}">
                <a16:creationId xmlns:a16="http://schemas.microsoft.com/office/drawing/2014/main" id="{60570A53-2C33-47D7-99B9-D7312176952A}"/>
              </a:ext>
            </a:extLst>
          </p:cNvPr>
          <p:cNvGraphicFramePr>
            <a:graphicFrameLocks noGrp="1"/>
          </p:cNvGraphicFramePr>
          <p:nvPr>
            <p:extLst>
              <p:ext uri="{D42A27DB-BD31-4B8C-83A1-F6EECF244321}">
                <p14:modId xmlns:p14="http://schemas.microsoft.com/office/powerpoint/2010/main" val="1957837564"/>
              </p:ext>
            </p:extLst>
          </p:nvPr>
        </p:nvGraphicFramePr>
        <p:xfrm>
          <a:off x="919900" y="5523817"/>
          <a:ext cx="2209372" cy="706792"/>
        </p:xfrm>
        <a:graphic>
          <a:graphicData uri="http://schemas.openxmlformats.org/drawingml/2006/table">
            <a:tbl>
              <a:tblPr/>
              <a:tblGrid>
                <a:gridCol w="1280160">
                  <a:extLst>
                    <a:ext uri="{9D8B030D-6E8A-4147-A177-3AD203B41FA5}">
                      <a16:colId xmlns:a16="http://schemas.microsoft.com/office/drawing/2014/main" val="1705185750"/>
                    </a:ext>
                  </a:extLst>
                </a:gridCol>
                <a:gridCol w="929212">
                  <a:extLst>
                    <a:ext uri="{9D8B030D-6E8A-4147-A177-3AD203B41FA5}">
                      <a16:colId xmlns:a16="http://schemas.microsoft.com/office/drawing/2014/main" val="695162484"/>
                    </a:ext>
                  </a:extLst>
                </a:gridCol>
              </a:tblGrid>
              <a:tr h="353396">
                <a:tc>
                  <a:txBody>
                    <a:bodyPr/>
                    <a:lstStyle/>
                    <a:p>
                      <a:pPr fontAlgn="t"/>
                      <a:r>
                        <a:rPr lang="en-US" sz="900">
                          <a:latin typeface="Montserrat SemiBold" panose="00000700000000000000" pitchFamily="2" charset="0"/>
                        </a:rPr>
                        <a:t>Mean Score</a:t>
                      </a:r>
                      <a:endParaRPr lang="en-US" sz="800">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a:solidFill>
                            <a:srgbClr val="000000"/>
                          </a:solidFill>
                          <a:effectLst/>
                          <a:latin typeface="Montserrat Light" panose="00000400000000000000" pitchFamily="2" charset="0"/>
                        </a:rPr>
                        <a:t>7.5</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2916924"/>
                  </a:ext>
                </a:extLst>
              </a:tr>
              <a:tr h="353396">
                <a:tc>
                  <a:txBody>
                    <a:bodyPr/>
                    <a:lstStyle/>
                    <a:p>
                      <a:pPr fontAlgn="t"/>
                      <a:r>
                        <a:rPr lang="en-US" sz="900">
                          <a:latin typeface="Montserrat SemiBold" panose="00000700000000000000" pitchFamily="2" charset="0"/>
                        </a:rPr>
                        <a:t>Net Favorability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kern="1200" noProof="0">
                          <a:solidFill>
                            <a:srgbClr val="000000"/>
                          </a:solidFill>
                          <a:effectLst/>
                          <a:latin typeface="Montserrat Light" panose="00000400000000000000" pitchFamily="2" charset="0"/>
                          <a:ea typeface="+mn-ea"/>
                          <a:cs typeface="+mn-cs"/>
                        </a:rPr>
                        <a:t>12</a:t>
                      </a:r>
                      <a:endParaRPr lang="en-US" sz="10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1710227"/>
                  </a:ext>
                </a:extLst>
              </a:tr>
            </a:tbl>
          </a:graphicData>
        </a:graphic>
      </p:graphicFrame>
      <p:sp>
        <p:nvSpPr>
          <p:cNvPr id="49" name="Rectangle 48">
            <a:extLst>
              <a:ext uri="{FF2B5EF4-FFF2-40B4-BE49-F238E27FC236}">
                <a16:creationId xmlns:a16="http://schemas.microsoft.com/office/drawing/2014/main" id="{67783627-5468-44E8-899A-F09C5AAA4A5E}"/>
              </a:ext>
            </a:extLst>
          </p:cNvPr>
          <p:cNvSpPr/>
          <p:nvPr/>
        </p:nvSpPr>
        <p:spPr>
          <a:xfrm>
            <a:off x="900626" y="3526193"/>
            <a:ext cx="837293" cy="353943"/>
          </a:xfrm>
          <a:prstGeom prst="rect">
            <a:avLst/>
          </a:prstGeom>
        </p:spPr>
        <p:txBody>
          <a:bodyPr wrap="squar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sp>
        <p:nvSpPr>
          <p:cNvPr id="50" name="Rectangle 49">
            <a:extLst>
              <a:ext uri="{FF2B5EF4-FFF2-40B4-BE49-F238E27FC236}">
                <a16:creationId xmlns:a16="http://schemas.microsoft.com/office/drawing/2014/main" id="{DBAC26AF-A29F-4B30-8D37-670D6DA79648}"/>
              </a:ext>
            </a:extLst>
          </p:cNvPr>
          <p:cNvSpPr/>
          <p:nvPr/>
        </p:nvSpPr>
        <p:spPr>
          <a:xfrm>
            <a:off x="892187" y="4583455"/>
            <a:ext cx="965329" cy="353943"/>
          </a:xfrm>
          <a:prstGeom prst="rect">
            <a:avLst/>
          </a:prstGeom>
        </p:spPr>
        <p:txBody>
          <a:bodyPr wrap="none">
            <a:spAutoFit/>
          </a:bodyPr>
          <a:lstStyle/>
          <a:p>
            <a:pPr fontAlgn="t"/>
            <a:r>
              <a:rPr lang="en-US" sz="900">
                <a:latin typeface="Montserrat SemiBold" panose="00000700000000000000" pitchFamily="2" charset="0"/>
              </a:rPr>
              <a:t>Middle 4 Box </a:t>
            </a:r>
          </a:p>
          <a:p>
            <a:pPr fontAlgn="t"/>
            <a:r>
              <a:rPr lang="en-US" sz="800">
                <a:latin typeface="Montserrat Light" panose="00000400000000000000" pitchFamily="2" charset="0"/>
              </a:rPr>
              <a:t>(4-7)</a:t>
            </a:r>
          </a:p>
        </p:txBody>
      </p:sp>
      <p:sp>
        <p:nvSpPr>
          <p:cNvPr id="51" name="Rectangle 50">
            <a:extLst>
              <a:ext uri="{FF2B5EF4-FFF2-40B4-BE49-F238E27FC236}">
                <a16:creationId xmlns:a16="http://schemas.microsoft.com/office/drawing/2014/main" id="{24BBF3D8-FCAD-4588-B79E-DE09DC355167}"/>
              </a:ext>
            </a:extLst>
          </p:cNvPr>
          <p:cNvSpPr/>
          <p:nvPr/>
        </p:nvSpPr>
        <p:spPr>
          <a:xfrm>
            <a:off x="871347" y="5056343"/>
            <a:ext cx="1007007" cy="353943"/>
          </a:xfrm>
          <a:prstGeom prst="rect">
            <a:avLst/>
          </a:prstGeom>
        </p:spPr>
        <p:txBody>
          <a:bodyPr wrap="none">
            <a:spAutoFit/>
          </a:bodyPr>
          <a:lstStyle/>
          <a:p>
            <a:pPr fontAlgn="t"/>
            <a:r>
              <a:rPr lang="en-US" sz="900">
                <a:latin typeface="Montserrat SemiBold" panose="00000700000000000000" pitchFamily="2" charset="0"/>
              </a:rPr>
              <a:t>Bottom 3 Box </a:t>
            </a:r>
          </a:p>
          <a:p>
            <a:pPr fontAlgn="t"/>
            <a:r>
              <a:rPr lang="en-US" sz="800">
                <a:latin typeface="Montserrat Light" panose="00000400000000000000" pitchFamily="2" charset="0"/>
              </a:rPr>
              <a:t>(1-3)</a:t>
            </a:r>
          </a:p>
        </p:txBody>
      </p:sp>
      <p:sp>
        <p:nvSpPr>
          <p:cNvPr id="27" name="TextBox 26">
            <a:extLst>
              <a:ext uri="{FF2B5EF4-FFF2-40B4-BE49-F238E27FC236}">
                <a16:creationId xmlns:a16="http://schemas.microsoft.com/office/drawing/2014/main" id="{1162DECC-3971-4AA8-B3DF-D45F8A6AAA24}"/>
              </a:ext>
            </a:extLst>
          </p:cNvPr>
          <p:cNvSpPr txBox="1"/>
          <p:nvPr/>
        </p:nvSpPr>
        <p:spPr>
          <a:xfrm>
            <a:off x="2793228" y="516052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(+3)</a:t>
            </a:r>
          </a:p>
        </p:txBody>
      </p:sp>
      <p:sp>
        <p:nvSpPr>
          <p:cNvPr id="28" name="Isosceles Triangle 27">
            <a:extLst>
              <a:ext uri="{FF2B5EF4-FFF2-40B4-BE49-F238E27FC236}">
                <a16:creationId xmlns:a16="http://schemas.microsoft.com/office/drawing/2014/main" id="{6BA9C0C0-0D25-4233-A120-1C2CBDD1D184}"/>
              </a:ext>
            </a:extLst>
          </p:cNvPr>
          <p:cNvSpPr/>
          <p:nvPr/>
        </p:nvSpPr>
        <p:spPr>
          <a:xfrm>
            <a:off x="2793228" y="5181956"/>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96E5E6D-811B-4C8F-BA83-6073A69A89EB}"/>
              </a:ext>
            </a:extLst>
          </p:cNvPr>
          <p:cNvSpPr txBox="1"/>
          <p:nvPr/>
        </p:nvSpPr>
        <p:spPr>
          <a:xfrm>
            <a:off x="8242965" y="4698917"/>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32" name="Isosceles Triangle 31">
            <a:extLst>
              <a:ext uri="{FF2B5EF4-FFF2-40B4-BE49-F238E27FC236}">
                <a16:creationId xmlns:a16="http://schemas.microsoft.com/office/drawing/2014/main" id="{155F0CCC-0F51-4AA6-9C93-0BE04453B019}"/>
              </a:ext>
            </a:extLst>
          </p:cNvPr>
          <p:cNvSpPr/>
          <p:nvPr/>
        </p:nvSpPr>
        <p:spPr>
          <a:xfrm>
            <a:off x="8242965" y="4720347"/>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5F7074BD-7E97-4978-9688-D708A8D5FED5}"/>
              </a:ext>
            </a:extLst>
          </p:cNvPr>
          <p:cNvSpPr txBox="1"/>
          <p:nvPr/>
        </p:nvSpPr>
        <p:spPr>
          <a:xfrm>
            <a:off x="9744768" y="429514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36" name="Isosceles Triangle 35">
            <a:extLst>
              <a:ext uri="{FF2B5EF4-FFF2-40B4-BE49-F238E27FC236}">
                <a16:creationId xmlns:a16="http://schemas.microsoft.com/office/drawing/2014/main" id="{8DEDBE7D-90B2-4C05-825E-B23C24A3EB5B}"/>
              </a:ext>
            </a:extLst>
          </p:cNvPr>
          <p:cNvSpPr/>
          <p:nvPr/>
        </p:nvSpPr>
        <p:spPr>
          <a:xfrm flipV="1">
            <a:off x="9744768" y="431657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C46B663-439A-4365-A336-E662AAAF1600}"/>
              </a:ext>
            </a:extLst>
          </p:cNvPr>
          <p:cNvSpPr txBox="1"/>
          <p:nvPr/>
        </p:nvSpPr>
        <p:spPr>
          <a:xfrm>
            <a:off x="9744768" y="513316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38" name="Isosceles Triangle 37">
            <a:extLst>
              <a:ext uri="{FF2B5EF4-FFF2-40B4-BE49-F238E27FC236}">
                <a16:creationId xmlns:a16="http://schemas.microsoft.com/office/drawing/2014/main" id="{42EA97AD-F932-4006-950E-1CEDE64A34C7}"/>
              </a:ext>
            </a:extLst>
          </p:cNvPr>
          <p:cNvSpPr/>
          <p:nvPr/>
        </p:nvSpPr>
        <p:spPr>
          <a:xfrm flipV="1">
            <a:off x="9744768" y="515459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365E80A4-0ABB-42C4-961E-745992AB8258}"/>
              </a:ext>
            </a:extLst>
          </p:cNvPr>
          <p:cNvSpPr txBox="1"/>
          <p:nvPr/>
        </p:nvSpPr>
        <p:spPr>
          <a:xfrm>
            <a:off x="9531414" y="595686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(-8)</a:t>
            </a:r>
          </a:p>
        </p:txBody>
      </p:sp>
      <p:sp>
        <p:nvSpPr>
          <p:cNvPr id="40" name="Isosceles Triangle 39">
            <a:extLst>
              <a:ext uri="{FF2B5EF4-FFF2-40B4-BE49-F238E27FC236}">
                <a16:creationId xmlns:a16="http://schemas.microsoft.com/office/drawing/2014/main" id="{314E4FD2-F4A8-4D14-8CDA-C4BF60E6A8B9}"/>
              </a:ext>
            </a:extLst>
          </p:cNvPr>
          <p:cNvSpPr/>
          <p:nvPr/>
        </p:nvSpPr>
        <p:spPr>
          <a:xfrm flipV="1">
            <a:off x="9531414" y="597829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A33626AA-33EF-4C4B-8D26-F693AC79D2D2}"/>
              </a:ext>
            </a:extLst>
          </p:cNvPr>
          <p:cNvSpPr txBox="1"/>
          <p:nvPr/>
        </p:nvSpPr>
        <p:spPr>
          <a:xfrm>
            <a:off x="9832966" y="388330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42" name="Isosceles Triangle 41">
            <a:extLst>
              <a:ext uri="{FF2B5EF4-FFF2-40B4-BE49-F238E27FC236}">
                <a16:creationId xmlns:a16="http://schemas.microsoft.com/office/drawing/2014/main" id="{6CC926A3-4BB0-41DB-AF6C-57C355B3336D}"/>
              </a:ext>
            </a:extLst>
          </p:cNvPr>
          <p:cNvSpPr/>
          <p:nvPr/>
        </p:nvSpPr>
        <p:spPr>
          <a:xfrm flipV="1">
            <a:off x="9832966" y="390473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4FBDD11-96BD-43E8-A044-32724DE13024}"/>
              </a:ext>
            </a:extLst>
          </p:cNvPr>
          <p:cNvSpPr txBox="1"/>
          <p:nvPr/>
        </p:nvSpPr>
        <p:spPr>
          <a:xfrm>
            <a:off x="9707810" y="471642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44" name="Isosceles Triangle 43">
            <a:extLst>
              <a:ext uri="{FF2B5EF4-FFF2-40B4-BE49-F238E27FC236}">
                <a16:creationId xmlns:a16="http://schemas.microsoft.com/office/drawing/2014/main" id="{31C38860-1B81-4B40-8E17-ACA720E40728}"/>
              </a:ext>
            </a:extLst>
          </p:cNvPr>
          <p:cNvSpPr/>
          <p:nvPr/>
        </p:nvSpPr>
        <p:spPr>
          <a:xfrm flipV="1">
            <a:off x="9707810" y="473785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C13D3A-A884-4D44-898B-443B12D7F4AE}"/>
              </a:ext>
            </a:extLst>
          </p:cNvPr>
          <p:cNvSpPr txBox="1"/>
          <p:nvPr/>
        </p:nvSpPr>
        <p:spPr>
          <a:xfrm>
            <a:off x="9687139" y="554691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a:t>
            </a:r>
          </a:p>
        </p:txBody>
      </p:sp>
      <p:sp>
        <p:nvSpPr>
          <p:cNvPr id="53" name="Isosceles Triangle 52">
            <a:extLst>
              <a:ext uri="{FF2B5EF4-FFF2-40B4-BE49-F238E27FC236}">
                <a16:creationId xmlns:a16="http://schemas.microsoft.com/office/drawing/2014/main" id="{A685149B-DAB8-4CC0-BBA2-2001A4970054}"/>
              </a:ext>
            </a:extLst>
          </p:cNvPr>
          <p:cNvSpPr/>
          <p:nvPr/>
        </p:nvSpPr>
        <p:spPr>
          <a:xfrm flipV="1">
            <a:off x="9687139" y="556834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79D2BD01-F8C4-4079-ADDF-C295310AEA5E}"/>
              </a:ext>
            </a:extLst>
          </p:cNvPr>
          <p:cNvSpPr txBox="1"/>
          <p:nvPr/>
        </p:nvSpPr>
        <p:spPr>
          <a:xfrm>
            <a:off x="10445049" y="429514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(+5)</a:t>
            </a:r>
          </a:p>
        </p:txBody>
      </p:sp>
      <p:sp>
        <p:nvSpPr>
          <p:cNvPr id="55" name="Isosceles Triangle 54">
            <a:extLst>
              <a:ext uri="{FF2B5EF4-FFF2-40B4-BE49-F238E27FC236}">
                <a16:creationId xmlns:a16="http://schemas.microsoft.com/office/drawing/2014/main" id="{21E50A28-96C5-40AC-9288-5C06EEF8E160}"/>
              </a:ext>
            </a:extLst>
          </p:cNvPr>
          <p:cNvSpPr/>
          <p:nvPr/>
        </p:nvSpPr>
        <p:spPr>
          <a:xfrm>
            <a:off x="10445049" y="4316579"/>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1F2E3A23-2356-49E9-926F-9F18A5568FE1}"/>
              </a:ext>
            </a:extLst>
          </p:cNvPr>
          <p:cNvSpPr txBox="1"/>
          <p:nvPr/>
        </p:nvSpPr>
        <p:spPr>
          <a:xfrm>
            <a:off x="10448775" y="386815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(+5)</a:t>
            </a:r>
          </a:p>
        </p:txBody>
      </p:sp>
      <p:sp>
        <p:nvSpPr>
          <p:cNvPr id="57" name="Isosceles Triangle 56">
            <a:extLst>
              <a:ext uri="{FF2B5EF4-FFF2-40B4-BE49-F238E27FC236}">
                <a16:creationId xmlns:a16="http://schemas.microsoft.com/office/drawing/2014/main" id="{F8FCCEEA-4339-4CB1-AC1C-9B07B9B72A31}"/>
              </a:ext>
            </a:extLst>
          </p:cNvPr>
          <p:cNvSpPr/>
          <p:nvPr/>
        </p:nvSpPr>
        <p:spPr>
          <a:xfrm>
            <a:off x="10448775" y="3889582"/>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C2F7E7EC-DBE4-4F94-A764-EB421D81D006}"/>
              </a:ext>
            </a:extLst>
          </p:cNvPr>
          <p:cNvSpPr txBox="1"/>
          <p:nvPr/>
        </p:nvSpPr>
        <p:spPr>
          <a:xfrm>
            <a:off x="10357094" y="5943216"/>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(+5)</a:t>
            </a:r>
          </a:p>
        </p:txBody>
      </p:sp>
      <p:sp>
        <p:nvSpPr>
          <p:cNvPr id="59" name="Isosceles Triangle 58">
            <a:extLst>
              <a:ext uri="{FF2B5EF4-FFF2-40B4-BE49-F238E27FC236}">
                <a16:creationId xmlns:a16="http://schemas.microsoft.com/office/drawing/2014/main" id="{2342CE2F-8595-444B-8BA4-E3DC0B88570D}"/>
              </a:ext>
            </a:extLst>
          </p:cNvPr>
          <p:cNvSpPr/>
          <p:nvPr/>
        </p:nvSpPr>
        <p:spPr>
          <a:xfrm>
            <a:off x="10357094" y="5964646"/>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id="{B0BB5230-FB36-453A-B248-2ED458071376}"/>
              </a:ext>
            </a:extLst>
          </p:cNvPr>
          <p:cNvPicPr>
            <a:picLocks noChangeAspect="1"/>
          </p:cNvPicPr>
          <p:nvPr/>
        </p:nvPicPr>
        <p:blipFill rotWithShape="1">
          <a:blip r:embed="rId6">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
        <p:nvSpPr>
          <p:cNvPr id="60" name="TextBox 59">
            <a:extLst>
              <a:ext uri="{FF2B5EF4-FFF2-40B4-BE49-F238E27FC236}">
                <a16:creationId xmlns:a16="http://schemas.microsoft.com/office/drawing/2014/main" id="{16DFB66B-67E7-4033-853D-4A8203E33BC8}"/>
              </a:ext>
            </a:extLst>
          </p:cNvPr>
          <p:cNvSpPr txBox="1"/>
          <p:nvPr/>
        </p:nvSpPr>
        <p:spPr>
          <a:xfrm>
            <a:off x="10445049" y="3535019"/>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(+3)</a:t>
            </a:r>
          </a:p>
        </p:txBody>
      </p:sp>
      <p:sp>
        <p:nvSpPr>
          <p:cNvPr id="61" name="Isosceles Triangle 60">
            <a:extLst>
              <a:ext uri="{FF2B5EF4-FFF2-40B4-BE49-F238E27FC236}">
                <a16:creationId xmlns:a16="http://schemas.microsoft.com/office/drawing/2014/main" id="{8B71EF21-D802-49B0-A3B0-33CE01668DAC}"/>
              </a:ext>
            </a:extLst>
          </p:cNvPr>
          <p:cNvSpPr/>
          <p:nvPr/>
        </p:nvSpPr>
        <p:spPr>
          <a:xfrm>
            <a:off x="10445049" y="3556449"/>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3394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 name="Chart 79">
            <a:extLst>
              <a:ext uri="{FF2B5EF4-FFF2-40B4-BE49-F238E27FC236}">
                <a16:creationId xmlns:a16="http://schemas.microsoft.com/office/drawing/2014/main" id="{B8DB25AE-002F-4617-9747-3594BEDB6B87}"/>
              </a:ext>
            </a:extLst>
          </p:cNvPr>
          <p:cNvGraphicFramePr/>
          <p:nvPr>
            <p:extLst>
              <p:ext uri="{D42A27DB-BD31-4B8C-83A1-F6EECF244321}">
                <p14:modId xmlns:p14="http://schemas.microsoft.com/office/powerpoint/2010/main" val="4253746024"/>
              </p:ext>
            </p:extLst>
          </p:nvPr>
        </p:nvGraphicFramePr>
        <p:xfrm>
          <a:off x="9251643" y="5454293"/>
          <a:ext cx="1339470" cy="8929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9" name="Chart 78">
            <a:extLst>
              <a:ext uri="{FF2B5EF4-FFF2-40B4-BE49-F238E27FC236}">
                <a16:creationId xmlns:a16="http://schemas.microsoft.com/office/drawing/2014/main" id="{0C639FB0-8AAD-4CA6-9040-6F2B9B989A7E}"/>
              </a:ext>
            </a:extLst>
          </p:cNvPr>
          <p:cNvGraphicFramePr/>
          <p:nvPr>
            <p:extLst>
              <p:ext uri="{D42A27DB-BD31-4B8C-83A1-F6EECF244321}">
                <p14:modId xmlns:p14="http://schemas.microsoft.com/office/powerpoint/2010/main" val="3071893822"/>
              </p:ext>
            </p:extLst>
          </p:nvPr>
        </p:nvGraphicFramePr>
        <p:xfrm>
          <a:off x="7473450" y="5454293"/>
          <a:ext cx="1339470" cy="8929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1" name="Chart 50">
            <a:extLst>
              <a:ext uri="{FF2B5EF4-FFF2-40B4-BE49-F238E27FC236}">
                <a16:creationId xmlns:a16="http://schemas.microsoft.com/office/drawing/2014/main" id="{06AA8CC0-2DA5-45FD-BB2C-B2EF7EEE8101}"/>
              </a:ext>
            </a:extLst>
          </p:cNvPr>
          <p:cNvGraphicFramePr/>
          <p:nvPr>
            <p:extLst>
              <p:ext uri="{D42A27DB-BD31-4B8C-83A1-F6EECF244321}">
                <p14:modId xmlns:p14="http://schemas.microsoft.com/office/powerpoint/2010/main" val="3160332964"/>
              </p:ext>
            </p:extLst>
          </p:nvPr>
        </p:nvGraphicFramePr>
        <p:xfrm>
          <a:off x="2005357" y="3775617"/>
          <a:ext cx="1339470" cy="8929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Chart 34">
            <a:extLst>
              <a:ext uri="{FF2B5EF4-FFF2-40B4-BE49-F238E27FC236}">
                <a16:creationId xmlns:a16="http://schemas.microsoft.com/office/drawing/2014/main" id="{DD82459A-3F53-4042-A9AF-298CB0EA4BB3}"/>
              </a:ext>
            </a:extLst>
          </p:cNvPr>
          <p:cNvGraphicFramePr/>
          <p:nvPr>
            <p:extLst>
              <p:ext uri="{D42A27DB-BD31-4B8C-83A1-F6EECF244321}">
                <p14:modId xmlns:p14="http://schemas.microsoft.com/office/powerpoint/2010/main" val="1313519889"/>
              </p:ext>
            </p:extLst>
          </p:nvPr>
        </p:nvGraphicFramePr>
        <p:xfrm>
          <a:off x="3379327" y="3775430"/>
          <a:ext cx="1339470" cy="892980"/>
        </p:xfrm>
        <a:graphic>
          <a:graphicData uri="http://schemas.openxmlformats.org/drawingml/2006/chart">
            <c:chart xmlns:c="http://schemas.openxmlformats.org/drawingml/2006/chart" xmlns:r="http://schemas.openxmlformats.org/officeDocument/2006/relationships" r:id="rId6"/>
          </a:graphicData>
        </a:graphic>
      </p:graphicFrame>
      <p:pic>
        <p:nvPicPr>
          <p:cNvPr id="2" name="Picture 1">
            <a:extLst>
              <a:ext uri="{FF2B5EF4-FFF2-40B4-BE49-F238E27FC236}">
                <a16:creationId xmlns:a16="http://schemas.microsoft.com/office/drawing/2014/main" id="{D89DE15A-9238-41E9-9A3D-EE93D4E683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1D24448-9D3B-42EA-AA2C-8DFFBCCE6E95}"/>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AC8CA1DB-8026-41D5-995B-BFECF42EF204}"/>
              </a:ext>
            </a:extLst>
          </p:cNvPr>
          <p:cNvSpPr/>
          <p:nvPr/>
        </p:nvSpPr>
        <p:spPr>
          <a:xfrm>
            <a:off x="-11930" y="0"/>
            <a:ext cx="12203929" cy="1616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B98320-613F-4ED3-B888-B0C08836FDF4}"/>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Profile of Not Notified, Not De-Energized Customers</a:t>
            </a:r>
          </a:p>
        </p:txBody>
      </p:sp>
      <p:sp>
        <p:nvSpPr>
          <p:cNvPr id="6" name="Rectangle 5">
            <a:extLst>
              <a:ext uri="{FF2B5EF4-FFF2-40B4-BE49-F238E27FC236}">
                <a16:creationId xmlns:a16="http://schemas.microsoft.com/office/drawing/2014/main" id="{6FD2CA63-7F81-4783-A80B-0E047BD23357}"/>
              </a:ext>
            </a:extLst>
          </p:cNvPr>
          <p:cNvSpPr/>
          <p:nvPr/>
        </p:nvSpPr>
        <p:spPr>
          <a:xfrm>
            <a:off x="866736" y="6452629"/>
            <a:ext cx="7864155" cy="215444"/>
          </a:xfrm>
          <a:prstGeom prst="rect">
            <a:avLst/>
          </a:prstGeom>
        </p:spPr>
        <p:txBody>
          <a:bodyPr wrap="square">
            <a:spAutoFit/>
          </a:bodyPr>
          <a:lstStyle/>
          <a:p>
            <a:r>
              <a:rPr lang="en-US" sz="800" i="1">
                <a:latin typeface="Montserrat Light" panose="00000400000000000000" pitchFamily="2" charset="0"/>
              </a:rPr>
              <a:t>Base: Total Respondents (Not Notified, Not De-Energized n=502); Q44, Q45, Q46, Q47, Q48, Q49, Q50, Q51, Q52, Q53, Q54, Q55, Q56, Q57, Q58, Q59</a:t>
            </a:r>
          </a:p>
        </p:txBody>
      </p:sp>
      <p:sp>
        <p:nvSpPr>
          <p:cNvPr id="7" name="Text Placeholder 6">
            <a:extLst>
              <a:ext uri="{FF2B5EF4-FFF2-40B4-BE49-F238E27FC236}">
                <a16:creationId xmlns:a16="http://schemas.microsoft.com/office/drawing/2014/main" id="{87DE0B79-3888-4768-BD6F-D4F9B232C235}"/>
              </a:ext>
            </a:extLst>
          </p:cNvPr>
          <p:cNvSpPr txBox="1">
            <a:spLocks/>
          </p:cNvSpPr>
          <p:nvPr/>
        </p:nvSpPr>
        <p:spPr>
          <a:xfrm>
            <a:off x="866736" y="2062930"/>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DEMOGRAPHICS</a:t>
            </a:r>
          </a:p>
        </p:txBody>
      </p:sp>
      <p:cxnSp>
        <p:nvCxnSpPr>
          <p:cNvPr id="8" name="Straight Connector 7">
            <a:extLst>
              <a:ext uri="{FF2B5EF4-FFF2-40B4-BE49-F238E27FC236}">
                <a16:creationId xmlns:a16="http://schemas.microsoft.com/office/drawing/2014/main" id="{E6E88680-C8EF-4EDB-97BC-A373F2C7047B}"/>
              </a:ext>
            </a:extLst>
          </p:cNvPr>
          <p:cNvCxnSpPr>
            <a:cxnSpLocks/>
          </p:cNvCxnSpPr>
          <p:nvPr/>
        </p:nvCxnSpPr>
        <p:spPr>
          <a:xfrm rot="16200000" flipV="1">
            <a:off x="1169767" y="216097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6">
            <a:extLst>
              <a:ext uri="{FF2B5EF4-FFF2-40B4-BE49-F238E27FC236}">
                <a16:creationId xmlns:a16="http://schemas.microsoft.com/office/drawing/2014/main" id="{BF43D61E-5E5B-4E0B-A3D9-63214AFE629B}"/>
              </a:ext>
            </a:extLst>
          </p:cNvPr>
          <p:cNvSpPr txBox="1">
            <a:spLocks/>
          </p:cNvSpPr>
          <p:nvPr/>
        </p:nvSpPr>
        <p:spPr>
          <a:xfrm>
            <a:off x="5451263" y="2062941"/>
            <a:ext cx="3279628"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HOUSE-O-GRAPHICS</a:t>
            </a:r>
            <a:endParaRPr lang="en-US" sz="1200">
              <a:solidFill>
                <a:schemeClr val="tx1"/>
              </a:solidFill>
              <a:latin typeface="Montserrat Light" panose="00000400000000000000" pitchFamily="2" charset="0"/>
              <a:sym typeface="HuluStyle Regular"/>
            </a:endParaRPr>
          </a:p>
        </p:txBody>
      </p:sp>
      <p:cxnSp>
        <p:nvCxnSpPr>
          <p:cNvPr id="10" name="Straight Connector 9">
            <a:extLst>
              <a:ext uri="{FF2B5EF4-FFF2-40B4-BE49-F238E27FC236}">
                <a16:creationId xmlns:a16="http://schemas.microsoft.com/office/drawing/2014/main" id="{04DFD7AF-DFBD-4CC8-A317-F7056DF54D73}"/>
              </a:ext>
            </a:extLst>
          </p:cNvPr>
          <p:cNvCxnSpPr>
            <a:cxnSpLocks/>
          </p:cNvCxnSpPr>
          <p:nvPr/>
        </p:nvCxnSpPr>
        <p:spPr>
          <a:xfrm rot="16200000" flipV="1">
            <a:off x="5754847" y="2151621"/>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D7E20A3-56CE-44DE-B21F-DBDA32E12F39}"/>
              </a:ext>
            </a:extLst>
          </p:cNvPr>
          <p:cNvSpPr/>
          <p:nvPr/>
        </p:nvSpPr>
        <p:spPr>
          <a:xfrm>
            <a:off x="781682" y="2895037"/>
            <a:ext cx="668291" cy="461665"/>
          </a:xfrm>
          <a:prstGeom prst="rect">
            <a:avLst/>
          </a:prstGeom>
        </p:spPr>
        <p:txBody>
          <a:bodyPr wrap="square">
            <a:spAutoFit/>
          </a:bodyPr>
          <a:lstStyle/>
          <a:p>
            <a:pPr lvl="0" algn="r">
              <a:defRPr/>
            </a:pPr>
            <a:r>
              <a:rPr lang="en-US" sz="1400" kern="0">
                <a:solidFill>
                  <a:schemeClr val="bg2">
                    <a:lumMod val="50000"/>
                  </a:schemeClr>
                </a:solidFill>
                <a:latin typeface="Montserrat" panose="00000500000000000000" pitchFamily="2" charset="0"/>
                <a:ea typeface="Lato" panose="020F0502020204030203" pitchFamily="34" charset="0"/>
                <a:cs typeface="Lato" panose="020F0502020204030203" pitchFamily="34" charset="0"/>
                <a:sym typeface="HuluStyle Bold"/>
              </a:rPr>
              <a:t>50%</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12" name="Rectangle 11">
            <a:extLst>
              <a:ext uri="{FF2B5EF4-FFF2-40B4-BE49-F238E27FC236}">
                <a16:creationId xmlns:a16="http://schemas.microsoft.com/office/drawing/2014/main" id="{5D6227EB-ADA2-4C06-96A7-198E8F7941FD}"/>
              </a:ext>
            </a:extLst>
          </p:cNvPr>
          <p:cNvSpPr/>
          <p:nvPr/>
        </p:nvSpPr>
        <p:spPr>
          <a:xfrm>
            <a:off x="2286689" y="2895036"/>
            <a:ext cx="668291" cy="461665"/>
          </a:xfrm>
          <a:prstGeom prst="rect">
            <a:avLst/>
          </a:prstGeom>
        </p:spPr>
        <p:txBody>
          <a:bodyPr wrap="square">
            <a:spAutoFit/>
          </a:bodyPr>
          <a:lstStyle/>
          <a:p>
            <a:pPr lvl="0">
              <a:defRPr/>
            </a:pPr>
            <a:r>
              <a:rPr lang="en-US" sz="1400" kern="0">
                <a:solidFill>
                  <a:schemeClr val="bg2">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49%</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sp>
        <p:nvSpPr>
          <p:cNvPr id="13" name="Rectangle 12">
            <a:extLst>
              <a:ext uri="{FF2B5EF4-FFF2-40B4-BE49-F238E27FC236}">
                <a16:creationId xmlns:a16="http://schemas.microsoft.com/office/drawing/2014/main" id="{082FD301-33D8-4D97-AEAA-3DEEBF93AFA7}"/>
              </a:ext>
            </a:extLst>
          </p:cNvPr>
          <p:cNvSpPr/>
          <p:nvPr/>
        </p:nvSpPr>
        <p:spPr>
          <a:xfrm>
            <a:off x="1457946" y="3974213"/>
            <a:ext cx="743171" cy="461665"/>
          </a:xfrm>
          <a:prstGeom prst="rect">
            <a:avLst/>
          </a:prstGeom>
        </p:spPr>
        <p:txBody>
          <a:bodyPr wrap="square">
            <a:spAutoFit/>
          </a:bodyPr>
          <a:lstStyle/>
          <a:p>
            <a:pPr lvl="0" algn="ctr">
              <a:defRPr/>
            </a:pPr>
            <a:r>
              <a:rPr lang="en-US" sz="1400" kern="0">
                <a:solidFill>
                  <a:schemeClr val="bg2">
                    <a:lumMod val="50000"/>
                  </a:schemeClr>
                </a:solidFill>
                <a:latin typeface="Montserrat" panose="00000500000000000000" pitchFamily="2" charset="0"/>
                <a:ea typeface="Lato" panose="020F0502020204030203" pitchFamily="34" charset="0"/>
                <a:cs typeface="Lato" panose="020F0502020204030203" pitchFamily="34" charset="0"/>
                <a:sym typeface="HuluStyle Bold"/>
              </a:rPr>
              <a:t>$102K</a:t>
            </a:r>
          </a:p>
          <a:p>
            <a:pPr lvl="0" algn="ct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Avg</a:t>
            </a:r>
          </a:p>
        </p:txBody>
      </p:sp>
      <p:grpSp>
        <p:nvGrpSpPr>
          <p:cNvPr id="14" name="Group 13">
            <a:extLst>
              <a:ext uri="{FF2B5EF4-FFF2-40B4-BE49-F238E27FC236}">
                <a16:creationId xmlns:a16="http://schemas.microsoft.com/office/drawing/2014/main" id="{B9C22EE6-ACF1-4F9F-868F-E014E30F163B}"/>
              </a:ext>
            </a:extLst>
          </p:cNvPr>
          <p:cNvGrpSpPr/>
          <p:nvPr/>
        </p:nvGrpSpPr>
        <p:grpSpPr>
          <a:xfrm>
            <a:off x="1436026" y="2753108"/>
            <a:ext cx="941706" cy="555987"/>
            <a:chOff x="2496242" y="4327810"/>
            <a:chExt cx="1570772" cy="927385"/>
          </a:xfrm>
        </p:grpSpPr>
        <p:pic>
          <p:nvPicPr>
            <p:cNvPr id="15" name="Graphic 14" descr="Woman">
              <a:extLst>
                <a:ext uri="{FF2B5EF4-FFF2-40B4-BE49-F238E27FC236}">
                  <a16:creationId xmlns:a16="http://schemas.microsoft.com/office/drawing/2014/main" id="{77E56340-65D3-4758-97A4-1DA9AA3B1B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52613" y="4327810"/>
              <a:ext cx="914401" cy="914399"/>
            </a:xfrm>
            <a:prstGeom prst="rect">
              <a:avLst/>
            </a:prstGeom>
          </p:spPr>
        </p:pic>
        <p:pic>
          <p:nvPicPr>
            <p:cNvPr id="16" name="Graphic 15" descr="Man">
              <a:extLst>
                <a:ext uri="{FF2B5EF4-FFF2-40B4-BE49-F238E27FC236}">
                  <a16:creationId xmlns:a16="http://schemas.microsoft.com/office/drawing/2014/main" id="{5D7D103D-6744-41A3-B046-EB924BD955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96242" y="4334302"/>
              <a:ext cx="914400" cy="914400"/>
            </a:xfrm>
            <a:prstGeom prst="rect">
              <a:avLst/>
            </a:prstGeom>
          </p:spPr>
        </p:pic>
        <p:pic>
          <p:nvPicPr>
            <p:cNvPr id="17" name="Graphic 16" descr="Gender">
              <a:extLst>
                <a:ext uri="{FF2B5EF4-FFF2-40B4-BE49-F238E27FC236}">
                  <a16:creationId xmlns:a16="http://schemas.microsoft.com/office/drawing/2014/main" id="{925BF667-4413-41AB-BA87-92051E712162}"/>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5093" r="42286"/>
            <a:stretch/>
          </p:blipFill>
          <p:spPr>
            <a:xfrm>
              <a:off x="3244043" y="4340795"/>
              <a:ext cx="115408" cy="914400"/>
            </a:xfrm>
            <a:prstGeom prst="rect">
              <a:avLst/>
            </a:prstGeom>
          </p:spPr>
        </p:pic>
      </p:grpSp>
      <p:pic>
        <p:nvPicPr>
          <p:cNvPr id="18" name="Graphic 17" descr="Cake">
            <a:extLst>
              <a:ext uri="{FF2B5EF4-FFF2-40B4-BE49-F238E27FC236}">
                <a16:creationId xmlns:a16="http://schemas.microsoft.com/office/drawing/2014/main" id="{FB0A15B0-FEA6-47A9-AE44-A0E3D3A76C7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42404" y="2779495"/>
            <a:ext cx="561489" cy="561489"/>
          </a:xfrm>
          <a:prstGeom prst="rect">
            <a:avLst/>
          </a:prstGeom>
        </p:spPr>
      </p:pic>
      <p:sp>
        <p:nvSpPr>
          <p:cNvPr id="19" name="Rectangle 18">
            <a:extLst>
              <a:ext uri="{FF2B5EF4-FFF2-40B4-BE49-F238E27FC236}">
                <a16:creationId xmlns:a16="http://schemas.microsoft.com/office/drawing/2014/main" id="{2FC46359-C564-4D74-80FA-7F28F4E6A71C}"/>
              </a:ext>
            </a:extLst>
          </p:cNvPr>
          <p:cNvSpPr/>
          <p:nvPr/>
        </p:nvSpPr>
        <p:spPr>
          <a:xfrm>
            <a:off x="3704871" y="2922645"/>
            <a:ext cx="763694" cy="461665"/>
          </a:xfrm>
          <a:prstGeom prst="rect">
            <a:avLst/>
          </a:prstGeom>
        </p:spPr>
        <p:txBody>
          <a:bodyPr wrap="square">
            <a:spAutoFit/>
          </a:bodyPr>
          <a:lstStyle/>
          <a:p>
            <a:pPr lvl="0">
              <a:defRPr/>
            </a:pPr>
            <a:r>
              <a:rPr lang="en-US" sz="1400" kern="0">
                <a:solidFill>
                  <a:schemeClr val="bg2">
                    <a:lumMod val="50000"/>
                  </a:schemeClr>
                </a:solidFill>
                <a:latin typeface="Montserrat" panose="00000500000000000000" pitchFamily="2" charset="0"/>
                <a:ea typeface="Lato" panose="020F0502020204030203" pitchFamily="34" charset="0"/>
                <a:cs typeface="Lato" panose="020F0502020204030203" pitchFamily="34" charset="0"/>
                <a:sym typeface="HuluStyle Bold"/>
              </a:rPr>
              <a:t>57</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Mean</a:t>
            </a:r>
          </a:p>
        </p:txBody>
      </p:sp>
      <p:pic>
        <p:nvPicPr>
          <p:cNvPr id="20" name="Graphic 19" descr="Piggy Bank">
            <a:extLst>
              <a:ext uri="{FF2B5EF4-FFF2-40B4-BE49-F238E27FC236}">
                <a16:creationId xmlns:a16="http://schemas.microsoft.com/office/drawing/2014/main" id="{BFC52BB0-F9AD-4387-AEC6-F802C015D50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936409" y="3891348"/>
            <a:ext cx="561489" cy="561489"/>
          </a:xfrm>
          <a:prstGeom prst="rect">
            <a:avLst/>
          </a:prstGeom>
        </p:spPr>
      </p:pic>
      <p:graphicFrame>
        <p:nvGraphicFramePr>
          <p:cNvPr id="21" name="Table 20">
            <a:extLst>
              <a:ext uri="{FF2B5EF4-FFF2-40B4-BE49-F238E27FC236}">
                <a16:creationId xmlns:a16="http://schemas.microsoft.com/office/drawing/2014/main" id="{85D8488F-008B-4423-80CE-2D61E4557F42}"/>
              </a:ext>
            </a:extLst>
          </p:cNvPr>
          <p:cNvGraphicFramePr>
            <a:graphicFrameLocks noGrp="1"/>
          </p:cNvGraphicFramePr>
          <p:nvPr/>
        </p:nvGraphicFramePr>
        <p:xfrm>
          <a:off x="971375" y="4920020"/>
          <a:ext cx="1659710" cy="1280160"/>
        </p:xfrm>
        <a:graphic>
          <a:graphicData uri="http://schemas.openxmlformats.org/drawingml/2006/table">
            <a:tbl>
              <a:tblPr/>
              <a:tblGrid>
                <a:gridCol w="1659710">
                  <a:extLst>
                    <a:ext uri="{9D8B030D-6E8A-4147-A177-3AD203B41FA5}">
                      <a16:colId xmlns:a16="http://schemas.microsoft.com/office/drawing/2014/main" val="2162578061"/>
                    </a:ext>
                  </a:extLst>
                </a:gridCol>
              </a:tblGrid>
              <a:tr h="320040">
                <a:tc>
                  <a:txBody>
                    <a:bodyPr/>
                    <a:lstStyle/>
                    <a:p>
                      <a:pPr algn="l" fontAlgn="t"/>
                      <a:r>
                        <a:rPr lang="en-US" sz="1000" b="0" i="0" u="none" strike="noStrike">
                          <a:solidFill>
                            <a:srgbClr val="000000"/>
                          </a:solidFill>
                          <a:effectLst/>
                          <a:latin typeface="Montserrat Light" panose="00000400000000000000" pitchFamily="2" charset="0"/>
                        </a:rPr>
                        <a:t>Caucasian</a:t>
                      </a:r>
                    </a:p>
                  </a:txBody>
                  <a:tcPr marL="3810" marR="3810" marT="3810" marB="0" anchor="ctr">
                    <a:lnL w="12700" cmpd="sng">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29370"/>
                  </a:ext>
                </a:extLst>
              </a:tr>
              <a:tr h="320040">
                <a:tc>
                  <a:txBody>
                    <a:bodyPr/>
                    <a:lstStyle/>
                    <a:p>
                      <a:pPr algn="l" fontAlgn="t"/>
                      <a:r>
                        <a:rPr lang="en-US" sz="1000" b="0" i="0" u="none" strike="noStrike">
                          <a:solidFill>
                            <a:srgbClr val="000000"/>
                          </a:solidFill>
                          <a:effectLst/>
                          <a:latin typeface="Montserrat Light" panose="00000400000000000000" pitchFamily="2" charset="0"/>
                        </a:rPr>
                        <a:t>Hispanic</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6610589"/>
                  </a:ext>
                </a:extLst>
              </a:tr>
              <a:tr h="320040">
                <a:tc>
                  <a:txBody>
                    <a:bodyPr/>
                    <a:lstStyle/>
                    <a:p>
                      <a:pPr algn="l" fontAlgn="t"/>
                      <a:r>
                        <a:rPr lang="en-US" sz="1000" b="0" i="0" u="none" strike="noStrike">
                          <a:solidFill>
                            <a:srgbClr val="000000"/>
                          </a:solidFill>
                          <a:effectLst/>
                          <a:latin typeface="Montserrat Light" panose="00000400000000000000" pitchFamily="2" charset="0"/>
                        </a:rPr>
                        <a:t>Asian</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205616"/>
                  </a:ext>
                </a:extLst>
              </a:tr>
              <a:tr h="320040">
                <a:tc>
                  <a:txBody>
                    <a:bodyPr/>
                    <a:lstStyle/>
                    <a:p>
                      <a:pPr algn="l" fontAlgn="t"/>
                      <a:r>
                        <a:rPr lang="en-US" sz="1000" b="0" i="0" u="none" strike="noStrike">
                          <a:solidFill>
                            <a:srgbClr val="000000"/>
                          </a:solidFill>
                          <a:effectLst/>
                          <a:latin typeface="Montserrat Light" panose="00000400000000000000" pitchFamily="2" charset="0"/>
                        </a:rPr>
                        <a:t>African American</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5455982"/>
                  </a:ext>
                </a:extLst>
              </a:tr>
            </a:tbl>
          </a:graphicData>
        </a:graphic>
      </p:graphicFrame>
      <p:graphicFrame>
        <p:nvGraphicFramePr>
          <p:cNvPr id="22" name="Chart 21">
            <a:extLst>
              <a:ext uri="{FF2B5EF4-FFF2-40B4-BE49-F238E27FC236}">
                <a16:creationId xmlns:a16="http://schemas.microsoft.com/office/drawing/2014/main" id="{EA46314C-023E-47B4-AE92-DDB679C7780D}"/>
              </a:ext>
            </a:extLst>
          </p:cNvPr>
          <p:cNvGraphicFramePr>
            <a:graphicFrameLocks/>
          </p:cNvGraphicFramePr>
          <p:nvPr>
            <p:extLst>
              <p:ext uri="{D42A27DB-BD31-4B8C-83A1-F6EECF244321}">
                <p14:modId xmlns:p14="http://schemas.microsoft.com/office/powerpoint/2010/main" val="1945606734"/>
              </p:ext>
            </p:extLst>
          </p:nvPr>
        </p:nvGraphicFramePr>
        <p:xfrm>
          <a:off x="2092199" y="4870704"/>
          <a:ext cx="2235573" cy="1394645"/>
        </p:xfrm>
        <a:graphic>
          <a:graphicData uri="http://schemas.openxmlformats.org/drawingml/2006/chart">
            <c:chart xmlns:c="http://schemas.openxmlformats.org/drawingml/2006/chart" xmlns:r="http://schemas.openxmlformats.org/officeDocument/2006/relationships" r:id="rId18"/>
          </a:graphicData>
        </a:graphic>
      </p:graphicFrame>
      <p:sp>
        <p:nvSpPr>
          <p:cNvPr id="23" name="Rectangle 22">
            <a:extLst>
              <a:ext uri="{FF2B5EF4-FFF2-40B4-BE49-F238E27FC236}">
                <a16:creationId xmlns:a16="http://schemas.microsoft.com/office/drawing/2014/main" id="{D7FBB8F0-E9D5-463A-9372-9DF8EBB3396B}"/>
              </a:ext>
            </a:extLst>
          </p:cNvPr>
          <p:cNvSpPr/>
          <p:nvPr/>
        </p:nvSpPr>
        <p:spPr>
          <a:xfrm>
            <a:off x="878834" y="2527627"/>
            <a:ext cx="662361" cy="246221"/>
          </a:xfrm>
          <a:prstGeom prst="rect">
            <a:avLst/>
          </a:prstGeom>
        </p:spPr>
        <p:txBody>
          <a:bodyPr wrap="none">
            <a:spAutoFit/>
          </a:bodyPr>
          <a:lstStyle/>
          <a:p>
            <a:pPr fontAlgn="t"/>
            <a:r>
              <a:rPr lang="en-US" sz="1000">
                <a:latin typeface="Montserrat SemiBold" panose="00000700000000000000" pitchFamily="2" charset="0"/>
              </a:rPr>
              <a:t>Gender</a:t>
            </a:r>
            <a:endParaRPr lang="en-US" sz="900">
              <a:latin typeface="Montserrat Light" panose="00000400000000000000" pitchFamily="2" charset="0"/>
            </a:endParaRPr>
          </a:p>
        </p:txBody>
      </p:sp>
      <p:graphicFrame>
        <p:nvGraphicFramePr>
          <p:cNvPr id="25" name="Chart 24">
            <a:extLst>
              <a:ext uri="{FF2B5EF4-FFF2-40B4-BE49-F238E27FC236}">
                <a16:creationId xmlns:a16="http://schemas.microsoft.com/office/drawing/2014/main" id="{A11D2653-C129-49B0-86B3-866013F5D06A}"/>
              </a:ext>
            </a:extLst>
          </p:cNvPr>
          <p:cNvGraphicFramePr/>
          <p:nvPr>
            <p:extLst>
              <p:ext uri="{D42A27DB-BD31-4B8C-83A1-F6EECF244321}">
                <p14:modId xmlns:p14="http://schemas.microsoft.com/office/powerpoint/2010/main" val="2950122940"/>
              </p:ext>
            </p:extLst>
          </p:nvPr>
        </p:nvGraphicFramePr>
        <p:xfrm>
          <a:off x="8227173" y="4424813"/>
          <a:ext cx="1334912" cy="892981"/>
        </p:xfrm>
        <a:graphic>
          <a:graphicData uri="http://schemas.openxmlformats.org/drawingml/2006/chart">
            <c:chart xmlns:c="http://schemas.openxmlformats.org/drawingml/2006/chart" xmlns:r="http://schemas.openxmlformats.org/officeDocument/2006/relationships" r:id="rId19"/>
          </a:graphicData>
        </a:graphic>
      </p:graphicFrame>
      <p:pic>
        <p:nvPicPr>
          <p:cNvPr id="26" name="Graphic 25" descr="Baby">
            <a:extLst>
              <a:ext uri="{FF2B5EF4-FFF2-40B4-BE49-F238E27FC236}">
                <a16:creationId xmlns:a16="http://schemas.microsoft.com/office/drawing/2014/main" id="{5B97D0A7-3ACE-4ED1-94DD-23330E93A9D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512694" y="3682029"/>
            <a:ext cx="461539" cy="461539"/>
          </a:xfrm>
          <a:prstGeom prst="rect">
            <a:avLst/>
          </a:prstGeom>
        </p:spPr>
      </p:pic>
      <p:pic>
        <p:nvPicPr>
          <p:cNvPr id="27" name="Graphic 26" descr="Suitcase">
            <a:extLst>
              <a:ext uri="{FF2B5EF4-FFF2-40B4-BE49-F238E27FC236}">
                <a16:creationId xmlns:a16="http://schemas.microsoft.com/office/drawing/2014/main" id="{F380A1A8-C7AD-409C-AA6C-872B6E55C5C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511486" y="4050607"/>
            <a:ext cx="334693" cy="334693"/>
          </a:xfrm>
          <a:prstGeom prst="rect">
            <a:avLst/>
          </a:prstGeom>
        </p:spPr>
      </p:pic>
      <p:pic>
        <p:nvPicPr>
          <p:cNvPr id="28" name="Graphic 27" descr="Heart">
            <a:extLst>
              <a:ext uri="{FF2B5EF4-FFF2-40B4-BE49-F238E27FC236}">
                <a16:creationId xmlns:a16="http://schemas.microsoft.com/office/drawing/2014/main" id="{151F8F93-C936-4A6A-850C-C7AF9CA9F89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8686040" y="4690853"/>
            <a:ext cx="408820" cy="408820"/>
          </a:xfrm>
          <a:prstGeom prst="rect">
            <a:avLst/>
          </a:prstGeom>
        </p:spPr>
      </p:pic>
      <p:pic>
        <p:nvPicPr>
          <p:cNvPr id="30" name="Graphic 29" descr="Graduation cap">
            <a:extLst>
              <a:ext uri="{FF2B5EF4-FFF2-40B4-BE49-F238E27FC236}">
                <a16:creationId xmlns:a16="http://schemas.microsoft.com/office/drawing/2014/main" id="{8B64ECAD-B0EF-4719-AA2D-E43D24F483E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a:xfrm>
            <a:off x="3879543" y="4031614"/>
            <a:ext cx="349656" cy="349656"/>
          </a:xfrm>
          <a:prstGeom prst="rect">
            <a:avLst/>
          </a:prstGeom>
        </p:spPr>
      </p:pic>
      <p:sp>
        <p:nvSpPr>
          <p:cNvPr id="44" name="Rectangle 43">
            <a:extLst>
              <a:ext uri="{FF2B5EF4-FFF2-40B4-BE49-F238E27FC236}">
                <a16:creationId xmlns:a16="http://schemas.microsoft.com/office/drawing/2014/main" id="{E7F3321C-0CF4-4ABD-A361-E9D5012E9563}"/>
              </a:ext>
            </a:extLst>
          </p:cNvPr>
          <p:cNvSpPr/>
          <p:nvPr/>
        </p:nvSpPr>
        <p:spPr>
          <a:xfrm>
            <a:off x="3156439" y="2524015"/>
            <a:ext cx="662361" cy="246221"/>
          </a:xfrm>
          <a:prstGeom prst="rect">
            <a:avLst/>
          </a:prstGeom>
        </p:spPr>
        <p:txBody>
          <a:bodyPr wrap="square">
            <a:spAutoFit/>
          </a:bodyPr>
          <a:lstStyle/>
          <a:p>
            <a:pPr fontAlgn="t"/>
            <a:r>
              <a:rPr lang="en-US" sz="1000">
                <a:latin typeface="Montserrat SemiBold" panose="00000700000000000000" pitchFamily="2" charset="0"/>
              </a:rPr>
              <a:t>Age</a:t>
            </a:r>
            <a:endParaRPr lang="en-US" sz="900">
              <a:latin typeface="Montserrat Light" panose="00000400000000000000" pitchFamily="2" charset="0"/>
            </a:endParaRPr>
          </a:p>
        </p:txBody>
      </p:sp>
      <p:sp>
        <p:nvSpPr>
          <p:cNvPr id="45" name="Rectangle 44">
            <a:extLst>
              <a:ext uri="{FF2B5EF4-FFF2-40B4-BE49-F238E27FC236}">
                <a16:creationId xmlns:a16="http://schemas.microsoft.com/office/drawing/2014/main" id="{3780FE39-4C7E-4B6B-88D4-9DFC27696BA3}"/>
              </a:ext>
            </a:extLst>
          </p:cNvPr>
          <p:cNvSpPr/>
          <p:nvPr/>
        </p:nvSpPr>
        <p:spPr>
          <a:xfrm>
            <a:off x="879984" y="4700580"/>
            <a:ext cx="947937" cy="246221"/>
          </a:xfrm>
          <a:prstGeom prst="rect">
            <a:avLst/>
          </a:prstGeom>
        </p:spPr>
        <p:txBody>
          <a:bodyPr wrap="square">
            <a:spAutoFit/>
          </a:bodyPr>
          <a:lstStyle/>
          <a:p>
            <a:pPr fontAlgn="t"/>
            <a:r>
              <a:rPr lang="en-US" sz="1000">
                <a:latin typeface="Montserrat SemiBold" panose="00000700000000000000" pitchFamily="2" charset="0"/>
              </a:rPr>
              <a:t>Ethnicity</a:t>
            </a:r>
            <a:endParaRPr lang="en-US" sz="900">
              <a:latin typeface="Montserrat Light" panose="00000400000000000000" pitchFamily="2" charset="0"/>
            </a:endParaRPr>
          </a:p>
        </p:txBody>
      </p:sp>
      <p:sp>
        <p:nvSpPr>
          <p:cNvPr id="46" name="Rectangle 45">
            <a:extLst>
              <a:ext uri="{FF2B5EF4-FFF2-40B4-BE49-F238E27FC236}">
                <a16:creationId xmlns:a16="http://schemas.microsoft.com/office/drawing/2014/main" id="{797A552E-5CC6-4225-A950-9C74D08B3920}"/>
              </a:ext>
            </a:extLst>
          </p:cNvPr>
          <p:cNvSpPr/>
          <p:nvPr/>
        </p:nvSpPr>
        <p:spPr>
          <a:xfrm>
            <a:off x="878834" y="3603451"/>
            <a:ext cx="947937" cy="246221"/>
          </a:xfrm>
          <a:prstGeom prst="rect">
            <a:avLst/>
          </a:prstGeom>
        </p:spPr>
        <p:txBody>
          <a:bodyPr wrap="square">
            <a:spAutoFit/>
          </a:bodyPr>
          <a:lstStyle/>
          <a:p>
            <a:pPr fontAlgn="t"/>
            <a:r>
              <a:rPr lang="en-US" sz="1000">
                <a:latin typeface="Montserrat SemiBold" panose="00000700000000000000" pitchFamily="2" charset="0"/>
              </a:rPr>
              <a:t>HH Income</a:t>
            </a:r>
            <a:endParaRPr lang="en-US" sz="900">
              <a:latin typeface="Montserrat Light" panose="00000400000000000000" pitchFamily="2" charset="0"/>
            </a:endParaRPr>
          </a:p>
        </p:txBody>
      </p:sp>
      <p:sp>
        <p:nvSpPr>
          <p:cNvPr id="48" name="Rectangle 47">
            <a:extLst>
              <a:ext uri="{FF2B5EF4-FFF2-40B4-BE49-F238E27FC236}">
                <a16:creationId xmlns:a16="http://schemas.microsoft.com/office/drawing/2014/main" id="{81862BEE-5A56-4679-ABBB-04F182A3F2D9}"/>
              </a:ext>
            </a:extLst>
          </p:cNvPr>
          <p:cNvSpPr/>
          <p:nvPr/>
        </p:nvSpPr>
        <p:spPr>
          <a:xfrm>
            <a:off x="4288018" y="4067309"/>
            <a:ext cx="743171" cy="307777"/>
          </a:xfrm>
          <a:prstGeom prst="rect">
            <a:avLst/>
          </a:prstGeom>
        </p:spPr>
        <p:txBody>
          <a:bodyPr wrap="square">
            <a:spAutoFit/>
          </a:bodyPr>
          <a:lstStyle/>
          <a:p>
            <a:pPr lvl="0" algn="ctr">
              <a:defRPr/>
            </a:pPr>
            <a:r>
              <a:rPr lang="en-US" sz="1400" kern="0">
                <a:solidFill>
                  <a:schemeClr val="bg2">
                    <a:lumMod val="50000"/>
                  </a:schemeClr>
                </a:solidFill>
                <a:latin typeface="Montserrat" panose="00000500000000000000" pitchFamily="2" charset="0"/>
                <a:ea typeface="Lato" panose="020F0502020204030203" pitchFamily="34" charset="0"/>
                <a:cs typeface="Lato" panose="020F0502020204030203" pitchFamily="34" charset="0"/>
                <a:sym typeface="HuluStyle Bold"/>
              </a:rPr>
              <a:t>51%</a:t>
            </a:r>
          </a:p>
        </p:txBody>
      </p:sp>
      <p:sp>
        <p:nvSpPr>
          <p:cNvPr id="49" name="Rectangle 48">
            <a:extLst>
              <a:ext uri="{FF2B5EF4-FFF2-40B4-BE49-F238E27FC236}">
                <a16:creationId xmlns:a16="http://schemas.microsoft.com/office/drawing/2014/main" id="{E3C7008F-051B-47F1-9C16-A6679973CBC4}"/>
              </a:ext>
            </a:extLst>
          </p:cNvPr>
          <p:cNvSpPr/>
          <p:nvPr/>
        </p:nvSpPr>
        <p:spPr>
          <a:xfrm>
            <a:off x="2259557" y="3599413"/>
            <a:ext cx="1098189" cy="246221"/>
          </a:xfrm>
          <a:prstGeom prst="rect">
            <a:avLst/>
          </a:prstGeom>
        </p:spPr>
        <p:txBody>
          <a:bodyPr wrap="square">
            <a:spAutoFit/>
          </a:bodyPr>
          <a:lstStyle/>
          <a:p>
            <a:pPr fontAlgn="t"/>
            <a:r>
              <a:rPr lang="en-US" sz="1000">
                <a:latin typeface="Montserrat SemiBold" panose="00000700000000000000" pitchFamily="2" charset="0"/>
              </a:rPr>
              <a:t>Employed</a:t>
            </a:r>
            <a:endParaRPr lang="en-US" sz="900">
              <a:latin typeface="Montserrat Light" panose="00000400000000000000" pitchFamily="2" charset="0"/>
            </a:endParaRPr>
          </a:p>
        </p:txBody>
      </p:sp>
      <p:sp>
        <p:nvSpPr>
          <p:cNvPr id="50" name="Rectangle 49">
            <a:extLst>
              <a:ext uri="{FF2B5EF4-FFF2-40B4-BE49-F238E27FC236}">
                <a16:creationId xmlns:a16="http://schemas.microsoft.com/office/drawing/2014/main" id="{F8156A97-A28E-45EA-8903-DF79CFF71F3E}"/>
              </a:ext>
            </a:extLst>
          </p:cNvPr>
          <p:cNvSpPr/>
          <p:nvPr/>
        </p:nvSpPr>
        <p:spPr>
          <a:xfrm>
            <a:off x="3655108" y="3604514"/>
            <a:ext cx="1098189" cy="246221"/>
          </a:xfrm>
          <a:prstGeom prst="rect">
            <a:avLst/>
          </a:prstGeom>
        </p:spPr>
        <p:txBody>
          <a:bodyPr wrap="square">
            <a:spAutoFit/>
          </a:bodyPr>
          <a:lstStyle/>
          <a:p>
            <a:pPr fontAlgn="t"/>
            <a:r>
              <a:rPr lang="en-US" sz="1000">
                <a:latin typeface="Montserrat SemiBold" panose="00000700000000000000" pitchFamily="2" charset="0"/>
              </a:rPr>
              <a:t>College Grad+</a:t>
            </a:r>
            <a:endParaRPr lang="en-US" sz="900">
              <a:latin typeface="Montserrat Light" panose="00000400000000000000" pitchFamily="2" charset="0"/>
            </a:endParaRPr>
          </a:p>
        </p:txBody>
      </p:sp>
      <p:sp>
        <p:nvSpPr>
          <p:cNvPr id="53" name="Rectangle 52">
            <a:extLst>
              <a:ext uri="{FF2B5EF4-FFF2-40B4-BE49-F238E27FC236}">
                <a16:creationId xmlns:a16="http://schemas.microsoft.com/office/drawing/2014/main" id="{6F0834E1-1854-4EDD-802E-45C7B7832E35}"/>
              </a:ext>
            </a:extLst>
          </p:cNvPr>
          <p:cNvSpPr/>
          <p:nvPr/>
        </p:nvSpPr>
        <p:spPr>
          <a:xfrm>
            <a:off x="2909982" y="4075564"/>
            <a:ext cx="743171" cy="307777"/>
          </a:xfrm>
          <a:prstGeom prst="rect">
            <a:avLst/>
          </a:prstGeom>
        </p:spPr>
        <p:txBody>
          <a:bodyPr wrap="square">
            <a:spAutoFit/>
          </a:bodyPr>
          <a:lstStyle/>
          <a:p>
            <a:pPr lvl="0" algn="ctr">
              <a:defRPr/>
            </a:pPr>
            <a:r>
              <a:rPr lang="en-US" sz="1400" kern="0">
                <a:solidFill>
                  <a:schemeClr val="bg2">
                    <a:lumMod val="50000"/>
                  </a:schemeClr>
                </a:solidFill>
                <a:latin typeface="Montserrat" panose="00000500000000000000" pitchFamily="2" charset="0"/>
                <a:ea typeface="Lato" panose="020F0502020204030203" pitchFamily="34" charset="0"/>
                <a:cs typeface="Lato" panose="020F0502020204030203" pitchFamily="34" charset="0"/>
                <a:sym typeface="HuluStyle Bold"/>
              </a:rPr>
              <a:t>51%</a:t>
            </a:r>
          </a:p>
        </p:txBody>
      </p:sp>
      <p:graphicFrame>
        <p:nvGraphicFramePr>
          <p:cNvPr id="54" name="Table 53">
            <a:extLst>
              <a:ext uri="{FF2B5EF4-FFF2-40B4-BE49-F238E27FC236}">
                <a16:creationId xmlns:a16="http://schemas.microsoft.com/office/drawing/2014/main" id="{2B06198B-A11C-49C6-9B44-2D9D812FB3DB}"/>
              </a:ext>
            </a:extLst>
          </p:cNvPr>
          <p:cNvGraphicFramePr>
            <a:graphicFrameLocks noGrp="1"/>
          </p:cNvGraphicFramePr>
          <p:nvPr>
            <p:extLst>
              <p:ext uri="{D42A27DB-BD31-4B8C-83A1-F6EECF244321}">
                <p14:modId xmlns:p14="http://schemas.microsoft.com/office/powerpoint/2010/main" val="3447806985"/>
              </p:ext>
            </p:extLst>
          </p:nvPr>
        </p:nvGraphicFramePr>
        <p:xfrm>
          <a:off x="5573048" y="2730223"/>
          <a:ext cx="1659710" cy="960120"/>
        </p:xfrm>
        <a:graphic>
          <a:graphicData uri="http://schemas.openxmlformats.org/drawingml/2006/table">
            <a:tbl>
              <a:tblPr/>
              <a:tblGrid>
                <a:gridCol w="1659710">
                  <a:extLst>
                    <a:ext uri="{9D8B030D-6E8A-4147-A177-3AD203B41FA5}">
                      <a16:colId xmlns:a16="http://schemas.microsoft.com/office/drawing/2014/main" val="2162578061"/>
                    </a:ext>
                  </a:extLst>
                </a:gridCol>
              </a:tblGrid>
              <a:tr h="320040">
                <a:tc>
                  <a:txBody>
                    <a:bodyPr/>
                    <a:lstStyle/>
                    <a:p>
                      <a:pPr algn="l" fontAlgn="t"/>
                      <a:r>
                        <a:rPr lang="en-US" sz="1000" b="0" i="0" u="none" strike="noStrike">
                          <a:solidFill>
                            <a:srgbClr val="000000"/>
                          </a:solidFill>
                          <a:effectLst/>
                          <a:latin typeface="Montserrat Light" panose="00000400000000000000" pitchFamily="2" charset="0"/>
                        </a:rPr>
                        <a:t>Suburban</a:t>
                      </a:r>
                    </a:p>
                  </a:txBody>
                  <a:tcPr marL="3810" marR="3810" marT="3810" marB="0" anchor="ctr">
                    <a:lnL w="12700" cmpd="sng">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29370"/>
                  </a:ext>
                </a:extLst>
              </a:tr>
              <a:tr h="320040">
                <a:tc>
                  <a:txBody>
                    <a:bodyPr/>
                    <a:lstStyle/>
                    <a:p>
                      <a:pPr algn="l" fontAlgn="t"/>
                      <a:r>
                        <a:rPr lang="en-US" sz="1000" b="0" i="0" u="none" strike="noStrike">
                          <a:solidFill>
                            <a:srgbClr val="000000"/>
                          </a:solidFill>
                          <a:effectLst/>
                          <a:latin typeface="Montserrat Light" panose="00000400000000000000" pitchFamily="2" charset="0"/>
                        </a:rPr>
                        <a:t>Urban</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6610589"/>
                  </a:ext>
                </a:extLst>
              </a:tr>
              <a:tr h="320040">
                <a:tc>
                  <a:txBody>
                    <a:bodyPr/>
                    <a:lstStyle/>
                    <a:p>
                      <a:pPr algn="l" fontAlgn="t"/>
                      <a:r>
                        <a:rPr lang="en-US" sz="1000" b="0" i="0" u="none" strike="noStrike">
                          <a:solidFill>
                            <a:srgbClr val="000000"/>
                          </a:solidFill>
                          <a:effectLst/>
                          <a:latin typeface="Montserrat Light" panose="00000400000000000000" pitchFamily="2" charset="0"/>
                        </a:rPr>
                        <a:t>Rural</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205616"/>
                  </a:ext>
                </a:extLst>
              </a:tr>
            </a:tbl>
          </a:graphicData>
        </a:graphic>
      </p:graphicFrame>
      <p:graphicFrame>
        <p:nvGraphicFramePr>
          <p:cNvPr id="55" name="Chart 54">
            <a:extLst>
              <a:ext uri="{FF2B5EF4-FFF2-40B4-BE49-F238E27FC236}">
                <a16:creationId xmlns:a16="http://schemas.microsoft.com/office/drawing/2014/main" id="{3FFDF022-4C4D-44CB-8D89-8FCB57250BF9}"/>
              </a:ext>
            </a:extLst>
          </p:cNvPr>
          <p:cNvGraphicFramePr>
            <a:graphicFrameLocks/>
          </p:cNvGraphicFramePr>
          <p:nvPr>
            <p:extLst>
              <p:ext uri="{D42A27DB-BD31-4B8C-83A1-F6EECF244321}">
                <p14:modId xmlns:p14="http://schemas.microsoft.com/office/powerpoint/2010/main" val="439678903"/>
              </p:ext>
            </p:extLst>
          </p:nvPr>
        </p:nvGraphicFramePr>
        <p:xfrm>
          <a:off x="6416154" y="2700048"/>
          <a:ext cx="1940575" cy="1009436"/>
        </p:xfrm>
        <a:graphic>
          <a:graphicData uri="http://schemas.openxmlformats.org/drawingml/2006/chart">
            <c:chart xmlns:c="http://schemas.openxmlformats.org/drawingml/2006/chart" xmlns:r="http://schemas.openxmlformats.org/officeDocument/2006/relationships" r:id="rId28"/>
          </a:graphicData>
        </a:graphic>
      </p:graphicFrame>
      <p:sp>
        <p:nvSpPr>
          <p:cNvPr id="56" name="Rectangle 55">
            <a:extLst>
              <a:ext uri="{FF2B5EF4-FFF2-40B4-BE49-F238E27FC236}">
                <a16:creationId xmlns:a16="http://schemas.microsoft.com/office/drawing/2014/main" id="{06395B30-791E-4220-B60F-BA3C6BE5612A}"/>
              </a:ext>
            </a:extLst>
          </p:cNvPr>
          <p:cNvSpPr/>
          <p:nvPr/>
        </p:nvSpPr>
        <p:spPr>
          <a:xfrm>
            <a:off x="5481657" y="2510783"/>
            <a:ext cx="1212215" cy="246221"/>
          </a:xfrm>
          <a:prstGeom prst="rect">
            <a:avLst/>
          </a:prstGeom>
        </p:spPr>
        <p:txBody>
          <a:bodyPr wrap="square">
            <a:spAutoFit/>
          </a:bodyPr>
          <a:lstStyle/>
          <a:p>
            <a:pPr fontAlgn="t"/>
            <a:r>
              <a:rPr lang="en-US" sz="1000">
                <a:latin typeface="Montserrat SemiBold" panose="00000700000000000000" pitchFamily="2" charset="0"/>
              </a:rPr>
              <a:t>Neighborhood</a:t>
            </a:r>
            <a:endParaRPr lang="en-US" sz="900">
              <a:latin typeface="Montserrat Light" panose="00000400000000000000" pitchFamily="2" charset="0"/>
            </a:endParaRPr>
          </a:p>
        </p:txBody>
      </p:sp>
      <p:sp>
        <p:nvSpPr>
          <p:cNvPr id="57" name="Rectangle 56">
            <a:extLst>
              <a:ext uri="{FF2B5EF4-FFF2-40B4-BE49-F238E27FC236}">
                <a16:creationId xmlns:a16="http://schemas.microsoft.com/office/drawing/2014/main" id="{BA56A321-1B68-4573-BE8E-1676414F44A5}"/>
              </a:ext>
            </a:extLst>
          </p:cNvPr>
          <p:cNvSpPr/>
          <p:nvPr/>
        </p:nvSpPr>
        <p:spPr>
          <a:xfrm>
            <a:off x="8469510" y="4231538"/>
            <a:ext cx="1212215" cy="246221"/>
          </a:xfrm>
          <a:prstGeom prst="rect">
            <a:avLst/>
          </a:prstGeom>
        </p:spPr>
        <p:txBody>
          <a:bodyPr wrap="square">
            <a:spAutoFit/>
          </a:bodyPr>
          <a:lstStyle/>
          <a:p>
            <a:pPr fontAlgn="t"/>
            <a:r>
              <a:rPr lang="en-US" sz="1000">
                <a:latin typeface="Montserrat SemiBold" panose="00000700000000000000" pitchFamily="2" charset="0"/>
              </a:rPr>
              <a:t>Marital Status</a:t>
            </a:r>
            <a:endParaRPr lang="en-US" sz="900">
              <a:latin typeface="Montserrat Light" panose="00000400000000000000" pitchFamily="2" charset="0"/>
            </a:endParaRPr>
          </a:p>
        </p:txBody>
      </p:sp>
      <p:sp>
        <p:nvSpPr>
          <p:cNvPr id="59" name="Rectangle 58">
            <a:extLst>
              <a:ext uri="{FF2B5EF4-FFF2-40B4-BE49-F238E27FC236}">
                <a16:creationId xmlns:a16="http://schemas.microsoft.com/office/drawing/2014/main" id="{854BD80A-22A9-454D-8EA4-5F9B60AC4F64}"/>
              </a:ext>
            </a:extLst>
          </p:cNvPr>
          <p:cNvSpPr/>
          <p:nvPr/>
        </p:nvSpPr>
        <p:spPr>
          <a:xfrm>
            <a:off x="9335418" y="4603245"/>
            <a:ext cx="1225012" cy="461665"/>
          </a:xfrm>
          <a:prstGeom prst="rect">
            <a:avLst/>
          </a:prstGeom>
        </p:spPr>
        <p:txBody>
          <a:bodyPr wrap="square">
            <a:spAutoFit/>
          </a:bodyPr>
          <a:lstStyle/>
          <a:p>
            <a:pPr lvl="0">
              <a:defRPr/>
            </a:pPr>
            <a:r>
              <a:rPr lang="en-US" sz="1400" kern="0">
                <a:solidFill>
                  <a:schemeClr val="bg2">
                    <a:lumMod val="50000"/>
                  </a:schemeClr>
                </a:solidFill>
                <a:latin typeface="Montserrat" panose="00000500000000000000" pitchFamily="2" charset="0"/>
                <a:ea typeface="Lato" panose="020F0502020204030203" pitchFamily="34" charset="0"/>
                <a:cs typeface="Lato" panose="020F0502020204030203" pitchFamily="34" charset="0"/>
                <a:sym typeface="HuluStyle Bold"/>
              </a:rPr>
              <a:t>65%</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In a relationship</a:t>
            </a:r>
          </a:p>
        </p:txBody>
      </p:sp>
      <p:graphicFrame>
        <p:nvGraphicFramePr>
          <p:cNvPr id="60" name="Table 59">
            <a:extLst>
              <a:ext uri="{FF2B5EF4-FFF2-40B4-BE49-F238E27FC236}">
                <a16:creationId xmlns:a16="http://schemas.microsoft.com/office/drawing/2014/main" id="{E4A2360C-4236-4EEA-B5B4-F053D9736DE9}"/>
              </a:ext>
            </a:extLst>
          </p:cNvPr>
          <p:cNvGraphicFramePr>
            <a:graphicFrameLocks noGrp="1"/>
          </p:cNvGraphicFramePr>
          <p:nvPr>
            <p:extLst>
              <p:ext uri="{D42A27DB-BD31-4B8C-83A1-F6EECF244321}">
                <p14:modId xmlns:p14="http://schemas.microsoft.com/office/powerpoint/2010/main" val="755009826"/>
              </p:ext>
            </p:extLst>
          </p:nvPr>
        </p:nvGraphicFramePr>
        <p:xfrm>
          <a:off x="5539987" y="3980157"/>
          <a:ext cx="1659710" cy="1280160"/>
        </p:xfrm>
        <a:graphic>
          <a:graphicData uri="http://schemas.openxmlformats.org/drawingml/2006/table">
            <a:tbl>
              <a:tblPr/>
              <a:tblGrid>
                <a:gridCol w="1659710">
                  <a:extLst>
                    <a:ext uri="{9D8B030D-6E8A-4147-A177-3AD203B41FA5}">
                      <a16:colId xmlns:a16="http://schemas.microsoft.com/office/drawing/2014/main" val="2162578061"/>
                    </a:ext>
                  </a:extLst>
                </a:gridCol>
              </a:tblGrid>
              <a:tr h="320040">
                <a:tc>
                  <a:txBody>
                    <a:bodyPr/>
                    <a:lstStyle/>
                    <a:p>
                      <a:pPr algn="l" fontAlgn="t"/>
                      <a:r>
                        <a:rPr lang="en-US" sz="1000" b="0" i="0" u="none" strike="noStrike">
                          <a:solidFill>
                            <a:srgbClr val="000000"/>
                          </a:solidFill>
                          <a:effectLst/>
                          <a:latin typeface="Montserrat Light" panose="00000400000000000000" pitchFamily="2" charset="0"/>
                        </a:rPr>
                        <a:t>House</a:t>
                      </a:r>
                    </a:p>
                  </a:txBody>
                  <a:tcPr marL="3810" marR="3810" marT="3810" marB="0" anchor="ctr">
                    <a:lnL w="12700" cmpd="sng">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29370"/>
                  </a:ext>
                </a:extLst>
              </a:tr>
              <a:tr h="320040">
                <a:tc>
                  <a:txBody>
                    <a:bodyPr/>
                    <a:lstStyle/>
                    <a:p>
                      <a:pPr algn="l" fontAlgn="t"/>
                      <a:r>
                        <a:rPr lang="en-US" sz="1000" b="0" i="0" u="none" strike="noStrike">
                          <a:solidFill>
                            <a:srgbClr val="000000"/>
                          </a:solidFill>
                          <a:effectLst/>
                          <a:latin typeface="Montserrat Light" panose="00000400000000000000" pitchFamily="2" charset="0"/>
                        </a:rPr>
                        <a:t>Apartment</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6610589"/>
                  </a:ext>
                </a:extLst>
              </a:tr>
              <a:tr h="320040">
                <a:tc>
                  <a:txBody>
                    <a:bodyPr/>
                    <a:lstStyle/>
                    <a:p>
                      <a:pPr algn="l" fontAlgn="t"/>
                      <a:r>
                        <a:rPr lang="en-US" sz="1000" b="0" i="0" u="none" strike="noStrike">
                          <a:solidFill>
                            <a:srgbClr val="000000"/>
                          </a:solidFill>
                          <a:effectLst/>
                          <a:latin typeface="Montserrat Light" panose="00000400000000000000" pitchFamily="2" charset="0"/>
                        </a:rPr>
                        <a:t>Condo</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205616"/>
                  </a:ext>
                </a:extLst>
              </a:tr>
              <a:tr h="320040">
                <a:tc>
                  <a:txBody>
                    <a:bodyPr/>
                    <a:lstStyle/>
                    <a:p>
                      <a:pPr algn="l" fontAlgn="t"/>
                      <a:r>
                        <a:rPr lang="en-US" sz="1000" b="0" i="0" u="none" strike="noStrike">
                          <a:solidFill>
                            <a:srgbClr val="000000"/>
                          </a:solidFill>
                          <a:effectLst/>
                          <a:latin typeface="Montserrat Light" panose="00000400000000000000" pitchFamily="2" charset="0"/>
                        </a:rPr>
                        <a:t>Townhouse</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6357784"/>
                  </a:ext>
                </a:extLst>
              </a:tr>
            </a:tbl>
          </a:graphicData>
        </a:graphic>
      </p:graphicFrame>
      <p:graphicFrame>
        <p:nvGraphicFramePr>
          <p:cNvPr id="61" name="Chart 60">
            <a:extLst>
              <a:ext uri="{FF2B5EF4-FFF2-40B4-BE49-F238E27FC236}">
                <a16:creationId xmlns:a16="http://schemas.microsoft.com/office/drawing/2014/main" id="{5D8CE203-CC57-4725-9F42-72DB6F6339B3}"/>
              </a:ext>
            </a:extLst>
          </p:cNvPr>
          <p:cNvGraphicFramePr>
            <a:graphicFrameLocks/>
          </p:cNvGraphicFramePr>
          <p:nvPr>
            <p:extLst>
              <p:ext uri="{D42A27DB-BD31-4B8C-83A1-F6EECF244321}">
                <p14:modId xmlns:p14="http://schemas.microsoft.com/office/powerpoint/2010/main" val="891022024"/>
              </p:ext>
            </p:extLst>
          </p:nvPr>
        </p:nvGraphicFramePr>
        <p:xfrm>
          <a:off x="6383093" y="3949981"/>
          <a:ext cx="1940575" cy="1310335"/>
        </p:xfrm>
        <a:graphic>
          <a:graphicData uri="http://schemas.openxmlformats.org/drawingml/2006/chart">
            <c:chart xmlns:c="http://schemas.openxmlformats.org/drawingml/2006/chart" xmlns:r="http://schemas.openxmlformats.org/officeDocument/2006/relationships" r:id="rId29"/>
          </a:graphicData>
        </a:graphic>
      </p:graphicFrame>
      <p:sp>
        <p:nvSpPr>
          <p:cNvPr id="62" name="Rectangle 61">
            <a:extLst>
              <a:ext uri="{FF2B5EF4-FFF2-40B4-BE49-F238E27FC236}">
                <a16:creationId xmlns:a16="http://schemas.microsoft.com/office/drawing/2014/main" id="{B5E49FBE-73AB-45E6-8407-604BBDA93ACA}"/>
              </a:ext>
            </a:extLst>
          </p:cNvPr>
          <p:cNvSpPr/>
          <p:nvPr/>
        </p:nvSpPr>
        <p:spPr>
          <a:xfrm>
            <a:off x="5448596" y="3760717"/>
            <a:ext cx="1212215" cy="246221"/>
          </a:xfrm>
          <a:prstGeom prst="rect">
            <a:avLst/>
          </a:prstGeom>
        </p:spPr>
        <p:txBody>
          <a:bodyPr wrap="square">
            <a:spAutoFit/>
          </a:bodyPr>
          <a:lstStyle/>
          <a:p>
            <a:pPr fontAlgn="t"/>
            <a:r>
              <a:rPr lang="en-US" sz="1000">
                <a:latin typeface="Montserrat SemiBold" panose="00000700000000000000" pitchFamily="2" charset="0"/>
              </a:rPr>
              <a:t>Residence</a:t>
            </a:r>
            <a:endParaRPr lang="en-US" sz="900">
              <a:latin typeface="Montserrat Light" panose="00000400000000000000" pitchFamily="2" charset="0"/>
            </a:endParaRPr>
          </a:p>
        </p:txBody>
      </p:sp>
      <p:graphicFrame>
        <p:nvGraphicFramePr>
          <p:cNvPr id="63" name="Chart 62">
            <a:extLst>
              <a:ext uri="{FF2B5EF4-FFF2-40B4-BE49-F238E27FC236}">
                <a16:creationId xmlns:a16="http://schemas.microsoft.com/office/drawing/2014/main" id="{ECF32AB2-978F-4DEE-B79C-3296BF09630A}"/>
              </a:ext>
            </a:extLst>
          </p:cNvPr>
          <p:cNvGraphicFramePr/>
          <p:nvPr>
            <p:extLst>
              <p:ext uri="{D42A27DB-BD31-4B8C-83A1-F6EECF244321}">
                <p14:modId xmlns:p14="http://schemas.microsoft.com/office/powerpoint/2010/main" val="3236980063"/>
              </p:ext>
            </p:extLst>
          </p:nvPr>
        </p:nvGraphicFramePr>
        <p:xfrm>
          <a:off x="5822749" y="5417579"/>
          <a:ext cx="1391648" cy="927765"/>
        </p:xfrm>
        <a:graphic>
          <a:graphicData uri="http://schemas.openxmlformats.org/drawingml/2006/chart">
            <c:chart xmlns:c="http://schemas.openxmlformats.org/drawingml/2006/chart" xmlns:r="http://schemas.openxmlformats.org/officeDocument/2006/relationships" r:id="rId30"/>
          </a:graphicData>
        </a:graphic>
      </p:graphicFrame>
      <p:pic>
        <p:nvPicPr>
          <p:cNvPr id="65" name="Graphic 64" descr="Key">
            <a:extLst>
              <a:ext uri="{FF2B5EF4-FFF2-40B4-BE49-F238E27FC236}">
                <a16:creationId xmlns:a16="http://schemas.microsoft.com/office/drawing/2014/main" id="{D5C0517B-29FE-42DF-B7C5-7DD262F5029F}"/>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338100" y="5690839"/>
            <a:ext cx="379581" cy="379581"/>
          </a:xfrm>
          <a:prstGeom prst="rect">
            <a:avLst/>
          </a:prstGeom>
        </p:spPr>
      </p:pic>
      <p:sp>
        <p:nvSpPr>
          <p:cNvPr id="66" name="Rectangle 65">
            <a:extLst>
              <a:ext uri="{FF2B5EF4-FFF2-40B4-BE49-F238E27FC236}">
                <a16:creationId xmlns:a16="http://schemas.microsoft.com/office/drawing/2014/main" id="{F4E20F5F-A94D-4864-91D5-DA2FD75DC9A6}"/>
              </a:ext>
            </a:extLst>
          </p:cNvPr>
          <p:cNvSpPr/>
          <p:nvPr/>
        </p:nvSpPr>
        <p:spPr>
          <a:xfrm>
            <a:off x="5448596" y="5274099"/>
            <a:ext cx="1212215" cy="246221"/>
          </a:xfrm>
          <a:prstGeom prst="rect">
            <a:avLst/>
          </a:prstGeom>
        </p:spPr>
        <p:txBody>
          <a:bodyPr wrap="square">
            <a:spAutoFit/>
          </a:bodyPr>
          <a:lstStyle/>
          <a:p>
            <a:pPr fontAlgn="t"/>
            <a:r>
              <a:rPr lang="en-US" sz="1000">
                <a:latin typeface="Montserrat SemiBold" panose="00000700000000000000" pitchFamily="2" charset="0"/>
              </a:rPr>
              <a:t>Own or Rent</a:t>
            </a:r>
            <a:endParaRPr lang="en-US" sz="900">
              <a:latin typeface="Montserrat Light" panose="00000400000000000000" pitchFamily="2" charset="0"/>
            </a:endParaRPr>
          </a:p>
        </p:txBody>
      </p:sp>
      <p:sp>
        <p:nvSpPr>
          <p:cNvPr id="67" name="Rectangle 66">
            <a:extLst>
              <a:ext uri="{FF2B5EF4-FFF2-40B4-BE49-F238E27FC236}">
                <a16:creationId xmlns:a16="http://schemas.microsoft.com/office/drawing/2014/main" id="{8A3A97D2-CABB-4D19-809C-0BA22E31094D}"/>
              </a:ext>
            </a:extLst>
          </p:cNvPr>
          <p:cNvSpPr/>
          <p:nvPr/>
        </p:nvSpPr>
        <p:spPr>
          <a:xfrm>
            <a:off x="5384477" y="5663530"/>
            <a:ext cx="668291" cy="461665"/>
          </a:xfrm>
          <a:prstGeom prst="rect">
            <a:avLst/>
          </a:prstGeom>
        </p:spPr>
        <p:txBody>
          <a:bodyPr wrap="square">
            <a:spAutoFit/>
          </a:bodyPr>
          <a:lstStyle/>
          <a:p>
            <a:pPr lvl="0" algn="r">
              <a:defRPr/>
            </a:pPr>
            <a:r>
              <a:rPr lang="en-US" sz="1400" kern="0">
                <a:solidFill>
                  <a:schemeClr val="bg2">
                    <a:lumMod val="50000"/>
                  </a:schemeClr>
                </a:solidFill>
                <a:latin typeface="Montserrat" panose="00000500000000000000" pitchFamily="2" charset="0"/>
                <a:ea typeface="Lato" panose="020F0502020204030203" pitchFamily="34" charset="0"/>
                <a:cs typeface="Lato" panose="020F0502020204030203" pitchFamily="34" charset="0"/>
                <a:sym typeface="HuluStyle Bold"/>
              </a:rPr>
              <a:t>75%</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Own</a:t>
            </a:r>
          </a:p>
        </p:txBody>
      </p:sp>
      <p:sp>
        <p:nvSpPr>
          <p:cNvPr id="68" name="Rectangle 67">
            <a:extLst>
              <a:ext uri="{FF2B5EF4-FFF2-40B4-BE49-F238E27FC236}">
                <a16:creationId xmlns:a16="http://schemas.microsoft.com/office/drawing/2014/main" id="{F9073D5C-578C-4CAA-8F2A-DD9BCA9F8AF5}"/>
              </a:ext>
            </a:extLst>
          </p:cNvPr>
          <p:cNvSpPr/>
          <p:nvPr/>
        </p:nvSpPr>
        <p:spPr>
          <a:xfrm>
            <a:off x="6932716" y="5655794"/>
            <a:ext cx="668291" cy="461665"/>
          </a:xfrm>
          <a:prstGeom prst="rect">
            <a:avLst/>
          </a:prstGeom>
        </p:spPr>
        <p:txBody>
          <a:bodyPr wrap="square">
            <a:spAutoFit/>
          </a:bodyPr>
          <a:lstStyle/>
          <a:p>
            <a:pPr lvl="0">
              <a:defRPr/>
            </a:pPr>
            <a:r>
              <a:rPr lang="en-US" sz="1400" kern="0">
                <a:solidFill>
                  <a:schemeClr val="bg2">
                    <a:lumMod val="75000"/>
                  </a:schemeClr>
                </a:solidFill>
                <a:latin typeface="Montserrat" panose="00000500000000000000" pitchFamily="2" charset="0"/>
                <a:ea typeface="Lato" panose="020F0502020204030203" pitchFamily="34" charset="0"/>
                <a:cs typeface="Lato" panose="020F0502020204030203" pitchFamily="34" charset="0"/>
                <a:sym typeface="HuluStyle Bold"/>
              </a:rPr>
              <a:t>23%</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Rent</a:t>
            </a:r>
          </a:p>
        </p:txBody>
      </p:sp>
      <p:pic>
        <p:nvPicPr>
          <p:cNvPr id="70" name="Graphic 69" descr="New Wheelchair">
            <a:extLst>
              <a:ext uri="{FF2B5EF4-FFF2-40B4-BE49-F238E27FC236}">
                <a16:creationId xmlns:a16="http://schemas.microsoft.com/office/drawing/2014/main" id="{0CB860E1-EA5B-4DFD-9838-EE47152BB447}"/>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961780" y="5719333"/>
            <a:ext cx="362900" cy="362900"/>
          </a:xfrm>
          <a:prstGeom prst="rect">
            <a:avLst/>
          </a:prstGeom>
        </p:spPr>
      </p:pic>
      <p:pic>
        <p:nvPicPr>
          <p:cNvPr id="72" name="Graphic 71" descr="Family with two children">
            <a:extLst>
              <a:ext uri="{FF2B5EF4-FFF2-40B4-BE49-F238E27FC236}">
                <a16:creationId xmlns:a16="http://schemas.microsoft.com/office/drawing/2014/main" id="{68A57E12-EF5B-4C7C-96B7-53E7A61708A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9923728" y="2770870"/>
            <a:ext cx="543304" cy="543304"/>
          </a:xfrm>
          <a:prstGeom prst="rect">
            <a:avLst/>
          </a:prstGeom>
        </p:spPr>
      </p:pic>
      <p:pic>
        <p:nvPicPr>
          <p:cNvPr id="74" name="Graphic 73" descr="Man with cane">
            <a:extLst>
              <a:ext uri="{FF2B5EF4-FFF2-40B4-BE49-F238E27FC236}">
                <a16:creationId xmlns:a16="http://schemas.microsoft.com/office/drawing/2014/main" id="{011B805C-96B4-4B2B-BB4F-30B86E23CB3E}"/>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9918907" y="3670313"/>
            <a:ext cx="475673" cy="475673"/>
          </a:xfrm>
          <a:prstGeom prst="rect">
            <a:avLst/>
          </a:prstGeom>
        </p:spPr>
      </p:pic>
      <p:pic>
        <p:nvPicPr>
          <p:cNvPr id="76" name="Graphic 75" descr="IV">
            <a:extLst>
              <a:ext uri="{FF2B5EF4-FFF2-40B4-BE49-F238E27FC236}">
                <a16:creationId xmlns:a16="http://schemas.microsoft.com/office/drawing/2014/main" id="{2CD0403D-98F2-4AF3-81F4-803651BDA091}"/>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9747275" y="5727924"/>
            <a:ext cx="363609" cy="363609"/>
          </a:xfrm>
          <a:prstGeom prst="rect">
            <a:avLst/>
          </a:prstGeom>
        </p:spPr>
      </p:pic>
      <p:pic>
        <p:nvPicPr>
          <p:cNvPr id="78" name="Graphic 77" descr="Fire">
            <a:extLst>
              <a:ext uri="{FF2B5EF4-FFF2-40B4-BE49-F238E27FC236}">
                <a16:creationId xmlns:a16="http://schemas.microsoft.com/office/drawing/2014/main" id="{F4B98E4D-6EE7-4B3A-9F22-CE438A107ECB}"/>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8522708" y="2780348"/>
            <a:ext cx="486276" cy="486276"/>
          </a:xfrm>
          <a:prstGeom prst="rect">
            <a:avLst/>
          </a:prstGeom>
        </p:spPr>
      </p:pic>
      <p:sp>
        <p:nvSpPr>
          <p:cNvPr id="83" name="Rectangle 82">
            <a:extLst>
              <a:ext uri="{FF2B5EF4-FFF2-40B4-BE49-F238E27FC236}">
                <a16:creationId xmlns:a16="http://schemas.microsoft.com/office/drawing/2014/main" id="{B7DB4491-3AF7-40F3-828F-314C2B4CD1D3}"/>
              </a:ext>
            </a:extLst>
          </p:cNvPr>
          <p:cNvSpPr/>
          <p:nvPr/>
        </p:nvSpPr>
        <p:spPr>
          <a:xfrm>
            <a:off x="10258357" y="5663530"/>
            <a:ext cx="871608" cy="461665"/>
          </a:xfrm>
          <a:prstGeom prst="rect">
            <a:avLst/>
          </a:prstGeom>
        </p:spPr>
        <p:txBody>
          <a:bodyPr wrap="square">
            <a:spAutoFit/>
          </a:bodyPr>
          <a:lstStyle/>
          <a:p>
            <a:pPr lvl="0">
              <a:defRPr/>
            </a:pPr>
            <a:r>
              <a:rPr lang="en-US" sz="1400" kern="0">
                <a:solidFill>
                  <a:schemeClr val="bg2">
                    <a:lumMod val="50000"/>
                  </a:schemeClr>
                </a:solidFill>
                <a:latin typeface="Montserrat" panose="00000500000000000000" pitchFamily="2" charset="0"/>
                <a:ea typeface="Lato" panose="020F0502020204030203" pitchFamily="34" charset="0"/>
                <a:cs typeface="Lato" panose="020F0502020204030203" pitchFamily="34" charset="0"/>
                <a:sym typeface="HuluStyle Bold"/>
              </a:rPr>
              <a:t>14%</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Yes in HH</a:t>
            </a:r>
          </a:p>
        </p:txBody>
      </p:sp>
      <p:sp>
        <p:nvSpPr>
          <p:cNvPr id="84" name="Rectangle 83">
            <a:extLst>
              <a:ext uri="{FF2B5EF4-FFF2-40B4-BE49-F238E27FC236}">
                <a16:creationId xmlns:a16="http://schemas.microsoft.com/office/drawing/2014/main" id="{7FA50C65-0F4E-48E4-B615-B09B6B57E71E}"/>
              </a:ext>
            </a:extLst>
          </p:cNvPr>
          <p:cNvSpPr/>
          <p:nvPr/>
        </p:nvSpPr>
        <p:spPr>
          <a:xfrm>
            <a:off x="7727650" y="5278089"/>
            <a:ext cx="1339470" cy="246221"/>
          </a:xfrm>
          <a:prstGeom prst="rect">
            <a:avLst/>
          </a:prstGeom>
        </p:spPr>
        <p:txBody>
          <a:bodyPr wrap="square">
            <a:spAutoFit/>
          </a:bodyPr>
          <a:lstStyle/>
          <a:p>
            <a:pPr fontAlgn="t"/>
            <a:r>
              <a:rPr lang="en-US" sz="1000">
                <a:latin typeface="Montserrat SemiBold" panose="00000700000000000000" pitchFamily="2" charset="0"/>
              </a:rPr>
              <a:t>Disabilities in HH</a:t>
            </a:r>
            <a:endParaRPr lang="en-US" sz="900">
              <a:latin typeface="Montserrat Light" panose="00000400000000000000" pitchFamily="2" charset="0"/>
            </a:endParaRPr>
          </a:p>
        </p:txBody>
      </p:sp>
      <p:sp>
        <p:nvSpPr>
          <p:cNvPr id="85" name="Rectangle 84">
            <a:extLst>
              <a:ext uri="{FF2B5EF4-FFF2-40B4-BE49-F238E27FC236}">
                <a16:creationId xmlns:a16="http://schemas.microsoft.com/office/drawing/2014/main" id="{03D280A0-C5EB-41CB-BD36-BD0B76023499}"/>
              </a:ext>
            </a:extLst>
          </p:cNvPr>
          <p:cNvSpPr/>
          <p:nvPr/>
        </p:nvSpPr>
        <p:spPr>
          <a:xfrm>
            <a:off x="9533237" y="5283190"/>
            <a:ext cx="1466655" cy="246221"/>
          </a:xfrm>
          <a:prstGeom prst="rect">
            <a:avLst/>
          </a:prstGeom>
        </p:spPr>
        <p:txBody>
          <a:bodyPr wrap="square">
            <a:spAutoFit/>
          </a:bodyPr>
          <a:lstStyle/>
          <a:p>
            <a:pPr fontAlgn="t"/>
            <a:r>
              <a:rPr lang="en-US" sz="1000">
                <a:latin typeface="Montserrat SemiBold" panose="00000700000000000000" pitchFamily="2" charset="0"/>
              </a:rPr>
              <a:t>Medical Equipment</a:t>
            </a:r>
            <a:endParaRPr lang="en-US" sz="900">
              <a:latin typeface="Montserrat Light" panose="00000400000000000000" pitchFamily="2" charset="0"/>
            </a:endParaRPr>
          </a:p>
        </p:txBody>
      </p:sp>
      <p:sp>
        <p:nvSpPr>
          <p:cNvPr id="87" name="Rectangle 86">
            <a:extLst>
              <a:ext uri="{FF2B5EF4-FFF2-40B4-BE49-F238E27FC236}">
                <a16:creationId xmlns:a16="http://schemas.microsoft.com/office/drawing/2014/main" id="{B8682D63-8B37-4BB3-8C9B-218C1F7D88D8}"/>
              </a:ext>
            </a:extLst>
          </p:cNvPr>
          <p:cNvSpPr/>
          <p:nvPr/>
        </p:nvSpPr>
        <p:spPr>
          <a:xfrm>
            <a:off x="8461745" y="5649796"/>
            <a:ext cx="871608" cy="461665"/>
          </a:xfrm>
          <a:prstGeom prst="rect">
            <a:avLst/>
          </a:prstGeom>
        </p:spPr>
        <p:txBody>
          <a:bodyPr wrap="square">
            <a:spAutoFit/>
          </a:bodyPr>
          <a:lstStyle/>
          <a:p>
            <a:pPr lvl="0">
              <a:defRPr/>
            </a:pPr>
            <a:r>
              <a:rPr lang="en-US" sz="1400" kern="0">
                <a:solidFill>
                  <a:schemeClr val="bg2">
                    <a:lumMod val="50000"/>
                  </a:schemeClr>
                </a:solidFill>
                <a:latin typeface="Montserrat" panose="00000500000000000000" pitchFamily="2" charset="0"/>
                <a:ea typeface="Lato" panose="020F0502020204030203" pitchFamily="34" charset="0"/>
                <a:cs typeface="Lato" panose="020F0502020204030203" pitchFamily="34" charset="0"/>
                <a:sym typeface="HuluStyle Bold"/>
              </a:rPr>
              <a:t>23%</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Yes in HH</a:t>
            </a:r>
          </a:p>
        </p:txBody>
      </p:sp>
      <p:sp>
        <p:nvSpPr>
          <p:cNvPr id="92" name="Rectangle 91">
            <a:extLst>
              <a:ext uri="{FF2B5EF4-FFF2-40B4-BE49-F238E27FC236}">
                <a16:creationId xmlns:a16="http://schemas.microsoft.com/office/drawing/2014/main" id="{173A3E3D-5CF6-4DB2-8D33-340B482FFC25}"/>
              </a:ext>
            </a:extLst>
          </p:cNvPr>
          <p:cNvSpPr/>
          <p:nvPr/>
        </p:nvSpPr>
        <p:spPr>
          <a:xfrm>
            <a:off x="10560430" y="2842812"/>
            <a:ext cx="871608" cy="461665"/>
          </a:xfrm>
          <a:prstGeom prst="rect">
            <a:avLst/>
          </a:prstGeom>
        </p:spPr>
        <p:txBody>
          <a:bodyPr wrap="square">
            <a:spAutoFit/>
          </a:bodyPr>
          <a:lstStyle/>
          <a:p>
            <a:pPr lvl="0">
              <a:defRPr/>
            </a:pPr>
            <a:r>
              <a:rPr lang="en-US" sz="1400" kern="0">
                <a:solidFill>
                  <a:schemeClr val="bg2">
                    <a:lumMod val="50000"/>
                  </a:schemeClr>
                </a:solidFill>
                <a:latin typeface="Montserrat" panose="00000500000000000000" pitchFamily="2" charset="0"/>
                <a:ea typeface="Lato" panose="020F0502020204030203" pitchFamily="34" charset="0"/>
                <a:cs typeface="Lato" panose="020F0502020204030203" pitchFamily="34" charset="0"/>
                <a:sym typeface="HuluStyle Bold"/>
              </a:rPr>
              <a:t>2.9</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Mean</a:t>
            </a:r>
          </a:p>
        </p:txBody>
      </p:sp>
      <p:sp>
        <p:nvSpPr>
          <p:cNvPr id="93" name="Rectangle 92">
            <a:extLst>
              <a:ext uri="{FF2B5EF4-FFF2-40B4-BE49-F238E27FC236}">
                <a16:creationId xmlns:a16="http://schemas.microsoft.com/office/drawing/2014/main" id="{C44EB9CB-4F7D-4977-A6BA-7C94E4EB59EC}"/>
              </a:ext>
            </a:extLst>
          </p:cNvPr>
          <p:cNvSpPr/>
          <p:nvPr/>
        </p:nvSpPr>
        <p:spPr>
          <a:xfrm>
            <a:off x="8431269" y="2511131"/>
            <a:ext cx="1339470" cy="246221"/>
          </a:xfrm>
          <a:prstGeom prst="rect">
            <a:avLst/>
          </a:prstGeom>
        </p:spPr>
        <p:txBody>
          <a:bodyPr wrap="square">
            <a:spAutoFit/>
          </a:bodyPr>
          <a:lstStyle/>
          <a:p>
            <a:pPr fontAlgn="t"/>
            <a:r>
              <a:rPr lang="en-US" sz="1000">
                <a:latin typeface="Montserrat SemiBold" panose="00000700000000000000" pitchFamily="2" charset="0"/>
              </a:rPr>
              <a:t>Evacuation</a:t>
            </a:r>
            <a:endParaRPr lang="en-US" sz="900">
              <a:latin typeface="Montserrat Light" panose="00000400000000000000" pitchFamily="2" charset="0"/>
            </a:endParaRPr>
          </a:p>
        </p:txBody>
      </p:sp>
      <p:sp>
        <p:nvSpPr>
          <p:cNvPr id="94" name="Rectangle 93">
            <a:extLst>
              <a:ext uri="{FF2B5EF4-FFF2-40B4-BE49-F238E27FC236}">
                <a16:creationId xmlns:a16="http://schemas.microsoft.com/office/drawing/2014/main" id="{4BD161CE-C392-4934-8FA1-51DB0D555D58}"/>
              </a:ext>
            </a:extLst>
          </p:cNvPr>
          <p:cNvSpPr/>
          <p:nvPr/>
        </p:nvSpPr>
        <p:spPr>
          <a:xfrm>
            <a:off x="9838715" y="2516232"/>
            <a:ext cx="1466655" cy="246221"/>
          </a:xfrm>
          <a:prstGeom prst="rect">
            <a:avLst/>
          </a:prstGeom>
        </p:spPr>
        <p:txBody>
          <a:bodyPr wrap="square">
            <a:spAutoFit/>
          </a:bodyPr>
          <a:lstStyle/>
          <a:p>
            <a:pPr fontAlgn="t"/>
            <a:r>
              <a:rPr lang="en-US" sz="1000">
                <a:latin typeface="Montserrat SemiBold" panose="00000700000000000000" pitchFamily="2" charset="0"/>
              </a:rPr>
              <a:t>HH Composition</a:t>
            </a:r>
            <a:endParaRPr lang="en-US" sz="900">
              <a:latin typeface="Montserrat Light" panose="00000400000000000000" pitchFamily="2" charset="0"/>
            </a:endParaRPr>
          </a:p>
        </p:txBody>
      </p:sp>
      <p:sp>
        <p:nvSpPr>
          <p:cNvPr id="95" name="Rectangle 94">
            <a:extLst>
              <a:ext uri="{FF2B5EF4-FFF2-40B4-BE49-F238E27FC236}">
                <a16:creationId xmlns:a16="http://schemas.microsoft.com/office/drawing/2014/main" id="{D2018E25-A122-4309-8E45-45EA3A6FD98E}"/>
              </a:ext>
            </a:extLst>
          </p:cNvPr>
          <p:cNvSpPr/>
          <p:nvPr/>
        </p:nvSpPr>
        <p:spPr>
          <a:xfrm>
            <a:off x="9076316" y="2864506"/>
            <a:ext cx="871608" cy="461665"/>
          </a:xfrm>
          <a:prstGeom prst="rect">
            <a:avLst/>
          </a:prstGeom>
        </p:spPr>
        <p:txBody>
          <a:bodyPr wrap="square">
            <a:spAutoFit/>
          </a:bodyPr>
          <a:lstStyle/>
          <a:p>
            <a:pPr lvl="0">
              <a:defRPr/>
            </a:pPr>
            <a:r>
              <a:rPr lang="en-US" sz="1400" kern="0">
                <a:solidFill>
                  <a:schemeClr val="bg2">
                    <a:lumMod val="50000"/>
                  </a:schemeClr>
                </a:solidFill>
                <a:latin typeface="Montserrat" panose="00000500000000000000" pitchFamily="2" charset="0"/>
                <a:ea typeface="Lato" panose="020F0502020204030203" pitchFamily="34" charset="0"/>
                <a:cs typeface="Lato" panose="020F0502020204030203" pitchFamily="34" charset="0"/>
                <a:sym typeface="HuluStyle Bold"/>
              </a:rPr>
              <a:t>6%</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Yes</a:t>
            </a:r>
          </a:p>
        </p:txBody>
      </p:sp>
      <p:sp>
        <p:nvSpPr>
          <p:cNvPr id="98" name="Rectangle 97">
            <a:extLst>
              <a:ext uri="{FF2B5EF4-FFF2-40B4-BE49-F238E27FC236}">
                <a16:creationId xmlns:a16="http://schemas.microsoft.com/office/drawing/2014/main" id="{DC3015C2-2803-4210-AA2D-BB21D0BAB367}"/>
              </a:ext>
            </a:extLst>
          </p:cNvPr>
          <p:cNvSpPr/>
          <p:nvPr/>
        </p:nvSpPr>
        <p:spPr>
          <a:xfrm>
            <a:off x="10458581" y="3670187"/>
            <a:ext cx="871608" cy="461665"/>
          </a:xfrm>
          <a:prstGeom prst="rect">
            <a:avLst/>
          </a:prstGeom>
        </p:spPr>
        <p:txBody>
          <a:bodyPr wrap="square">
            <a:spAutoFit/>
          </a:bodyPr>
          <a:lstStyle/>
          <a:p>
            <a:pPr lvl="0">
              <a:defRPr/>
            </a:pPr>
            <a:r>
              <a:rPr lang="en-US" sz="1400" kern="0">
                <a:solidFill>
                  <a:schemeClr val="bg2">
                    <a:lumMod val="50000"/>
                  </a:schemeClr>
                </a:solidFill>
                <a:latin typeface="Montserrat" panose="00000500000000000000" pitchFamily="2" charset="0"/>
                <a:ea typeface="Lato" panose="020F0502020204030203" pitchFamily="34" charset="0"/>
                <a:cs typeface="Lato" panose="020F0502020204030203" pitchFamily="34" charset="0"/>
                <a:sym typeface="HuluStyle Bold"/>
              </a:rPr>
              <a:t>43%</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In HH</a:t>
            </a:r>
          </a:p>
        </p:txBody>
      </p:sp>
      <p:sp>
        <p:nvSpPr>
          <p:cNvPr id="99" name="Rectangle 98">
            <a:extLst>
              <a:ext uri="{FF2B5EF4-FFF2-40B4-BE49-F238E27FC236}">
                <a16:creationId xmlns:a16="http://schemas.microsoft.com/office/drawing/2014/main" id="{86AC6C8B-9F59-4392-9171-56985439C8D6}"/>
              </a:ext>
            </a:extLst>
          </p:cNvPr>
          <p:cNvSpPr/>
          <p:nvPr/>
        </p:nvSpPr>
        <p:spPr>
          <a:xfrm>
            <a:off x="8436817" y="3403123"/>
            <a:ext cx="1339470" cy="246221"/>
          </a:xfrm>
          <a:prstGeom prst="rect">
            <a:avLst/>
          </a:prstGeom>
        </p:spPr>
        <p:txBody>
          <a:bodyPr wrap="square">
            <a:spAutoFit/>
          </a:bodyPr>
          <a:lstStyle/>
          <a:p>
            <a:pPr fontAlgn="t"/>
            <a:r>
              <a:rPr lang="en-US" sz="1000">
                <a:latin typeface="Montserrat SemiBold" panose="00000700000000000000" pitchFamily="2" charset="0"/>
              </a:rPr>
              <a:t>Children</a:t>
            </a:r>
            <a:endParaRPr lang="en-US" sz="900">
              <a:latin typeface="Montserrat Light" panose="00000400000000000000" pitchFamily="2" charset="0"/>
            </a:endParaRPr>
          </a:p>
        </p:txBody>
      </p:sp>
      <p:sp>
        <p:nvSpPr>
          <p:cNvPr id="100" name="Rectangle 99">
            <a:extLst>
              <a:ext uri="{FF2B5EF4-FFF2-40B4-BE49-F238E27FC236}">
                <a16:creationId xmlns:a16="http://schemas.microsoft.com/office/drawing/2014/main" id="{2AC80B9D-7618-4857-959C-583CDC8B221C}"/>
              </a:ext>
            </a:extLst>
          </p:cNvPr>
          <p:cNvSpPr/>
          <p:nvPr/>
        </p:nvSpPr>
        <p:spPr>
          <a:xfrm>
            <a:off x="9821878" y="3408224"/>
            <a:ext cx="1466655" cy="246221"/>
          </a:xfrm>
          <a:prstGeom prst="rect">
            <a:avLst/>
          </a:prstGeom>
        </p:spPr>
        <p:txBody>
          <a:bodyPr wrap="square">
            <a:spAutoFit/>
          </a:bodyPr>
          <a:lstStyle/>
          <a:p>
            <a:pPr fontAlgn="t"/>
            <a:r>
              <a:rPr lang="en-US" sz="1000">
                <a:latin typeface="Montserrat SemiBold" panose="00000700000000000000" pitchFamily="2" charset="0"/>
              </a:rPr>
              <a:t>Seniors</a:t>
            </a:r>
            <a:endParaRPr lang="en-US" sz="900">
              <a:latin typeface="Montserrat Light" panose="00000400000000000000" pitchFamily="2" charset="0"/>
            </a:endParaRPr>
          </a:p>
        </p:txBody>
      </p:sp>
      <p:sp>
        <p:nvSpPr>
          <p:cNvPr id="101" name="Rectangle 100">
            <a:extLst>
              <a:ext uri="{FF2B5EF4-FFF2-40B4-BE49-F238E27FC236}">
                <a16:creationId xmlns:a16="http://schemas.microsoft.com/office/drawing/2014/main" id="{6160F469-2E3B-42DA-A5BB-5D5302F0B046}"/>
              </a:ext>
            </a:extLst>
          </p:cNvPr>
          <p:cNvSpPr/>
          <p:nvPr/>
        </p:nvSpPr>
        <p:spPr>
          <a:xfrm>
            <a:off x="9091700" y="3663260"/>
            <a:ext cx="871608" cy="461665"/>
          </a:xfrm>
          <a:prstGeom prst="rect">
            <a:avLst/>
          </a:prstGeom>
        </p:spPr>
        <p:txBody>
          <a:bodyPr wrap="square">
            <a:spAutoFit/>
          </a:bodyPr>
          <a:lstStyle/>
          <a:p>
            <a:pPr lvl="0">
              <a:defRPr/>
            </a:pPr>
            <a:r>
              <a:rPr lang="en-US" sz="1400" kern="0">
                <a:solidFill>
                  <a:schemeClr val="bg2">
                    <a:lumMod val="50000"/>
                  </a:schemeClr>
                </a:solidFill>
                <a:latin typeface="Montserrat" panose="00000500000000000000" pitchFamily="2" charset="0"/>
                <a:ea typeface="Lato" panose="020F0502020204030203" pitchFamily="34" charset="0"/>
                <a:cs typeface="Lato" panose="020F0502020204030203" pitchFamily="34" charset="0"/>
                <a:sym typeface="HuluStyle Bold"/>
              </a:rPr>
              <a:t>29%</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In HH</a:t>
            </a:r>
          </a:p>
        </p:txBody>
      </p:sp>
      <p:sp>
        <p:nvSpPr>
          <p:cNvPr id="73" name="TextBox 72">
            <a:extLst>
              <a:ext uri="{FF2B5EF4-FFF2-40B4-BE49-F238E27FC236}">
                <a16:creationId xmlns:a16="http://schemas.microsoft.com/office/drawing/2014/main" id="{F2F7CC16-01DA-499E-B375-FD3C3EF2BA40}"/>
              </a:ext>
            </a:extLst>
          </p:cNvPr>
          <p:cNvSpPr txBox="1"/>
          <p:nvPr/>
        </p:nvSpPr>
        <p:spPr>
          <a:xfrm>
            <a:off x="4832341" y="4178157"/>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75" name="Isosceles Triangle 74">
            <a:extLst>
              <a:ext uri="{FF2B5EF4-FFF2-40B4-BE49-F238E27FC236}">
                <a16:creationId xmlns:a16="http://schemas.microsoft.com/office/drawing/2014/main" id="{218F0F7A-5FEE-4BA5-A257-D70CAD1006F0}"/>
              </a:ext>
            </a:extLst>
          </p:cNvPr>
          <p:cNvSpPr/>
          <p:nvPr/>
        </p:nvSpPr>
        <p:spPr>
          <a:xfrm flipV="1">
            <a:off x="4832341" y="419958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C10AB409-AFB2-4CF9-9449-40A1B11A50F5}"/>
              </a:ext>
            </a:extLst>
          </p:cNvPr>
          <p:cNvSpPr txBox="1"/>
          <p:nvPr/>
        </p:nvSpPr>
        <p:spPr>
          <a:xfrm>
            <a:off x="3056819" y="535669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(+12)</a:t>
            </a:r>
          </a:p>
        </p:txBody>
      </p:sp>
      <p:sp>
        <p:nvSpPr>
          <p:cNvPr id="81" name="Isosceles Triangle 80">
            <a:extLst>
              <a:ext uri="{FF2B5EF4-FFF2-40B4-BE49-F238E27FC236}">
                <a16:creationId xmlns:a16="http://schemas.microsoft.com/office/drawing/2014/main" id="{9D79B840-6ADB-433D-AE60-7A00A465A915}"/>
              </a:ext>
            </a:extLst>
          </p:cNvPr>
          <p:cNvSpPr/>
          <p:nvPr/>
        </p:nvSpPr>
        <p:spPr>
          <a:xfrm>
            <a:off x="3056819" y="5378122"/>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B49EAC2E-E43B-4568-9C69-C52B9F5BFDC3}"/>
              </a:ext>
            </a:extLst>
          </p:cNvPr>
          <p:cNvSpPr txBox="1"/>
          <p:nvPr/>
        </p:nvSpPr>
        <p:spPr>
          <a:xfrm>
            <a:off x="3705942" y="503098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(-9)</a:t>
            </a:r>
          </a:p>
        </p:txBody>
      </p:sp>
      <p:sp>
        <p:nvSpPr>
          <p:cNvPr id="86" name="Isosceles Triangle 85">
            <a:extLst>
              <a:ext uri="{FF2B5EF4-FFF2-40B4-BE49-F238E27FC236}">
                <a16:creationId xmlns:a16="http://schemas.microsoft.com/office/drawing/2014/main" id="{A00B085D-BD4D-474B-84A6-96340CF38651}"/>
              </a:ext>
            </a:extLst>
          </p:cNvPr>
          <p:cNvSpPr/>
          <p:nvPr/>
        </p:nvSpPr>
        <p:spPr>
          <a:xfrm flipV="1">
            <a:off x="3705942" y="505241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0869B8F5-BE6B-4B36-9BF0-67027A4143A0}"/>
              </a:ext>
            </a:extLst>
          </p:cNvPr>
          <p:cNvSpPr txBox="1"/>
          <p:nvPr/>
        </p:nvSpPr>
        <p:spPr>
          <a:xfrm>
            <a:off x="8958687" y="5759574"/>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(-7)</a:t>
            </a:r>
          </a:p>
        </p:txBody>
      </p:sp>
      <p:sp>
        <p:nvSpPr>
          <p:cNvPr id="89" name="Isosceles Triangle 88">
            <a:extLst>
              <a:ext uri="{FF2B5EF4-FFF2-40B4-BE49-F238E27FC236}">
                <a16:creationId xmlns:a16="http://schemas.microsoft.com/office/drawing/2014/main" id="{21398C06-2091-4933-812A-115405EEF88F}"/>
              </a:ext>
            </a:extLst>
          </p:cNvPr>
          <p:cNvSpPr/>
          <p:nvPr/>
        </p:nvSpPr>
        <p:spPr>
          <a:xfrm flipV="1">
            <a:off x="8958687" y="578100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80396F9E-E140-4571-964F-E97ED3A5066F}"/>
              </a:ext>
            </a:extLst>
          </p:cNvPr>
          <p:cNvSpPr txBox="1"/>
          <p:nvPr/>
        </p:nvSpPr>
        <p:spPr>
          <a:xfrm>
            <a:off x="10922599" y="296343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(+0.2)</a:t>
            </a:r>
          </a:p>
        </p:txBody>
      </p:sp>
      <p:sp>
        <p:nvSpPr>
          <p:cNvPr id="91" name="Isosceles Triangle 90">
            <a:extLst>
              <a:ext uri="{FF2B5EF4-FFF2-40B4-BE49-F238E27FC236}">
                <a16:creationId xmlns:a16="http://schemas.microsoft.com/office/drawing/2014/main" id="{33B85DF0-F72F-4C40-9CDF-E563BC1EAB9E}"/>
              </a:ext>
            </a:extLst>
          </p:cNvPr>
          <p:cNvSpPr/>
          <p:nvPr/>
        </p:nvSpPr>
        <p:spPr>
          <a:xfrm>
            <a:off x="10922599" y="2984860"/>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93E78C86-54EB-4CD3-AAEE-920BADD22FE2}"/>
              </a:ext>
            </a:extLst>
          </p:cNvPr>
          <p:cNvSpPr txBox="1"/>
          <p:nvPr/>
        </p:nvSpPr>
        <p:spPr>
          <a:xfrm>
            <a:off x="7177291" y="3462170"/>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97" name="Isosceles Triangle 96">
            <a:extLst>
              <a:ext uri="{FF2B5EF4-FFF2-40B4-BE49-F238E27FC236}">
                <a16:creationId xmlns:a16="http://schemas.microsoft.com/office/drawing/2014/main" id="{CCEE17F0-1973-4CA8-A11E-E652CC97DD0D}"/>
              </a:ext>
            </a:extLst>
          </p:cNvPr>
          <p:cNvSpPr/>
          <p:nvPr/>
        </p:nvSpPr>
        <p:spPr>
          <a:xfrm>
            <a:off x="7177291" y="3483600"/>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a:extLst>
              <a:ext uri="{FF2B5EF4-FFF2-40B4-BE49-F238E27FC236}">
                <a16:creationId xmlns:a16="http://schemas.microsoft.com/office/drawing/2014/main" id="{A07C9919-ECE0-431A-96C9-5883DB551258}"/>
              </a:ext>
            </a:extLst>
          </p:cNvPr>
          <p:cNvPicPr>
            <a:picLocks noChangeAspect="1"/>
          </p:cNvPicPr>
          <p:nvPr/>
        </p:nvPicPr>
        <p:blipFill rotWithShape="1">
          <a:blip r:embed="rId43">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
        <p:nvSpPr>
          <p:cNvPr id="102" name="TextBox 101">
            <a:extLst>
              <a:ext uri="{FF2B5EF4-FFF2-40B4-BE49-F238E27FC236}">
                <a16:creationId xmlns:a16="http://schemas.microsoft.com/office/drawing/2014/main" id="{02D67C2F-7B2A-4265-B989-9023F74C9D1B}"/>
              </a:ext>
            </a:extLst>
          </p:cNvPr>
          <p:cNvSpPr txBox="1"/>
          <p:nvPr/>
        </p:nvSpPr>
        <p:spPr>
          <a:xfrm>
            <a:off x="6877818" y="473592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(+3)</a:t>
            </a:r>
          </a:p>
        </p:txBody>
      </p:sp>
      <p:sp>
        <p:nvSpPr>
          <p:cNvPr id="103" name="Isosceles Triangle 102">
            <a:extLst>
              <a:ext uri="{FF2B5EF4-FFF2-40B4-BE49-F238E27FC236}">
                <a16:creationId xmlns:a16="http://schemas.microsoft.com/office/drawing/2014/main" id="{758CD20B-3A5F-493A-A093-76E5BB9475A5}"/>
              </a:ext>
            </a:extLst>
          </p:cNvPr>
          <p:cNvSpPr/>
          <p:nvPr/>
        </p:nvSpPr>
        <p:spPr>
          <a:xfrm>
            <a:off x="6877818" y="4757358"/>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5289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51251AAF-6035-4BFA-86EC-F0D84338CE25}"/>
              </a:ext>
            </a:extLst>
          </p:cNvPr>
          <p:cNvGraphicFramePr>
            <a:graphicFrameLocks noGrp="1"/>
          </p:cNvGraphicFramePr>
          <p:nvPr>
            <p:extLst>
              <p:ext uri="{D42A27DB-BD31-4B8C-83A1-F6EECF244321}">
                <p14:modId xmlns:p14="http://schemas.microsoft.com/office/powerpoint/2010/main" val="3175827119"/>
              </p:ext>
            </p:extLst>
          </p:nvPr>
        </p:nvGraphicFramePr>
        <p:xfrm>
          <a:off x="4017689" y="3304339"/>
          <a:ext cx="7017986" cy="2905959"/>
        </p:xfrm>
        <a:graphic>
          <a:graphicData uri="http://schemas.openxmlformats.org/drawingml/2006/table">
            <a:tbl>
              <a:tblPr/>
              <a:tblGrid>
                <a:gridCol w="2377440">
                  <a:extLst>
                    <a:ext uri="{9D8B030D-6E8A-4147-A177-3AD203B41FA5}">
                      <a16:colId xmlns:a16="http://schemas.microsoft.com/office/drawing/2014/main" val="2215113818"/>
                    </a:ext>
                  </a:extLst>
                </a:gridCol>
                <a:gridCol w="491473">
                  <a:extLst>
                    <a:ext uri="{9D8B030D-6E8A-4147-A177-3AD203B41FA5}">
                      <a16:colId xmlns:a16="http://schemas.microsoft.com/office/drawing/2014/main" val="208554357"/>
                    </a:ext>
                  </a:extLst>
                </a:gridCol>
                <a:gridCol w="3657600">
                  <a:extLst>
                    <a:ext uri="{9D8B030D-6E8A-4147-A177-3AD203B41FA5}">
                      <a16:colId xmlns:a16="http://schemas.microsoft.com/office/drawing/2014/main" val="2678355015"/>
                    </a:ext>
                  </a:extLst>
                </a:gridCol>
                <a:gridCol w="491473">
                  <a:extLst>
                    <a:ext uri="{9D8B030D-6E8A-4147-A177-3AD203B41FA5}">
                      <a16:colId xmlns:a16="http://schemas.microsoft.com/office/drawing/2014/main" val="3742613474"/>
                    </a:ext>
                  </a:extLst>
                </a:gridCol>
              </a:tblGrid>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Is committed to restoring power to customers affected by wildfires</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8.3</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900" b="0" i="0" u="none" strike="noStrike" kern="12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41</a:t>
                      </a:r>
                    </a:p>
                  </a:txBody>
                  <a:tcPr marL="9525" marR="9525" marT="9525" marB="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6505122"/>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Actively works with first responders to keep communities safe during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8.1</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29</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983066"/>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Takes proactive measures to protect the electricity grid from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7.9</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en-US" sz="900" b="0" i="0" u="none" strike="noStrike" kern="12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26</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6369180"/>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Supports nonprofits and communities affected by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7.7</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17</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6822447"/>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Takes proactive measures to protect communities from the risks of wildfires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7.7</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19</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0121093"/>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Shows care and concern for its customers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7.7</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18</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9233124"/>
                  </a:ext>
                </a:extLst>
              </a:tr>
              <a:tr h="415137">
                <a:tc>
                  <a:txBody>
                    <a:bodyPr/>
                    <a:lstStyle/>
                    <a:p>
                      <a:pPr marL="0" algn="l" defTabSz="914400" rtl="0" eaLnBrk="1" fontAlgn="t" latinLnBrk="0" hangingPunct="1"/>
                      <a:r>
                        <a:rPr lang="en-US" sz="900" u="none" strike="noStrike" kern="1200">
                          <a:solidFill>
                            <a:schemeClr val="tx1"/>
                          </a:solidFill>
                          <a:effectLst/>
                          <a:latin typeface="Montserrat Light" panose="00000400000000000000" pitchFamily="2" charset="0"/>
                          <a:ea typeface="+mn-ea"/>
                          <a:cs typeface="+mn-cs"/>
                        </a:rPr>
                        <a:t>Is a company you trust to act in the best interest of its customers</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7.6</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kern="120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r>
                        <a:rPr lang="en-US" sz="900" b="0" i="0" u="none" strike="noStrike" kern="1200">
                          <a:solidFill>
                            <a:srgbClr val="000000"/>
                          </a:solidFill>
                          <a:effectLst/>
                          <a:latin typeface="Montserrat Light" panose="00000400000000000000" pitchFamily="2" charset="0"/>
                          <a:ea typeface="+mn-ea"/>
                          <a:cs typeface="+mn-cs"/>
                        </a:rPr>
                        <a:t>16</a:t>
                      </a:r>
                    </a:p>
                  </a:txBody>
                  <a:tcPr marL="9525" marR="9525" marT="9525" marB="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9553760"/>
                  </a:ext>
                </a:extLst>
              </a:tr>
            </a:tbl>
          </a:graphicData>
        </a:graphic>
      </p:graphicFrame>
      <p:pic>
        <p:nvPicPr>
          <p:cNvPr id="2" name="Picture 1">
            <a:extLst>
              <a:ext uri="{FF2B5EF4-FFF2-40B4-BE49-F238E27FC236}">
                <a16:creationId xmlns:a16="http://schemas.microsoft.com/office/drawing/2014/main" id="{6062D721-1A51-4898-8005-289CDD2CB7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6D837EA-04F1-4CC4-9433-18F69DD46C69}"/>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184C1215-CBF7-4E20-8BD3-A586330504D5}"/>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BB623AE-02DC-409A-816E-FBF2A20EC8A1}"/>
              </a:ext>
            </a:extLst>
          </p:cNvPr>
          <p:cNvSpPr txBox="1"/>
          <p:nvPr/>
        </p:nvSpPr>
        <p:spPr>
          <a:xfrm>
            <a:off x="877709" y="619535"/>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How do customers not in high-risk areas feel about SCE?</a:t>
            </a:r>
          </a:p>
        </p:txBody>
      </p:sp>
      <p:sp>
        <p:nvSpPr>
          <p:cNvPr id="6" name="Rectangle 5">
            <a:extLst>
              <a:ext uri="{FF2B5EF4-FFF2-40B4-BE49-F238E27FC236}">
                <a16:creationId xmlns:a16="http://schemas.microsoft.com/office/drawing/2014/main" id="{44E21F8A-F6FC-44BF-8B52-1542E3112BDD}"/>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Total Respondents (Not in high-risk area n=500); Q1, Q12</a:t>
            </a:r>
          </a:p>
        </p:txBody>
      </p:sp>
      <p:sp>
        <p:nvSpPr>
          <p:cNvPr id="7" name="Text Placeholder 6">
            <a:extLst>
              <a:ext uri="{FF2B5EF4-FFF2-40B4-BE49-F238E27FC236}">
                <a16:creationId xmlns:a16="http://schemas.microsoft.com/office/drawing/2014/main" id="{12F8888A-8D49-41CA-8263-5BB9AFC9B1B5}"/>
              </a:ext>
            </a:extLst>
          </p:cNvPr>
          <p:cNvSpPr txBox="1">
            <a:spLocks/>
          </p:cNvSpPr>
          <p:nvPr/>
        </p:nvSpPr>
        <p:spPr>
          <a:xfrm>
            <a:off x="866736" y="2522893"/>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SCE FAVORABILITY</a:t>
            </a:r>
          </a:p>
        </p:txBody>
      </p:sp>
      <p:cxnSp>
        <p:nvCxnSpPr>
          <p:cNvPr id="8" name="Straight Connector 7">
            <a:extLst>
              <a:ext uri="{FF2B5EF4-FFF2-40B4-BE49-F238E27FC236}">
                <a16:creationId xmlns:a16="http://schemas.microsoft.com/office/drawing/2014/main" id="{B586B07D-F864-42F0-BC8B-E3B8BB56E977}"/>
              </a:ext>
            </a:extLst>
          </p:cNvPr>
          <p:cNvCxnSpPr>
            <a:cxnSpLocks/>
          </p:cNvCxnSpPr>
          <p:nvPr/>
        </p:nvCxnSpPr>
        <p:spPr>
          <a:xfrm rot="16200000" flipV="1">
            <a:off x="1169767" y="2620937"/>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6">
            <a:extLst>
              <a:ext uri="{FF2B5EF4-FFF2-40B4-BE49-F238E27FC236}">
                <a16:creationId xmlns:a16="http://schemas.microsoft.com/office/drawing/2014/main" id="{8235D12D-301B-405D-BA6A-18C2E79F2BF5}"/>
              </a:ext>
            </a:extLst>
          </p:cNvPr>
          <p:cNvSpPr txBox="1">
            <a:spLocks/>
          </p:cNvSpPr>
          <p:nvPr/>
        </p:nvSpPr>
        <p:spPr>
          <a:xfrm>
            <a:off x="3936048" y="2522904"/>
            <a:ext cx="3279628"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FEELINGS TOWARD SCE</a:t>
            </a:r>
            <a:endParaRPr lang="en-US" sz="1200">
              <a:solidFill>
                <a:schemeClr val="tx1"/>
              </a:solidFill>
              <a:latin typeface="Montserrat Light" panose="00000400000000000000" pitchFamily="2" charset="0"/>
              <a:sym typeface="HuluStyle Regular"/>
            </a:endParaRPr>
          </a:p>
        </p:txBody>
      </p:sp>
      <p:cxnSp>
        <p:nvCxnSpPr>
          <p:cNvPr id="19" name="Straight Connector 18">
            <a:extLst>
              <a:ext uri="{FF2B5EF4-FFF2-40B4-BE49-F238E27FC236}">
                <a16:creationId xmlns:a16="http://schemas.microsoft.com/office/drawing/2014/main" id="{FAE0B18B-2386-43A6-BBB0-19B97CD65524}"/>
              </a:ext>
            </a:extLst>
          </p:cNvPr>
          <p:cNvCxnSpPr>
            <a:cxnSpLocks/>
          </p:cNvCxnSpPr>
          <p:nvPr/>
        </p:nvCxnSpPr>
        <p:spPr>
          <a:xfrm rot="16200000" flipV="1">
            <a:off x="4239632" y="261158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160A2E1-5FA6-4EFD-A095-F0340DF1348A}"/>
              </a:ext>
            </a:extLst>
          </p:cNvPr>
          <p:cNvSpPr/>
          <p:nvPr/>
        </p:nvSpPr>
        <p:spPr>
          <a:xfrm>
            <a:off x="9566232" y="2818369"/>
            <a:ext cx="1007007" cy="353943"/>
          </a:xfrm>
          <a:prstGeom prst="rect">
            <a:avLst/>
          </a:prstGeom>
        </p:spPr>
        <p:txBody>
          <a:bodyPr wrap="none">
            <a:spAutoFit/>
          </a:bodyPr>
          <a:lstStyle/>
          <a:p>
            <a:pPr algn="r" fontAlgn="t"/>
            <a:r>
              <a:rPr lang="en-US" sz="900">
                <a:latin typeface="Montserrat SemiBold" panose="00000700000000000000" pitchFamily="2" charset="0"/>
              </a:rPr>
              <a:t>Bottom 3 Box </a:t>
            </a:r>
          </a:p>
          <a:p>
            <a:pPr algn="r" fontAlgn="t"/>
            <a:r>
              <a:rPr lang="en-US" sz="800">
                <a:latin typeface="Montserrat Light" panose="00000400000000000000" pitchFamily="2" charset="0"/>
              </a:rPr>
              <a:t>(1-3)</a:t>
            </a:r>
          </a:p>
        </p:txBody>
      </p:sp>
      <p:sp>
        <p:nvSpPr>
          <p:cNvPr id="21" name="Rectangle 20">
            <a:extLst>
              <a:ext uri="{FF2B5EF4-FFF2-40B4-BE49-F238E27FC236}">
                <a16:creationId xmlns:a16="http://schemas.microsoft.com/office/drawing/2014/main" id="{0D15C59F-4445-42DF-8A70-7F177C8D7680}"/>
              </a:ext>
            </a:extLst>
          </p:cNvPr>
          <p:cNvSpPr/>
          <p:nvPr/>
        </p:nvSpPr>
        <p:spPr>
          <a:xfrm>
            <a:off x="8312597" y="2818369"/>
            <a:ext cx="965329" cy="353943"/>
          </a:xfrm>
          <a:prstGeom prst="rect">
            <a:avLst/>
          </a:prstGeom>
        </p:spPr>
        <p:txBody>
          <a:bodyPr wrap="none">
            <a:spAutoFit/>
          </a:bodyPr>
          <a:lstStyle/>
          <a:p>
            <a:pPr algn="ctr" fontAlgn="t"/>
            <a:r>
              <a:rPr lang="en-US" sz="900">
                <a:latin typeface="Montserrat SemiBold" panose="00000700000000000000" pitchFamily="2" charset="0"/>
              </a:rPr>
              <a:t>Middle 4 Box </a:t>
            </a:r>
          </a:p>
          <a:p>
            <a:pPr algn="ctr" fontAlgn="t"/>
            <a:r>
              <a:rPr lang="en-US" sz="800">
                <a:latin typeface="Montserrat Light" panose="00000400000000000000" pitchFamily="2" charset="0"/>
              </a:rPr>
              <a:t>(4-7)</a:t>
            </a:r>
          </a:p>
        </p:txBody>
      </p:sp>
      <p:sp>
        <p:nvSpPr>
          <p:cNvPr id="22" name="Rectangle 21">
            <a:extLst>
              <a:ext uri="{FF2B5EF4-FFF2-40B4-BE49-F238E27FC236}">
                <a16:creationId xmlns:a16="http://schemas.microsoft.com/office/drawing/2014/main" id="{A9295B0D-6133-455A-9B9B-4A3DE03FEFAE}"/>
              </a:ext>
            </a:extLst>
          </p:cNvPr>
          <p:cNvSpPr/>
          <p:nvPr/>
        </p:nvSpPr>
        <p:spPr>
          <a:xfrm>
            <a:off x="6987618" y="2818369"/>
            <a:ext cx="779381" cy="353943"/>
          </a:xfrm>
          <a:prstGeom prst="rect">
            <a:avLst/>
          </a:prstGeom>
        </p:spPr>
        <p:txBody>
          <a:bodyPr wrap="non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graphicFrame>
        <p:nvGraphicFramePr>
          <p:cNvPr id="24" name="Chart 23">
            <a:extLst>
              <a:ext uri="{FF2B5EF4-FFF2-40B4-BE49-F238E27FC236}">
                <a16:creationId xmlns:a16="http://schemas.microsoft.com/office/drawing/2014/main" id="{CE49AF88-7045-417F-9510-8A0EFFC4F517}"/>
              </a:ext>
            </a:extLst>
          </p:cNvPr>
          <p:cNvGraphicFramePr/>
          <p:nvPr>
            <p:extLst>
              <p:ext uri="{D42A27DB-BD31-4B8C-83A1-F6EECF244321}">
                <p14:modId xmlns:p14="http://schemas.microsoft.com/office/powerpoint/2010/main" val="4088258190"/>
              </p:ext>
            </p:extLst>
          </p:nvPr>
        </p:nvGraphicFramePr>
        <p:xfrm>
          <a:off x="6927925" y="3157391"/>
          <a:ext cx="3710405" cy="3194019"/>
        </p:xfrm>
        <a:graphic>
          <a:graphicData uri="http://schemas.openxmlformats.org/drawingml/2006/chart">
            <c:chart xmlns:c="http://schemas.openxmlformats.org/drawingml/2006/chart" xmlns:r="http://schemas.openxmlformats.org/officeDocument/2006/relationships" r:id="rId4"/>
          </a:graphicData>
        </a:graphic>
      </p:graphicFrame>
      <p:sp>
        <p:nvSpPr>
          <p:cNvPr id="33" name="Rectangle 32">
            <a:extLst>
              <a:ext uri="{FF2B5EF4-FFF2-40B4-BE49-F238E27FC236}">
                <a16:creationId xmlns:a16="http://schemas.microsoft.com/office/drawing/2014/main" id="{1EF2C259-C7B0-4F7D-8F3A-4BAAA00AA7AE}"/>
              </a:ext>
            </a:extLst>
          </p:cNvPr>
          <p:cNvSpPr/>
          <p:nvPr/>
        </p:nvSpPr>
        <p:spPr>
          <a:xfrm>
            <a:off x="6358361" y="2818369"/>
            <a:ext cx="535724" cy="369332"/>
          </a:xfrm>
          <a:prstGeom prst="rect">
            <a:avLst/>
          </a:prstGeom>
        </p:spPr>
        <p:txBody>
          <a:bodyPr wrap="none">
            <a:spAutoFit/>
          </a:bodyPr>
          <a:lstStyle/>
          <a:p>
            <a:pPr fontAlgn="t"/>
            <a:r>
              <a:rPr lang="en-US" sz="900">
                <a:latin typeface="Montserrat SemiBold" panose="00000700000000000000" pitchFamily="2" charset="0"/>
              </a:rPr>
              <a:t>Mean </a:t>
            </a:r>
          </a:p>
          <a:p>
            <a:pPr fontAlgn="t"/>
            <a:r>
              <a:rPr lang="en-US" sz="900">
                <a:latin typeface="Montserrat SemiBold" panose="00000700000000000000" pitchFamily="2" charset="0"/>
              </a:rPr>
              <a:t>Score</a:t>
            </a:r>
            <a:endParaRPr lang="en-US" sz="800">
              <a:latin typeface="Montserrat Light" panose="00000400000000000000" pitchFamily="2" charset="0"/>
            </a:endParaRPr>
          </a:p>
        </p:txBody>
      </p:sp>
      <p:sp>
        <p:nvSpPr>
          <p:cNvPr id="34" name="Rectangle 33">
            <a:extLst>
              <a:ext uri="{FF2B5EF4-FFF2-40B4-BE49-F238E27FC236}">
                <a16:creationId xmlns:a16="http://schemas.microsoft.com/office/drawing/2014/main" id="{B49B276D-6541-48C3-95E2-1D4EF165D537}"/>
              </a:ext>
            </a:extLst>
          </p:cNvPr>
          <p:cNvSpPr/>
          <p:nvPr/>
        </p:nvSpPr>
        <p:spPr>
          <a:xfrm>
            <a:off x="10573239" y="2821408"/>
            <a:ext cx="844843" cy="461665"/>
          </a:xfrm>
          <a:prstGeom prst="rect">
            <a:avLst/>
          </a:prstGeom>
        </p:spPr>
        <p:txBody>
          <a:bodyPr wrap="square">
            <a:spAutoFit/>
          </a:bodyPr>
          <a:lstStyle/>
          <a:p>
            <a:pPr fontAlgn="t"/>
            <a:r>
              <a:rPr lang="en-US" sz="800">
                <a:latin typeface="Montserrat SemiBold" panose="00000700000000000000" pitchFamily="2" charset="0"/>
              </a:rPr>
              <a:t>Net Score </a:t>
            </a:r>
          </a:p>
          <a:p>
            <a:pPr fontAlgn="t"/>
            <a:r>
              <a:rPr lang="en-US" sz="800">
                <a:latin typeface="Montserrat Light" panose="00000400000000000000" pitchFamily="2" charset="0"/>
              </a:rPr>
              <a:t>(9-10 minus 1-6)</a:t>
            </a:r>
            <a:endParaRPr lang="en-US" sz="700">
              <a:latin typeface="Montserrat Light" panose="00000400000000000000" pitchFamily="2" charset="0"/>
            </a:endParaRPr>
          </a:p>
        </p:txBody>
      </p:sp>
      <p:sp>
        <p:nvSpPr>
          <p:cNvPr id="45" name="TextBox 44">
            <a:extLst>
              <a:ext uri="{FF2B5EF4-FFF2-40B4-BE49-F238E27FC236}">
                <a16:creationId xmlns:a16="http://schemas.microsoft.com/office/drawing/2014/main" id="{AB419FD1-4762-4A1E-9E24-EF1E23E587A9}"/>
              </a:ext>
            </a:extLst>
          </p:cNvPr>
          <p:cNvSpPr txBox="1"/>
          <p:nvPr/>
        </p:nvSpPr>
        <p:spPr>
          <a:xfrm>
            <a:off x="2740177" y="3099899"/>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sp>
        <p:nvSpPr>
          <p:cNvPr id="46" name="TextBox 45">
            <a:extLst>
              <a:ext uri="{FF2B5EF4-FFF2-40B4-BE49-F238E27FC236}">
                <a16:creationId xmlns:a16="http://schemas.microsoft.com/office/drawing/2014/main" id="{E169B225-80DA-4CC7-921A-23A7A63633CF}"/>
              </a:ext>
            </a:extLst>
          </p:cNvPr>
          <p:cNvSpPr txBox="1"/>
          <p:nvPr/>
        </p:nvSpPr>
        <p:spPr>
          <a:xfrm>
            <a:off x="2740177" y="3484461"/>
            <a:ext cx="225754" cy="194925"/>
          </a:xfrm>
          <a:prstGeom prst="rect">
            <a:avLst/>
          </a:prstGeom>
          <a:noFill/>
        </p:spPr>
        <p:txBody>
          <a:bodyPr wrap="square" rtlCol="0">
            <a:spAutoFit/>
          </a:bodyPr>
          <a:lstStyle>
            <a:defPPr>
              <a:defRPr lang="en-US"/>
            </a:defPPr>
            <a:lvl1pPr algn="ctr">
              <a:defRPr sz="1000">
                <a:latin typeface="Montserrat" panose="00000500000000000000" pitchFamily="2" charset="0"/>
              </a:defRPr>
            </a:lvl1pPr>
          </a:lstStyle>
          <a:p>
            <a:pPr algn="l"/>
            <a:r>
              <a:rPr lang="en-US" b="1" baseline="30000">
                <a:solidFill>
                  <a:schemeClr val="bg1"/>
                </a:solidFill>
              </a:rPr>
              <a:t>b</a:t>
            </a:r>
          </a:p>
        </p:txBody>
      </p:sp>
      <p:graphicFrame>
        <p:nvGraphicFramePr>
          <p:cNvPr id="47" name="Chart 46">
            <a:extLst>
              <a:ext uri="{FF2B5EF4-FFF2-40B4-BE49-F238E27FC236}">
                <a16:creationId xmlns:a16="http://schemas.microsoft.com/office/drawing/2014/main" id="{BE43CD65-709E-4269-B35B-23A98EB82106}"/>
              </a:ext>
            </a:extLst>
          </p:cNvPr>
          <p:cNvGraphicFramePr/>
          <p:nvPr>
            <p:extLst>
              <p:ext uri="{D42A27DB-BD31-4B8C-83A1-F6EECF244321}">
                <p14:modId xmlns:p14="http://schemas.microsoft.com/office/powerpoint/2010/main" val="4131485500"/>
              </p:ext>
            </p:extLst>
          </p:nvPr>
        </p:nvGraphicFramePr>
        <p:xfrm>
          <a:off x="1751186" y="2871298"/>
          <a:ext cx="1858937" cy="25888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8" name="Table 47">
            <a:extLst>
              <a:ext uri="{FF2B5EF4-FFF2-40B4-BE49-F238E27FC236}">
                <a16:creationId xmlns:a16="http://schemas.microsoft.com/office/drawing/2014/main" id="{60570A53-2C33-47D7-99B9-D7312176952A}"/>
              </a:ext>
            </a:extLst>
          </p:cNvPr>
          <p:cNvGraphicFramePr>
            <a:graphicFrameLocks noGrp="1"/>
          </p:cNvGraphicFramePr>
          <p:nvPr>
            <p:extLst>
              <p:ext uri="{D42A27DB-BD31-4B8C-83A1-F6EECF244321}">
                <p14:modId xmlns:p14="http://schemas.microsoft.com/office/powerpoint/2010/main" val="3934098185"/>
              </p:ext>
            </p:extLst>
          </p:nvPr>
        </p:nvGraphicFramePr>
        <p:xfrm>
          <a:off x="919900" y="5523817"/>
          <a:ext cx="2209372" cy="706792"/>
        </p:xfrm>
        <a:graphic>
          <a:graphicData uri="http://schemas.openxmlformats.org/drawingml/2006/table">
            <a:tbl>
              <a:tblPr/>
              <a:tblGrid>
                <a:gridCol w="1280160">
                  <a:extLst>
                    <a:ext uri="{9D8B030D-6E8A-4147-A177-3AD203B41FA5}">
                      <a16:colId xmlns:a16="http://schemas.microsoft.com/office/drawing/2014/main" val="1705185750"/>
                    </a:ext>
                  </a:extLst>
                </a:gridCol>
                <a:gridCol w="929212">
                  <a:extLst>
                    <a:ext uri="{9D8B030D-6E8A-4147-A177-3AD203B41FA5}">
                      <a16:colId xmlns:a16="http://schemas.microsoft.com/office/drawing/2014/main" val="695162484"/>
                    </a:ext>
                  </a:extLst>
                </a:gridCol>
              </a:tblGrid>
              <a:tr h="353396">
                <a:tc>
                  <a:txBody>
                    <a:bodyPr/>
                    <a:lstStyle/>
                    <a:p>
                      <a:pPr fontAlgn="t"/>
                      <a:r>
                        <a:rPr lang="en-US" sz="900">
                          <a:latin typeface="Montserrat SemiBold" panose="00000700000000000000" pitchFamily="2" charset="0"/>
                        </a:rPr>
                        <a:t>Mean Score</a:t>
                      </a:r>
                      <a:endParaRPr lang="en-US" sz="800">
                        <a:latin typeface="Montserrat Light" panose="00000400000000000000" pitchFamily="2" charset="0"/>
                      </a:endParaRP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a:solidFill>
                            <a:srgbClr val="000000"/>
                          </a:solidFill>
                          <a:effectLst/>
                          <a:latin typeface="Montserrat Light" panose="00000400000000000000" pitchFamily="2" charset="0"/>
                        </a:rPr>
                        <a:t>8.0</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2916924"/>
                  </a:ext>
                </a:extLst>
              </a:tr>
              <a:tr h="353396">
                <a:tc>
                  <a:txBody>
                    <a:bodyPr/>
                    <a:lstStyle/>
                    <a:p>
                      <a:pPr fontAlgn="t"/>
                      <a:r>
                        <a:rPr lang="en-US" sz="900">
                          <a:latin typeface="Montserrat SemiBold" panose="00000700000000000000" pitchFamily="2" charset="0"/>
                        </a:rPr>
                        <a:t>Net Favorability</a:t>
                      </a: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000" b="0" i="0" u="none" strike="noStrike" kern="1200" noProof="0">
                          <a:solidFill>
                            <a:srgbClr val="000000"/>
                          </a:solidFill>
                          <a:effectLst/>
                          <a:latin typeface="Montserrat Light" panose="00000400000000000000" pitchFamily="2" charset="0"/>
                          <a:ea typeface="+mn-ea"/>
                          <a:cs typeface="+mn-cs"/>
                        </a:rPr>
                        <a:t>28</a:t>
                      </a:r>
                      <a:endParaRPr lang="en-US" sz="1000" b="0" i="0" u="none" strike="noStrike" kern="1200" baseline="30000" noProof="0">
                        <a:solidFill>
                          <a:srgbClr val="000000"/>
                        </a:solidFill>
                        <a:effectLst/>
                        <a:latin typeface="Montserrat Light" panose="00000400000000000000" pitchFamily="2" charset="0"/>
                        <a:ea typeface="+mn-ea"/>
                        <a:cs typeface="+mn-cs"/>
                      </a:endParaRPr>
                    </a:p>
                  </a:txBody>
                  <a:tcPr marL="45720" marR="45720" anchor="ctr">
                    <a:lnL w="12700" cmpd="sng">
                      <a:noFill/>
                      <a:prstDash val="solid"/>
                    </a:lnL>
                    <a:lnR w="12700" cmpd="sng">
                      <a:noFill/>
                      <a:prstDash val="solid"/>
                    </a:lnR>
                    <a:lnT w="12700" cap="flat" cmpd="sng" algn="ctr">
                      <a:solidFill>
                        <a:schemeClr val="bg2"/>
                      </a:solidFill>
                      <a:prstDash val="sysDot"/>
                      <a:round/>
                      <a:headEnd type="none" w="med" len="med"/>
                      <a:tailEnd type="none" w="med" len="med"/>
                    </a:lnT>
                    <a:lnB w="12700" cap="flat" cmpd="sng" algn="ctr">
                      <a:solidFill>
                        <a:schemeClr val="bg2"/>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1710227"/>
                  </a:ext>
                </a:extLst>
              </a:tr>
            </a:tbl>
          </a:graphicData>
        </a:graphic>
      </p:graphicFrame>
      <p:sp>
        <p:nvSpPr>
          <p:cNvPr id="49" name="Rectangle 48">
            <a:extLst>
              <a:ext uri="{FF2B5EF4-FFF2-40B4-BE49-F238E27FC236}">
                <a16:creationId xmlns:a16="http://schemas.microsoft.com/office/drawing/2014/main" id="{67783627-5468-44E8-899A-F09C5AAA4A5E}"/>
              </a:ext>
            </a:extLst>
          </p:cNvPr>
          <p:cNvSpPr/>
          <p:nvPr/>
        </p:nvSpPr>
        <p:spPr>
          <a:xfrm>
            <a:off x="900626" y="3402360"/>
            <a:ext cx="837293" cy="353943"/>
          </a:xfrm>
          <a:prstGeom prst="rect">
            <a:avLst/>
          </a:prstGeom>
        </p:spPr>
        <p:txBody>
          <a:bodyPr wrap="square">
            <a:spAutoFit/>
          </a:bodyPr>
          <a:lstStyle/>
          <a:p>
            <a:pPr fontAlgn="t"/>
            <a:r>
              <a:rPr lang="en-US" sz="900">
                <a:latin typeface="Montserrat SemiBold" panose="00000700000000000000" pitchFamily="2" charset="0"/>
              </a:rPr>
              <a:t>Top 3 Box </a:t>
            </a:r>
          </a:p>
          <a:p>
            <a:pPr fontAlgn="t"/>
            <a:r>
              <a:rPr lang="en-US" sz="800">
                <a:latin typeface="Montserrat Light" panose="00000400000000000000" pitchFamily="2" charset="0"/>
              </a:rPr>
              <a:t>(8-10)</a:t>
            </a:r>
          </a:p>
        </p:txBody>
      </p:sp>
      <p:sp>
        <p:nvSpPr>
          <p:cNvPr id="50" name="Rectangle 49">
            <a:extLst>
              <a:ext uri="{FF2B5EF4-FFF2-40B4-BE49-F238E27FC236}">
                <a16:creationId xmlns:a16="http://schemas.microsoft.com/office/drawing/2014/main" id="{DBAC26AF-A29F-4B30-8D37-670D6DA79648}"/>
              </a:ext>
            </a:extLst>
          </p:cNvPr>
          <p:cNvSpPr/>
          <p:nvPr/>
        </p:nvSpPr>
        <p:spPr>
          <a:xfrm>
            <a:off x="892187" y="4402471"/>
            <a:ext cx="965329" cy="353943"/>
          </a:xfrm>
          <a:prstGeom prst="rect">
            <a:avLst/>
          </a:prstGeom>
        </p:spPr>
        <p:txBody>
          <a:bodyPr wrap="none">
            <a:spAutoFit/>
          </a:bodyPr>
          <a:lstStyle/>
          <a:p>
            <a:pPr fontAlgn="t"/>
            <a:r>
              <a:rPr lang="en-US" sz="900">
                <a:latin typeface="Montserrat SemiBold" panose="00000700000000000000" pitchFamily="2" charset="0"/>
              </a:rPr>
              <a:t>Middle 4 Box </a:t>
            </a:r>
          </a:p>
          <a:p>
            <a:pPr fontAlgn="t"/>
            <a:r>
              <a:rPr lang="en-US" sz="800">
                <a:latin typeface="Montserrat Light" panose="00000400000000000000" pitchFamily="2" charset="0"/>
              </a:rPr>
              <a:t>(4-7)</a:t>
            </a:r>
          </a:p>
        </p:txBody>
      </p:sp>
      <p:sp>
        <p:nvSpPr>
          <p:cNvPr id="51" name="Rectangle 50">
            <a:extLst>
              <a:ext uri="{FF2B5EF4-FFF2-40B4-BE49-F238E27FC236}">
                <a16:creationId xmlns:a16="http://schemas.microsoft.com/office/drawing/2014/main" id="{24BBF3D8-FCAD-4588-B79E-DE09DC355167}"/>
              </a:ext>
            </a:extLst>
          </p:cNvPr>
          <p:cNvSpPr/>
          <p:nvPr/>
        </p:nvSpPr>
        <p:spPr>
          <a:xfrm>
            <a:off x="871347" y="5056343"/>
            <a:ext cx="1007007" cy="353943"/>
          </a:xfrm>
          <a:prstGeom prst="rect">
            <a:avLst/>
          </a:prstGeom>
        </p:spPr>
        <p:txBody>
          <a:bodyPr wrap="none">
            <a:spAutoFit/>
          </a:bodyPr>
          <a:lstStyle/>
          <a:p>
            <a:pPr fontAlgn="t"/>
            <a:r>
              <a:rPr lang="en-US" sz="900">
                <a:latin typeface="Montserrat SemiBold" panose="00000700000000000000" pitchFamily="2" charset="0"/>
              </a:rPr>
              <a:t>Bottom 3 Box </a:t>
            </a:r>
          </a:p>
          <a:p>
            <a:pPr fontAlgn="t"/>
            <a:r>
              <a:rPr lang="en-US" sz="800">
                <a:latin typeface="Montserrat Light" panose="00000400000000000000" pitchFamily="2" charset="0"/>
              </a:rPr>
              <a:t>(1-3)</a:t>
            </a:r>
          </a:p>
        </p:txBody>
      </p:sp>
      <p:sp>
        <p:nvSpPr>
          <p:cNvPr id="27" name="TextBox 26">
            <a:extLst>
              <a:ext uri="{FF2B5EF4-FFF2-40B4-BE49-F238E27FC236}">
                <a16:creationId xmlns:a16="http://schemas.microsoft.com/office/drawing/2014/main" id="{60834DE8-180B-4007-85BC-A4365FB0F1EC}"/>
              </a:ext>
            </a:extLst>
          </p:cNvPr>
          <p:cNvSpPr txBox="1"/>
          <p:nvPr/>
        </p:nvSpPr>
        <p:spPr>
          <a:xfrm>
            <a:off x="8321346" y="4698917"/>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(+11)</a:t>
            </a:r>
          </a:p>
        </p:txBody>
      </p:sp>
      <p:sp>
        <p:nvSpPr>
          <p:cNvPr id="28" name="Isosceles Triangle 27">
            <a:extLst>
              <a:ext uri="{FF2B5EF4-FFF2-40B4-BE49-F238E27FC236}">
                <a16:creationId xmlns:a16="http://schemas.microsoft.com/office/drawing/2014/main" id="{6CFEDCD7-1215-4DA0-8476-82B90BD5A9C2}"/>
              </a:ext>
            </a:extLst>
          </p:cNvPr>
          <p:cNvSpPr/>
          <p:nvPr/>
        </p:nvSpPr>
        <p:spPr>
          <a:xfrm>
            <a:off x="8321346" y="4720347"/>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0300C39-438B-46CB-8D9F-3B56E006C7D8}"/>
              </a:ext>
            </a:extLst>
          </p:cNvPr>
          <p:cNvSpPr txBox="1"/>
          <p:nvPr/>
        </p:nvSpPr>
        <p:spPr>
          <a:xfrm>
            <a:off x="8377262" y="4288332"/>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(+10)</a:t>
            </a:r>
          </a:p>
        </p:txBody>
      </p:sp>
      <p:sp>
        <p:nvSpPr>
          <p:cNvPr id="30" name="Isosceles Triangle 29">
            <a:extLst>
              <a:ext uri="{FF2B5EF4-FFF2-40B4-BE49-F238E27FC236}">
                <a16:creationId xmlns:a16="http://schemas.microsoft.com/office/drawing/2014/main" id="{D1EC45D3-1322-4800-8AB8-CF91869049B2}"/>
              </a:ext>
            </a:extLst>
          </p:cNvPr>
          <p:cNvSpPr/>
          <p:nvPr/>
        </p:nvSpPr>
        <p:spPr>
          <a:xfrm>
            <a:off x="8377262" y="4309762"/>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56850C5-EB77-4D0D-ABA9-99DA7BB42AFB}"/>
              </a:ext>
            </a:extLst>
          </p:cNvPr>
          <p:cNvSpPr txBox="1"/>
          <p:nvPr/>
        </p:nvSpPr>
        <p:spPr>
          <a:xfrm>
            <a:off x="8312597" y="5106701"/>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(+7 )</a:t>
            </a:r>
          </a:p>
        </p:txBody>
      </p:sp>
      <p:sp>
        <p:nvSpPr>
          <p:cNvPr id="32" name="Isosceles Triangle 31">
            <a:extLst>
              <a:ext uri="{FF2B5EF4-FFF2-40B4-BE49-F238E27FC236}">
                <a16:creationId xmlns:a16="http://schemas.microsoft.com/office/drawing/2014/main" id="{5BD7E92A-6F8F-476E-A258-0AE791A8B6F0}"/>
              </a:ext>
            </a:extLst>
          </p:cNvPr>
          <p:cNvSpPr/>
          <p:nvPr/>
        </p:nvSpPr>
        <p:spPr>
          <a:xfrm>
            <a:off x="8312597" y="5128131"/>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1B73679-9D68-421D-A64A-78120336DDAF}"/>
              </a:ext>
            </a:extLst>
          </p:cNvPr>
          <p:cNvSpPr txBox="1"/>
          <p:nvPr/>
        </p:nvSpPr>
        <p:spPr>
          <a:xfrm>
            <a:off x="9971191" y="4293462"/>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(-11)</a:t>
            </a:r>
          </a:p>
        </p:txBody>
      </p:sp>
      <p:sp>
        <p:nvSpPr>
          <p:cNvPr id="36" name="Isosceles Triangle 35">
            <a:extLst>
              <a:ext uri="{FF2B5EF4-FFF2-40B4-BE49-F238E27FC236}">
                <a16:creationId xmlns:a16="http://schemas.microsoft.com/office/drawing/2014/main" id="{4B8B7E95-BC1A-4ABA-A70E-30BB00DC5EFF}"/>
              </a:ext>
            </a:extLst>
          </p:cNvPr>
          <p:cNvSpPr/>
          <p:nvPr/>
        </p:nvSpPr>
        <p:spPr>
          <a:xfrm flipV="1">
            <a:off x="9971191" y="431489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9D15B58-FB1F-4E9A-9974-18B7199E202A}"/>
              </a:ext>
            </a:extLst>
          </p:cNvPr>
          <p:cNvSpPr txBox="1"/>
          <p:nvPr/>
        </p:nvSpPr>
        <p:spPr>
          <a:xfrm>
            <a:off x="9944302" y="4706672"/>
            <a:ext cx="426708" cy="184666"/>
          </a:xfrm>
          <a:prstGeom prst="rect">
            <a:avLst/>
          </a:prstGeom>
          <a:noFill/>
        </p:spPr>
        <p:txBody>
          <a:bodyPr wrap="square" rtlCol="0">
            <a:spAutoFit/>
          </a:bodyPr>
          <a:lstStyle/>
          <a:p>
            <a:pPr fontAlgn="b"/>
            <a:r>
              <a:rPr lang="en-US" sz="900" baseline="30000">
                <a:solidFill>
                  <a:schemeClr val="bg1"/>
                </a:solidFill>
                <a:latin typeface="Montserrat SemiBold" panose="00000700000000000000" pitchFamily="2" charset="0"/>
              </a:rPr>
              <a:t>(-11)</a:t>
            </a:r>
          </a:p>
        </p:txBody>
      </p:sp>
      <p:sp>
        <p:nvSpPr>
          <p:cNvPr id="38" name="Isosceles Triangle 37">
            <a:extLst>
              <a:ext uri="{FF2B5EF4-FFF2-40B4-BE49-F238E27FC236}">
                <a16:creationId xmlns:a16="http://schemas.microsoft.com/office/drawing/2014/main" id="{DCEDDA36-7627-4517-A220-F746BA56A61A}"/>
              </a:ext>
            </a:extLst>
          </p:cNvPr>
          <p:cNvSpPr/>
          <p:nvPr/>
        </p:nvSpPr>
        <p:spPr>
          <a:xfrm flipV="1">
            <a:off x="9944302" y="472810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49E523A5-52EC-476C-98C3-EB10B28A3768}"/>
              </a:ext>
            </a:extLst>
          </p:cNvPr>
          <p:cNvSpPr txBox="1"/>
          <p:nvPr/>
        </p:nvSpPr>
        <p:spPr>
          <a:xfrm>
            <a:off x="6764584" y="4262718"/>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(+0.4)</a:t>
            </a:r>
          </a:p>
        </p:txBody>
      </p:sp>
      <p:sp>
        <p:nvSpPr>
          <p:cNvPr id="42" name="Isosceles Triangle 41">
            <a:extLst>
              <a:ext uri="{FF2B5EF4-FFF2-40B4-BE49-F238E27FC236}">
                <a16:creationId xmlns:a16="http://schemas.microsoft.com/office/drawing/2014/main" id="{FB4A33DF-EA4A-4C1D-B2A6-63C399D47B70}"/>
              </a:ext>
            </a:extLst>
          </p:cNvPr>
          <p:cNvSpPr/>
          <p:nvPr/>
        </p:nvSpPr>
        <p:spPr>
          <a:xfrm>
            <a:off x="6764584" y="4284148"/>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TextBox 42">
            <a:extLst>
              <a:ext uri="{FF2B5EF4-FFF2-40B4-BE49-F238E27FC236}">
                <a16:creationId xmlns:a16="http://schemas.microsoft.com/office/drawing/2014/main" id="{B035A945-0B58-40CB-A0AA-085DDBE84F00}"/>
              </a:ext>
            </a:extLst>
          </p:cNvPr>
          <p:cNvSpPr txBox="1"/>
          <p:nvPr/>
        </p:nvSpPr>
        <p:spPr>
          <a:xfrm>
            <a:off x="6764584" y="5056343"/>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(+0.4)</a:t>
            </a:r>
          </a:p>
        </p:txBody>
      </p:sp>
      <p:sp>
        <p:nvSpPr>
          <p:cNvPr id="44" name="Isosceles Triangle 43">
            <a:extLst>
              <a:ext uri="{FF2B5EF4-FFF2-40B4-BE49-F238E27FC236}">
                <a16:creationId xmlns:a16="http://schemas.microsoft.com/office/drawing/2014/main" id="{87700076-4DE9-465A-A90E-52F029F2E700}"/>
              </a:ext>
            </a:extLst>
          </p:cNvPr>
          <p:cNvSpPr/>
          <p:nvPr/>
        </p:nvSpPr>
        <p:spPr>
          <a:xfrm>
            <a:off x="6764584" y="5077773"/>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6" name="Picture 55">
            <a:extLst>
              <a:ext uri="{FF2B5EF4-FFF2-40B4-BE49-F238E27FC236}">
                <a16:creationId xmlns:a16="http://schemas.microsoft.com/office/drawing/2014/main" id="{D4998AAA-5067-4CF5-845F-BC502F9B8065}"/>
              </a:ext>
            </a:extLst>
          </p:cNvPr>
          <p:cNvPicPr>
            <a:picLocks noChangeAspect="1"/>
          </p:cNvPicPr>
          <p:nvPr/>
        </p:nvPicPr>
        <p:blipFill rotWithShape="1">
          <a:blip r:embed="rId6">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Tree>
    <p:extLst>
      <p:ext uri="{BB962C8B-B14F-4D97-AF65-F5344CB8AC3E}">
        <p14:creationId xmlns:p14="http://schemas.microsoft.com/office/powerpoint/2010/main" val="2584599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 name="Chart 79">
            <a:extLst>
              <a:ext uri="{FF2B5EF4-FFF2-40B4-BE49-F238E27FC236}">
                <a16:creationId xmlns:a16="http://schemas.microsoft.com/office/drawing/2014/main" id="{B8DB25AE-002F-4617-9747-3594BEDB6B87}"/>
              </a:ext>
            </a:extLst>
          </p:cNvPr>
          <p:cNvGraphicFramePr/>
          <p:nvPr>
            <p:extLst>
              <p:ext uri="{D42A27DB-BD31-4B8C-83A1-F6EECF244321}">
                <p14:modId xmlns:p14="http://schemas.microsoft.com/office/powerpoint/2010/main" val="953141192"/>
              </p:ext>
            </p:extLst>
          </p:nvPr>
        </p:nvGraphicFramePr>
        <p:xfrm>
          <a:off x="9251643" y="5454293"/>
          <a:ext cx="1339470" cy="8929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9" name="Chart 78">
            <a:extLst>
              <a:ext uri="{FF2B5EF4-FFF2-40B4-BE49-F238E27FC236}">
                <a16:creationId xmlns:a16="http://schemas.microsoft.com/office/drawing/2014/main" id="{0C639FB0-8AAD-4CA6-9040-6F2B9B989A7E}"/>
              </a:ext>
            </a:extLst>
          </p:cNvPr>
          <p:cNvGraphicFramePr/>
          <p:nvPr>
            <p:extLst>
              <p:ext uri="{D42A27DB-BD31-4B8C-83A1-F6EECF244321}">
                <p14:modId xmlns:p14="http://schemas.microsoft.com/office/powerpoint/2010/main" val="41234633"/>
              </p:ext>
            </p:extLst>
          </p:nvPr>
        </p:nvGraphicFramePr>
        <p:xfrm>
          <a:off x="7473450" y="5454293"/>
          <a:ext cx="1339470" cy="8929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1" name="Chart 50">
            <a:extLst>
              <a:ext uri="{FF2B5EF4-FFF2-40B4-BE49-F238E27FC236}">
                <a16:creationId xmlns:a16="http://schemas.microsoft.com/office/drawing/2014/main" id="{06AA8CC0-2DA5-45FD-BB2C-B2EF7EEE8101}"/>
              </a:ext>
            </a:extLst>
          </p:cNvPr>
          <p:cNvGraphicFramePr/>
          <p:nvPr>
            <p:extLst>
              <p:ext uri="{D42A27DB-BD31-4B8C-83A1-F6EECF244321}">
                <p14:modId xmlns:p14="http://schemas.microsoft.com/office/powerpoint/2010/main" val="3453200806"/>
              </p:ext>
            </p:extLst>
          </p:nvPr>
        </p:nvGraphicFramePr>
        <p:xfrm>
          <a:off x="2005357" y="3775617"/>
          <a:ext cx="1339470" cy="8929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Chart 34">
            <a:extLst>
              <a:ext uri="{FF2B5EF4-FFF2-40B4-BE49-F238E27FC236}">
                <a16:creationId xmlns:a16="http://schemas.microsoft.com/office/drawing/2014/main" id="{DD82459A-3F53-4042-A9AF-298CB0EA4BB3}"/>
              </a:ext>
            </a:extLst>
          </p:cNvPr>
          <p:cNvGraphicFramePr/>
          <p:nvPr>
            <p:extLst>
              <p:ext uri="{D42A27DB-BD31-4B8C-83A1-F6EECF244321}">
                <p14:modId xmlns:p14="http://schemas.microsoft.com/office/powerpoint/2010/main" val="2784646576"/>
              </p:ext>
            </p:extLst>
          </p:nvPr>
        </p:nvGraphicFramePr>
        <p:xfrm>
          <a:off x="3379327" y="3775430"/>
          <a:ext cx="1339470" cy="892980"/>
        </p:xfrm>
        <a:graphic>
          <a:graphicData uri="http://schemas.openxmlformats.org/drawingml/2006/chart">
            <c:chart xmlns:c="http://schemas.openxmlformats.org/drawingml/2006/chart" xmlns:r="http://schemas.openxmlformats.org/officeDocument/2006/relationships" r:id="rId6"/>
          </a:graphicData>
        </a:graphic>
      </p:graphicFrame>
      <p:pic>
        <p:nvPicPr>
          <p:cNvPr id="2" name="Picture 1">
            <a:extLst>
              <a:ext uri="{FF2B5EF4-FFF2-40B4-BE49-F238E27FC236}">
                <a16:creationId xmlns:a16="http://schemas.microsoft.com/office/drawing/2014/main" id="{D89DE15A-9238-41E9-9A3D-EE93D4E683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3" name="TextBox 2">
            <a:extLst>
              <a:ext uri="{FF2B5EF4-FFF2-40B4-BE49-F238E27FC236}">
                <a16:creationId xmlns:a16="http://schemas.microsoft.com/office/drawing/2014/main" id="{D1D24448-9D3B-42EA-AA2C-8DFFBCCE6E95}"/>
              </a:ext>
            </a:extLst>
          </p:cNvPr>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4" name="Rectangle 3">
            <a:extLst>
              <a:ext uri="{FF2B5EF4-FFF2-40B4-BE49-F238E27FC236}">
                <a16:creationId xmlns:a16="http://schemas.microsoft.com/office/drawing/2014/main" id="{AC8CA1DB-8026-41D5-995B-BFECF42EF204}"/>
              </a:ext>
            </a:extLst>
          </p:cNvPr>
          <p:cNvSpPr/>
          <p:nvPr/>
        </p:nvSpPr>
        <p:spPr>
          <a:xfrm>
            <a:off x="-11930" y="0"/>
            <a:ext cx="12203929" cy="1616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ECB98320-613F-4ED3-B888-B0C08836FDF4}"/>
              </a:ext>
            </a:extLst>
          </p:cNvPr>
          <p:cNvSpPr txBox="1"/>
          <p:nvPr/>
        </p:nvSpPr>
        <p:spPr>
          <a:xfrm>
            <a:off x="866735" y="585291"/>
            <a:ext cx="10575847" cy="369332"/>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a:t>Profile of Customers Not in High-Risk Areas</a:t>
            </a:r>
          </a:p>
        </p:txBody>
      </p:sp>
      <p:sp>
        <p:nvSpPr>
          <p:cNvPr id="6" name="Rectangle 5">
            <a:extLst>
              <a:ext uri="{FF2B5EF4-FFF2-40B4-BE49-F238E27FC236}">
                <a16:creationId xmlns:a16="http://schemas.microsoft.com/office/drawing/2014/main" id="{6FD2CA63-7F81-4783-A80B-0E047BD23357}"/>
              </a:ext>
            </a:extLst>
          </p:cNvPr>
          <p:cNvSpPr/>
          <p:nvPr/>
        </p:nvSpPr>
        <p:spPr>
          <a:xfrm>
            <a:off x="866736" y="6452629"/>
            <a:ext cx="7679491" cy="215444"/>
          </a:xfrm>
          <a:prstGeom prst="rect">
            <a:avLst/>
          </a:prstGeom>
        </p:spPr>
        <p:txBody>
          <a:bodyPr wrap="square">
            <a:spAutoFit/>
          </a:bodyPr>
          <a:lstStyle/>
          <a:p>
            <a:r>
              <a:rPr lang="en-US" sz="800" i="1">
                <a:latin typeface="Montserrat Light" panose="00000400000000000000" pitchFamily="2" charset="0"/>
              </a:rPr>
              <a:t>Base: Total Respondents (Not in high-risk area n=500); Q44, Q45, Q46, Q47, Q48, Q49, Q50, Q51, Q52, Q53, Q54, Q55, Q56, Q57, Q58, Q59</a:t>
            </a:r>
          </a:p>
        </p:txBody>
      </p:sp>
      <p:sp>
        <p:nvSpPr>
          <p:cNvPr id="7" name="Text Placeholder 6">
            <a:extLst>
              <a:ext uri="{FF2B5EF4-FFF2-40B4-BE49-F238E27FC236}">
                <a16:creationId xmlns:a16="http://schemas.microsoft.com/office/drawing/2014/main" id="{87DE0B79-3888-4768-BD6F-D4F9B232C235}"/>
              </a:ext>
            </a:extLst>
          </p:cNvPr>
          <p:cNvSpPr txBox="1">
            <a:spLocks/>
          </p:cNvSpPr>
          <p:nvPr/>
        </p:nvSpPr>
        <p:spPr>
          <a:xfrm>
            <a:off x="866736" y="2062930"/>
            <a:ext cx="2237971"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DEMOGRAPHICS</a:t>
            </a:r>
          </a:p>
        </p:txBody>
      </p:sp>
      <p:cxnSp>
        <p:nvCxnSpPr>
          <p:cNvPr id="8" name="Straight Connector 7">
            <a:extLst>
              <a:ext uri="{FF2B5EF4-FFF2-40B4-BE49-F238E27FC236}">
                <a16:creationId xmlns:a16="http://schemas.microsoft.com/office/drawing/2014/main" id="{E6E88680-C8EF-4EDB-97BC-A373F2C7047B}"/>
              </a:ext>
            </a:extLst>
          </p:cNvPr>
          <p:cNvCxnSpPr>
            <a:cxnSpLocks/>
          </p:cNvCxnSpPr>
          <p:nvPr/>
        </p:nvCxnSpPr>
        <p:spPr>
          <a:xfrm rot="16200000" flipV="1">
            <a:off x="1169767" y="2160974"/>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6">
            <a:extLst>
              <a:ext uri="{FF2B5EF4-FFF2-40B4-BE49-F238E27FC236}">
                <a16:creationId xmlns:a16="http://schemas.microsoft.com/office/drawing/2014/main" id="{BF43D61E-5E5B-4E0B-A3D9-63214AFE629B}"/>
              </a:ext>
            </a:extLst>
          </p:cNvPr>
          <p:cNvSpPr txBox="1">
            <a:spLocks/>
          </p:cNvSpPr>
          <p:nvPr/>
        </p:nvSpPr>
        <p:spPr>
          <a:xfrm>
            <a:off x="5451263" y="2062941"/>
            <a:ext cx="3279628"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r>
              <a:rPr lang="en-US" sz="1200">
                <a:solidFill>
                  <a:schemeClr val="tx1"/>
                </a:solidFill>
                <a:sym typeface="HuluStyle Regular"/>
              </a:rPr>
              <a:t>HOUSE-O-GRAPHICS</a:t>
            </a:r>
            <a:endParaRPr lang="en-US" sz="1200">
              <a:solidFill>
                <a:schemeClr val="tx1"/>
              </a:solidFill>
              <a:latin typeface="Montserrat Light" panose="00000400000000000000" pitchFamily="2" charset="0"/>
              <a:sym typeface="HuluStyle Regular"/>
            </a:endParaRPr>
          </a:p>
        </p:txBody>
      </p:sp>
      <p:cxnSp>
        <p:nvCxnSpPr>
          <p:cNvPr id="10" name="Straight Connector 9">
            <a:extLst>
              <a:ext uri="{FF2B5EF4-FFF2-40B4-BE49-F238E27FC236}">
                <a16:creationId xmlns:a16="http://schemas.microsoft.com/office/drawing/2014/main" id="{04DFD7AF-DFBD-4CC8-A317-F7056DF54D73}"/>
              </a:ext>
            </a:extLst>
          </p:cNvPr>
          <p:cNvCxnSpPr>
            <a:cxnSpLocks/>
          </p:cNvCxnSpPr>
          <p:nvPr/>
        </p:nvCxnSpPr>
        <p:spPr>
          <a:xfrm rot="16200000" flipV="1">
            <a:off x="5754847" y="2151621"/>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D7E20A3-56CE-44DE-B21F-DBDA32E12F39}"/>
              </a:ext>
            </a:extLst>
          </p:cNvPr>
          <p:cNvSpPr/>
          <p:nvPr/>
        </p:nvSpPr>
        <p:spPr>
          <a:xfrm>
            <a:off x="781682" y="2895037"/>
            <a:ext cx="668291" cy="461665"/>
          </a:xfrm>
          <a:prstGeom prst="rect">
            <a:avLst/>
          </a:prstGeom>
        </p:spPr>
        <p:txBody>
          <a:bodyPr wrap="square">
            <a:spAutoFit/>
          </a:bodyPr>
          <a:lstStyle/>
          <a:p>
            <a:pPr lvl="0" algn="r">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44%</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Male</a:t>
            </a:r>
          </a:p>
        </p:txBody>
      </p:sp>
      <p:sp>
        <p:nvSpPr>
          <p:cNvPr id="12" name="Rectangle 11">
            <a:extLst>
              <a:ext uri="{FF2B5EF4-FFF2-40B4-BE49-F238E27FC236}">
                <a16:creationId xmlns:a16="http://schemas.microsoft.com/office/drawing/2014/main" id="{5D6227EB-ADA2-4C06-96A7-198E8F7941FD}"/>
              </a:ext>
            </a:extLst>
          </p:cNvPr>
          <p:cNvSpPr/>
          <p:nvPr/>
        </p:nvSpPr>
        <p:spPr>
          <a:xfrm>
            <a:off x="2286689" y="2895036"/>
            <a:ext cx="668291" cy="461665"/>
          </a:xfrm>
          <a:prstGeom prst="rect">
            <a:avLst/>
          </a:prstGeom>
        </p:spPr>
        <p:txBody>
          <a:bodyPr wrap="square">
            <a:spAutoFit/>
          </a:bodyPr>
          <a:lstStyle/>
          <a:p>
            <a:pPr lvl="0">
              <a:defRPr/>
            </a:pPr>
            <a:r>
              <a:rPr lang="en-US" sz="1400" kern="0">
                <a:solidFill>
                  <a:schemeClr val="tx1">
                    <a:lumMod val="65000"/>
                    <a:lumOff val="35000"/>
                  </a:schemeClr>
                </a:solidFill>
                <a:latin typeface="Montserrat" panose="00000500000000000000" pitchFamily="2" charset="0"/>
                <a:ea typeface="Lato" panose="020F0502020204030203" pitchFamily="34" charset="0"/>
                <a:cs typeface="Lato" panose="020F0502020204030203" pitchFamily="34" charset="0"/>
                <a:sym typeface="HuluStyle Bold"/>
              </a:rPr>
              <a:t>54%</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Female</a:t>
            </a:r>
          </a:p>
        </p:txBody>
      </p:sp>
      <p:sp>
        <p:nvSpPr>
          <p:cNvPr id="13" name="Rectangle 12">
            <a:extLst>
              <a:ext uri="{FF2B5EF4-FFF2-40B4-BE49-F238E27FC236}">
                <a16:creationId xmlns:a16="http://schemas.microsoft.com/office/drawing/2014/main" id="{082FD301-33D8-4D97-AEAA-3DEEBF93AFA7}"/>
              </a:ext>
            </a:extLst>
          </p:cNvPr>
          <p:cNvSpPr/>
          <p:nvPr/>
        </p:nvSpPr>
        <p:spPr>
          <a:xfrm>
            <a:off x="1457946" y="3974213"/>
            <a:ext cx="743171" cy="461665"/>
          </a:xfrm>
          <a:prstGeom prst="rect">
            <a:avLst/>
          </a:prstGeom>
        </p:spPr>
        <p:txBody>
          <a:bodyPr wrap="square">
            <a:spAutoFit/>
          </a:bodyPr>
          <a:lstStyle/>
          <a:p>
            <a:pPr lvl="0" algn="ctr">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$78K</a:t>
            </a:r>
          </a:p>
          <a:p>
            <a:pPr lvl="0" algn="ct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Avg</a:t>
            </a:r>
          </a:p>
        </p:txBody>
      </p:sp>
      <p:grpSp>
        <p:nvGrpSpPr>
          <p:cNvPr id="14" name="Group 13">
            <a:extLst>
              <a:ext uri="{FF2B5EF4-FFF2-40B4-BE49-F238E27FC236}">
                <a16:creationId xmlns:a16="http://schemas.microsoft.com/office/drawing/2014/main" id="{B9C22EE6-ACF1-4F9F-868F-E014E30F163B}"/>
              </a:ext>
            </a:extLst>
          </p:cNvPr>
          <p:cNvGrpSpPr/>
          <p:nvPr/>
        </p:nvGrpSpPr>
        <p:grpSpPr>
          <a:xfrm>
            <a:off x="1436026" y="2753108"/>
            <a:ext cx="941706" cy="555987"/>
            <a:chOff x="2496242" y="4327810"/>
            <a:chExt cx="1570772" cy="927385"/>
          </a:xfrm>
        </p:grpSpPr>
        <p:pic>
          <p:nvPicPr>
            <p:cNvPr id="15" name="Graphic 14" descr="Woman">
              <a:extLst>
                <a:ext uri="{FF2B5EF4-FFF2-40B4-BE49-F238E27FC236}">
                  <a16:creationId xmlns:a16="http://schemas.microsoft.com/office/drawing/2014/main" id="{77E56340-65D3-4758-97A4-1DA9AA3B1B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152613" y="4327810"/>
              <a:ext cx="914401" cy="914399"/>
            </a:xfrm>
            <a:prstGeom prst="rect">
              <a:avLst/>
            </a:prstGeom>
          </p:spPr>
        </p:pic>
        <p:pic>
          <p:nvPicPr>
            <p:cNvPr id="16" name="Graphic 15" descr="Man">
              <a:extLst>
                <a:ext uri="{FF2B5EF4-FFF2-40B4-BE49-F238E27FC236}">
                  <a16:creationId xmlns:a16="http://schemas.microsoft.com/office/drawing/2014/main" id="{5D7D103D-6744-41A3-B046-EB924BD955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96242" y="4334302"/>
              <a:ext cx="914400" cy="914400"/>
            </a:xfrm>
            <a:prstGeom prst="rect">
              <a:avLst/>
            </a:prstGeom>
          </p:spPr>
        </p:pic>
        <p:pic>
          <p:nvPicPr>
            <p:cNvPr id="17" name="Graphic 16" descr="Gender">
              <a:extLst>
                <a:ext uri="{FF2B5EF4-FFF2-40B4-BE49-F238E27FC236}">
                  <a16:creationId xmlns:a16="http://schemas.microsoft.com/office/drawing/2014/main" id="{925BF667-4413-41AB-BA87-92051E712162}"/>
                </a:ext>
              </a:extLst>
            </p:cNvPr>
            <p:cNvPicPr>
              <a:picLocks noChangeAspect="1"/>
            </p:cNvPicPr>
            <p:nvPr/>
          </p:nvPicPr>
          <p:blipFill rotWithShape="1">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45093" r="42286"/>
            <a:stretch/>
          </p:blipFill>
          <p:spPr>
            <a:xfrm>
              <a:off x="3244043" y="4340795"/>
              <a:ext cx="115408" cy="914400"/>
            </a:xfrm>
            <a:prstGeom prst="rect">
              <a:avLst/>
            </a:prstGeom>
          </p:spPr>
        </p:pic>
      </p:grpSp>
      <p:pic>
        <p:nvPicPr>
          <p:cNvPr id="18" name="Graphic 17" descr="Cake">
            <a:extLst>
              <a:ext uri="{FF2B5EF4-FFF2-40B4-BE49-F238E27FC236}">
                <a16:creationId xmlns:a16="http://schemas.microsoft.com/office/drawing/2014/main" id="{FB0A15B0-FEA6-47A9-AE44-A0E3D3A76C7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42404" y="2779495"/>
            <a:ext cx="561489" cy="561489"/>
          </a:xfrm>
          <a:prstGeom prst="rect">
            <a:avLst/>
          </a:prstGeom>
        </p:spPr>
      </p:pic>
      <p:sp>
        <p:nvSpPr>
          <p:cNvPr id="19" name="Rectangle 18">
            <a:extLst>
              <a:ext uri="{FF2B5EF4-FFF2-40B4-BE49-F238E27FC236}">
                <a16:creationId xmlns:a16="http://schemas.microsoft.com/office/drawing/2014/main" id="{2FC46359-C564-4D74-80FA-7F28F4E6A71C}"/>
              </a:ext>
            </a:extLst>
          </p:cNvPr>
          <p:cNvSpPr/>
          <p:nvPr/>
        </p:nvSpPr>
        <p:spPr>
          <a:xfrm>
            <a:off x="3704871" y="2922645"/>
            <a:ext cx="763694" cy="461665"/>
          </a:xfrm>
          <a:prstGeom prst="rect">
            <a:avLst/>
          </a:prstGeom>
        </p:spPr>
        <p:txBody>
          <a:bodyPr wrap="square">
            <a:spAutoFit/>
          </a:bodyPr>
          <a:lstStyle/>
          <a:p>
            <a:pPr lvl="0">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57</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Mean</a:t>
            </a:r>
          </a:p>
        </p:txBody>
      </p:sp>
      <p:pic>
        <p:nvPicPr>
          <p:cNvPr id="20" name="Graphic 19" descr="Piggy Bank">
            <a:extLst>
              <a:ext uri="{FF2B5EF4-FFF2-40B4-BE49-F238E27FC236}">
                <a16:creationId xmlns:a16="http://schemas.microsoft.com/office/drawing/2014/main" id="{BFC52BB0-F9AD-4387-AEC6-F802C015D50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936409" y="3891348"/>
            <a:ext cx="561489" cy="561489"/>
          </a:xfrm>
          <a:prstGeom prst="rect">
            <a:avLst/>
          </a:prstGeom>
        </p:spPr>
      </p:pic>
      <p:graphicFrame>
        <p:nvGraphicFramePr>
          <p:cNvPr id="21" name="Table 20">
            <a:extLst>
              <a:ext uri="{FF2B5EF4-FFF2-40B4-BE49-F238E27FC236}">
                <a16:creationId xmlns:a16="http://schemas.microsoft.com/office/drawing/2014/main" id="{85D8488F-008B-4423-80CE-2D61E4557F42}"/>
              </a:ext>
            </a:extLst>
          </p:cNvPr>
          <p:cNvGraphicFramePr>
            <a:graphicFrameLocks noGrp="1"/>
          </p:cNvGraphicFramePr>
          <p:nvPr/>
        </p:nvGraphicFramePr>
        <p:xfrm>
          <a:off x="971375" y="4920020"/>
          <a:ext cx="1659710" cy="1280160"/>
        </p:xfrm>
        <a:graphic>
          <a:graphicData uri="http://schemas.openxmlformats.org/drawingml/2006/table">
            <a:tbl>
              <a:tblPr/>
              <a:tblGrid>
                <a:gridCol w="1659710">
                  <a:extLst>
                    <a:ext uri="{9D8B030D-6E8A-4147-A177-3AD203B41FA5}">
                      <a16:colId xmlns:a16="http://schemas.microsoft.com/office/drawing/2014/main" val="2162578061"/>
                    </a:ext>
                  </a:extLst>
                </a:gridCol>
              </a:tblGrid>
              <a:tr h="320040">
                <a:tc>
                  <a:txBody>
                    <a:bodyPr/>
                    <a:lstStyle/>
                    <a:p>
                      <a:pPr algn="l" fontAlgn="t"/>
                      <a:r>
                        <a:rPr lang="en-US" sz="1000" b="0" i="0" u="none" strike="noStrike">
                          <a:solidFill>
                            <a:srgbClr val="000000"/>
                          </a:solidFill>
                          <a:effectLst/>
                          <a:latin typeface="Montserrat Light" panose="00000400000000000000" pitchFamily="2" charset="0"/>
                        </a:rPr>
                        <a:t>Caucasian</a:t>
                      </a:r>
                    </a:p>
                  </a:txBody>
                  <a:tcPr marL="3810" marR="3810" marT="3810" marB="0" anchor="ctr">
                    <a:lnL w="12700" cmpd="sng">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29370"/>
                  </a:ext>
                </a:extLst>
              </a:tr>
              <a:tr h="320040">
                <a:tc>
                  <a:txBody>
                    <a:bodyPr/>
                    <a:lstStyle/>
                    <a:p>
                      <a:pPr algn="l" fontAlgn="t"/>
                      <a:r>
                        <a:rPr lang="en-US" sz="1000" b="0" i="0" u="none" strike="noStrike">
                          <a:solidFill>
                            <a:srgbClr val="000000"/>
                          </a:solidFill>
                          <a:effectLst/>
                          <a:latin typeface="Montserrat Light" panose="00000400000000000000" pitchFamily="2" charset="0"/>
                        </a:rPr>
                        <a:t>Hispanic</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6610589"/>
                  </a:ext>
                </a:extLst>
              </a:tr>
              <a:tr h="320040">
                <a:tc>
                  <a:txBody>
                    <a:bodyPr/>
                    <a:lstStyle/>
                    <a:p>
                      <a:pPr algn="l" fontAlgn="t"/>
                      <a:r>
                        <a:rPr lang="en-US" sz="1000" b="0" i="0" u="none" strike="noStrike">
                          <a:solidFill>
                            <a:srgbClr val="000000"/>
                          </a:solidFill>
                          <a:effectLst/>
                          <a:latin typeface="Montserrat Light" panose="00000400000000000000" pitchFamily="2" charset="0"/>
                        </a:rPr>
                        <a:t>Asian</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205616"/>
                  </a:ext>
                </a:extLst>
              </a:tr>
              <a:tr h="320040">
                <a:tc>
                  <a:txBody>
                    <a:bodyPr/>
                    <a:lstStyle/>
                    <a:p>
                      <a:pPr algn="l" fontAlgn="t"/>
                      <a:r>
                        <a:rPr lang="en-US" sz="1000" b="0" i="0" u="none" strike="noStrike">
                          <a:solidFill>
                            <a:srgbClr val="000000"/>
                          </a:solidFill>
                          <a:effectLst/>
                          <a:latin typeface="Montserrat Light" panose="00000400000000000000" pitchFamily="2" charset="0"/>
                        </a:rPr>
                        <a:t>African American</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5455982"/>
                  </a:ext>
                </a:extLst>
              </a:tr>
            </a:tbl>
          </a:graphicData>
        </a:graphic>
      </p:graphicFrame>
      <p:graphicFrame>
        <p:nvGraphicFramePr>
          <p:cNvPr id="22" name="Chart 21">
            <a:extLst>
              <a:ext uri="{FF2B5EF4-FFF2-40B4-BE49-F238E27FC236}">
                <a16:creationId xmlns:a16="http://schemas.microsoft.com/office/drawing/2014/main" id="{EA46314C-023E-47B4-AE92-DDB679C7780D}"/>
              </a:ext>
            </a:extLst>
          </p:cNvPr>
          <p:cNvGraphicFramePr>
            <a:graphicFrameLocks/>
          </p:cNvGraphicFramePr>
          <p:nvPr>
            <p:extLst>
              <p:ext uri="{D42A27DB-BD31-4B8C-83A1-F6EECF244321}">
                <p14:modId xmlns:p14="http://schemas.microsoft.com/office/powerpoint/2010/main" val="4054493788"/>
              </p:ext>
            </p:extLst>
          </p:nvPr>
        </p:nvGraphicFramePr>
        <p:xfrm>
          <a:off x="2092199" y="4870704"/>
          <a:ext cx="2235573" cy="1394645"/>
        </p:xfrm>
        <a:graphic>
          <a:graphicData uri="http://schemas.openxmlformats.org/drawingml/2006/chart">
            <c:chart xmlns:c="http://schemas.openxmlformats.org/drawingml/2006/chart" xmlns:r="http://schemas.openxmlformats.org/officeDocument/2006/relationships" r:id="rId18"/>
          </a:graphicData>
        </a:graphic>
      </p:graphicFrame>
      <p:sp>
        <p:nvSpPr>
          <p:cNvPr id="23" name="Rectangle 22">
            <a:extLst>
              <a:ext uri="{FF2B5EF4-FFF2-40B4-BE49-F238E27FC236}">
                <a16:creationId xmlns:a16="http://schemas.microsoft.com/office/drawing/2014/main" id="{D7FBB8F0-E9D5-463A-9372-9DF8EBB3396B}"/>
              </a:ext>
            </a:extLst>
          </p:cNvPr>
          <p:cNvSpPr/>
          <p:nvPr/>
        </p:nvSpPr>
        <p:spPr>
          <a:xfrm>
            <a:off x="878834" y="2527627"/>
            <a:ext cx="662361" cy="246221"/>
          </a:xfrm>
          <a:prstGeom prst="rect">
            <a:avLst/>
          </a:prstGeom>
        </p:spPr>
        <p:txBody>
          <a:bodyPr wrap="none">
            <a:spAutoFit/>
          </a:bodyPr>
          <a:lstStyle/>
          <a:p>
            <a:pPr fontAlgn="t"/>
            <a:r>
              <a:rPr lang="en-US" sz="1000">
                <a:latin typeface="Montserrat SemiBold" panose="00000700000000000000" pitchFamily="2" charset="0"/>
              </a:rPr>
              <a:t>Gender</a:t>
            </a:r>
            <a:endParaRPr lang="en-US" sz="900">
              <a:latin typeface="Montserrat Light" panose="00000400000000000000" pitchFamily="2" charset="0"/>
            </a:endParaRPr>
          </a:p>
        </p:txBody>
      </p:sp>
      <p:graphicFrame>
        <p:nvGraphicFramePr>
          <p:cNvPr id="25" name="Chart 24">
            <a:extLst>
              <a:ext uri="{FF2B5EF4-FFF2-40B4-BE49-F238E27FC236}">
                <a16:creationId xmlns:a16="http://schemas.microsoft.com/office/drawing/2014/main" id="{A11D2653-C129-49B0-86B3-866013F5D06A}"/>
              </a:ext>
            </a:extLst>
          </p:cNvPr>
          <p:cNvGraphicFramePr/>
          <p:nvPr>
            <p:extLst>
              <p:ext uri="{D42A27DB-BD31-4B8C-83A1-F6EECF244321}">
                <p14:modId xmlns:p14="http://schemas.microsoft.com/office/powerpoint/2010/main" val="33478502"/>
              </p:ext>
            </p:extLst>
          </p:nvPr>
        </p:nvGraphicFramePr>
        <p:xfrm>
          <a:off x="8227173" y="4424813"/>
          <a:ext cx="1334912" cy="892981"/>
        </p:xfrm>
        <a:graphic>
          <a:graphicData uri="http://schemas.openxmlformats.org/drawingml/2006/chart">
            <c:chart xmlns:c="http://schemas.openxmlformats.org/drawingml/2006/chart" xmlns:r="http://schemas.openxmlformats.org/officeDocument/2006/relationships" r:id="rId19"/>
          </a:graphicData>
        </a:graphic>
      </p:graphicFrame>
      <p:pic>
        <p:nvPicPr>
          <p:cNvPr id="26" name="Graphic 25" descr="Baby">
            <a:extLst>
              <a:ext uri="{FF2B5EF4-FFF2-40B4-BE49-F238E27FC236}">
                <a16:creationId xmlns:a16="http://schemas.microsoft.com/office/drawing/2014/main" id="{5B97D0A7-3ACE-4ED1-94DD-23330E93A9D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512694" y="3682029"/>
            <a:ext cx="461539" cy="461539"/>
          </a:xfrm>
          <a:prstGeom prst="rect">
            <a:avLst/>
          </a:prstGeom>
        </p:spPr>
      </p:pic>
      <p:pic>
        <p:nvPicPr>
          <p:cNvPr id="27" name="Graphic 26" descr="Suitcase">
            <a:extLst>
              <a:ext uri="{FF2B5EF4-FFF2-40B4-BE49-F238E27FC236}">
                <a16:creationId xmlns:a16="http://schemas.microsoft.com/office/drawing/2014/main" id="{F380A1A8-C7AD-409C-AA6C-872B6E55C5C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511486" y="4050607"/>
            <a:ext cx="334693" cy="334693"/>
          </a:xfrm>
          <a:prstGeom prst="rect">
            <a:avLst/>
          </a:prstGeom>
        </p:spPr>
      </p:pic>
      <p:pic>
        <p:nvPicPr>
          <p:cNvPr id="28" name="Graphic 27" descr="Heart">
            <a:extLst>
              <a:ext uri="{FF2B5EF4-FFF2-40B4-BE49-F238E27FC236}">
                <a16:creationId xmlns:a16="http://schemas.microsoft.com/office/drawing/2014/main" id="{151F8F93-C936-4A6A-850C-C7AF9CA9F89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8686040" y="4690853"/>
            <a:ext cx="408820" cy="408820"/>
          </a:xfrm>
          <a:prstGeom prst="rect">
            <a:avLst/>
          </a:prstGeom>
        </p:spPr>
      </p:pic>
      <p:pic>
        <p:nvPicPr>
          <p:cNvPr id="30" name="Graphic 29" descr="Graduation cap">
            <a:extLst>
              <a:ext uri="{FF2B5EF4-FFF2-40B4-BE49-F238E27FC236}">
                <a16:creationId xmlns:a16="http://schemas.microsoft.com/office/drawing/2014/main" id="{8B64ECAD-B0EF-4719-AA2D-E43D24F483ED}"/>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a:xfrm>
            <a:off x="3879543" y="4031614"/>
            <a:ext cx="349656" cy="349656"/>
          </a:xfrm>
          <a:prstGeom prst="rect">
            <a:avLst/>
          </a:prstGeom>
        </p:spPr>
      </p:pic>
      <p:sp>
        <p:nvSpPr>
          <p:cNvPr id="44" name="Rectangle 43">
            <a:extLst>
              <a:ext uri="{FF2B5EF4-FFF2-40B4-BE49-F238E27FC236}">
                <a16:creationId xmlns:a16="http://schemas.microsoft.com/office/drawing/2014/main" id="{E7F3321C-0CF4-4ABD-A361-E9D5012E9563}"/>
              </a:ext>
            </a:extLst>
          </p:cNvPr>
          <p:cNvSpPr/>
          <p:nvPr/>
        </p:nvSpPr>
        <p:spPr>
          <a:xfrm>
            <a:off x="3156439" y="2524015"/>
            <a:ext cx="662361" cy="246221"/>
          </a:xfrm>
          <a:prstGeom prst="rect">
            <a:avLst/>
          </a:prstGeom>
        </p:spPr>
        <p:txBody>
          <a:bodyPr wrap="square">
            <a:spAutoFit/>
          </a:bodyPr>
          <a:lstStyle/>
          <a:p>
            <a:pPr fontAlgn="t"/>
            <a:r>
              <a:rPr lang="en-US" sz="1000">
                <a:latin typeface="Montserrat SemiBold" panose="00000700000000000000" pitchFamily="2" charset="0"/>
              </a:rPr>
              <a:t>Age</a:t>
            </a:r>
            <a:endParaRPr lang="en-US" sz="900">
              <a:latin typeface="Montserrat Light" panose="00000400000000000000" pitchFamily="2" charset="0"/>
            </a:endParaRPr>
          </a:p>
        </p:txBody>
      </p:sp>
      <p:sp>
        <p:nvSpPr>
          <p:cNvPr id="45" name="Rectangle 44">
            <a:extLst>
              <a:ext uri="{FF2B5EF4-FFF2-40B4-BE49-F238E27FC236}">
                <a16:creationId xmlns:a16="http://schemas.microsoft.com/office/drawing/2014/main" id="{3780FE39-4C7E-4B6B-88D4-9DFC27696BA3}"/>
              </a:ext>
            </a:extLst>
          </p:cNvPr>
          <p:cNvSpPr/>
          <p:nvPr/>
        </p:nvSpPr>
        <p:spPr>
          <a:xfrm>
            <a:off x="879984" y="4700580"/>
            <a:ext cx="947937" cy="246221"/>
          </a:xfrm>
          <a:prstGeom prst="rect">
            <a:avLst/>
          </a:prstGeom>
        </p:spPr>
        <p:txBody>
          <a:bodyPr wrap="square">
            <a:spAutoFit/>
          </a:bodyPr>
          <a:lstStyle/>
          <a:p>
            <a:pPr fontAlgn="t"/>
            <a:r>
              <a:rPr lang="en-US" sz="1000">
                <a:latin typeface="Montserrat SemiBold" panose="00000700000000000000" pitchFamily="2" charset="0"/>
              </a:rPr>
              <a:t>Ethnicity</a:t>
            </a:r>
            <a:endParaRPr lang="en-US" sz="900">
              <a:latin typeface="Montserrat Light" panose="00000400000000000000" pitchFamily="2" charset="0"/>
            </a:endParaRPr>
          </a:p>
        </p:txBody>
      </p:sp>
      <p:sp>
        <p:nvSpPr>
          <p:cNvPr id="46" name="Rectangle 45">
            <a:extLst>
              <a:ext uri="{FF2B5EF4-FFF2-40B4-BE49-F238E27FC236}">
                <a16:creationId xmlns:a16="http://schemas.microsoft.com/office/drawing/2014/main" id="{797A552E-5CC6-4225-A950-9C74D08B3920}"/>
              </a:ext>
            </a:extLst>
          </p:cNvPr>
          <p:cNvSpPr/>
          <p:nvPr/>
        </p:nvSpPr>
        <p:spPr>
          <a:xfrm>
            <a:off x="878834" y="3603451"/>
            <a:ext cx="947937" cy="246221"/>
          </a:xfrm>
          <a:prstGeom prst="rect">
            <a:avLst/>
          </a:prstGeom>
        </p:spPr>
        <p:txBody>
          <a:bodyPr wrap="square">
            <a:spAutoFit/>
          </a:bodyPr>
          <a:lstStyle/>
          <a:p>
            <a:pPr fontAlgn="t"/>
            <a:r>
              <a:rPr lang="en-US" sz="1000">
                <a:latin typeface="Montserrat SemiBold" panose="00000700000000000000" pitchFamily="2" charset="0"/>
              </a:rPr>
              <a:t>HH Income</a:t>
            </a:r>
            <a:endParaRPr lang="en-US" sz="900">
              <a:latin typeface="Montserrat Light" panose="00000400000000000000" pitchFamily="2" charset="0"/>
            </a:endParaRPr>
          </a:p>
        </p:txBody>
      </p:sp>
      <p:sp>
        <p:nvSpPr>
          <p:cNvPr id="48" name="Rectangle 47">
            <a:extLst>
              <a:ext uri="{FF2B5EF4-FFF2-40B4-BE49-F238E27FC236}">
                <a16:creationId xmlns:a16="http://schemas.microsoft.com/office/drawing/2014/main" id="{81862BEE-5A56-4679-ABBB-04F182A3F2D9}"/>
              </a:ext>
            </a:extLst>
          </p:cNvPr>
          <p:cNvSpPr/>
          <p:nvPr/>
        </p:nvSpPr>
        <p:spPr>
          <a:xfrm>
            <a:off x="4288018" y="4067309"/>
            <a:ext cx="743171" cy="307777"/>
          </a:xfrm>
          <a:prstGeom prst="rect">
            <a:avLst/>
          </a:prstGeom>
        </p:spPr>
        <p:txBody>
          <a:bodyPr wrap="square">
            <a:spAutoFit/>
          </a:bodyPr>
          <a:lstStyle/>
          <a:p>
            <a:pPr lvl="0" algn="ctr">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45%</a:t>
            </a:r>
          </a:p>
        </p:txBody>
      </p:sp>
      <p:sp>
        <p:nvSpPr>
          <p:cNvPr id="49" name="Rectangle 48">
            <a:extLst>
              <a:ext uri="{FF2B5EF4-FFF2-40B4-BE49-F238E27FC236}">
                <a16:creationId xmlns:a16="http://schemas.microsoft.com/office/drawing/2014/main" id="{E3C7008F-051B-47F1-9C16-A6679973CBC4}"/>
              </a:ext>
            </a:extLst>
          </p:cNvPr>
          <p:cNvSpPr/>
          <p:nvPr/>
        </p:nvSpPr>
        <p:spPr>
          <a:xfrm>
            <a:off x="2259557" y="3599413"/>
            <a:ext cx="1098189" cy="246221"/>
          </a:xfrm>
          <a:prstGeom prst="rect">
            <a:avLst/>
          </a:prstGeom>
        </p:spPr>
        <p:txBody>
          <a:bodyPr wrap="square">
            <a:spAutoFit/>
          </a:bodyPr>
          <a:lstStyle/>
          <a:p>
            <a:pPr fontAlgn="t"/>
            <a:r>
              <a:rPr lang="en-US" sz="1000">
                <a:latin typeface="Montserrat SemiBold" panose="00000700000000000000" pitchFamily="2" charset="0"/>
              </a:rPr>
              <a:t>Employed</a:t>
            </a:r>
            <a:endParaRPr lang="en-US" sz="900">
              <a:latin typeface="Montserrat Light" panose="00000400000000000000" pitchFamily="2" charset="0"/>
            </a:endParaRPr>
          </a:p>
        </p:txBody>
      </p:sp>
      <p:sp>
        <p:nvSpPr>
          <p:cNvPr id="50" name="Rectangle 49">
            <a:extLst>
              <a:ext uri="{FF2B5EF4-FFF2-40B4-BE49-F238E27FC236}">
                <a16:creationId xmlns:a16="http://schemas.microsoft.com/office/drawing/2014/main" id="{F8156A97-A28E-45EA-8903-DF79CFF71F3E}"/>
              </a:ext>
            </a:extLst>
          </p:cNvPr>
          <p:cNvSpPr/>
          <p:nvPr/>
        </p:nvSpPr>
        <p:spPr>
          <a:xfrm>
            <a:off x="3655108" y="3604514"/>
            <a:ext cx="1098189" cy="246221"/>
          </a:xfrm>
          <a:prstGeom prst="rect">
            <a:avLst/>
          </a:prstGeom>
        </p:spPr>
        <p:txBody>
          <a:bodyPr wrap="square">
            <a:spAutoFit/>
          </a:bodyPr>
          <a:lstStyle/>
          <a:p>
            <a:pPr fontAlgn="t"/>
            <a:r>
              <a:rPr lang="en-US" sz="1000">
                <a:latin typeface="Montserrat SemiBold" panose="00000700000000000000" pitchFamily="2" charset="0"/>
              </a:rPr>
              <a:t>College Grad+</a:t>
            </a:r>
            <a:endParaRPr lang="en-US" sz="900">
              <a:latin typeface="Montserrat Light" panose="00000400000000000000" pitchFamily="2" charset="0"/>
            </a:endParaRPr>
          </a:p>
        </p:txBody>
      </p:sp>
      <p:sp>
        <p:nvSpPr>
          <p:cNvPr id="53" name="Rectangle 52">
            <a:extLst>
              <a:ext uri="{FF2B5EF4-FFF2-40B4-BE49-F238E27FC236}">
                <a16:creationId xmlns:a16="http://schemas.microsoft.com/office/drawing/2014/main" id="{6F0834E1-1854-4EDD-802E-45C7B7832E35}"/>
              </a:ext>
            </a:extLst>
          </p:cNvPr>
          <p:cNvSpPr/>
          <p:nvPr/>
        </p:nvSpPr>
        <p:spPr>
          <a:xfrm>
            <a:off x="2909982" y="4075564"/>
            <a:ext cx="743171" cy="307777"/>
          </a:xfrm>
          <a:prstGeom prst="rect">
            <a:avLst/>
          </a:prstGeom>
        </p:spPr>
        <p:txBody>
          <a:bodyPr wrap="square">
            <a:spAutoFit/>
          </a:bodyPr>
          <a:lstStyle/>
          <a:p>
            <a:pPr lvl="0" algn="ctr">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49%</a:t>
            </a:r>
          </a:p>
        </p:txBody>
      </p:sp>
      <p:graphicFrame>
        <p:nvGraphicFramePr>
          <p:cNvPr id="54" name="Table 53">
            <a:extLst>
              <a:ext uri="{FF2B5EF4-FFF2-40B4-BE49-F238E27FC236}">
                <a16:creationId xmlns:a16="http://schemas.microsoft.com/office/drawing/2014/main" id="{2B06198B-A11C-49C6-9B44-2D9D812FB3DB}"/>
              </a:ext>
            </a:extLst>
          </p:cNvPr>
          <p:cNvGraphicFramePr>
            <a:graphicFrameLocks noGrp="1"/>
          </p:cNvGraphicFramePr>
          <p:nvPr/>
        </p:nvGraphicFramePr>
        <p:xfrm>
          <a:off x="5573048" y="2730223"/>
          <a:ext cx="1659710" cy="960120"/>
        </p:xfrm>
        <a:graphic>
          <a:graphicData uri="http://schemas.openxmlformats.org/drawingml/2006/table">
            <a:tbl>
              <a:tblPr/>
              <a:tblGrid>
                <a:gridCol w="1659710">
                  <a:extLst>
                    <a:ext uri="{9D8B030D-6E8A-4147-A177-3AD203B41FA5}">
                      <a16:colId xmlns:a16="http://schemas.microsoft.com/office/drawing/2014/main" val="2162578061"/>
                    </a:ext>
                  </a:extLst>
                </a:gridCol>
              </a:tblGrid>
              <a:tr h="320040">
                <a:tc>
                  <a:txBody>
                    <a:bodyPr/>
                    <a:lstStyle/>
                    <a:p>
                      <a:pPr algn="l" fontAlgn="t"/>
                      <a:r>
                        <a:rPr lang="en-US" sz="1000" b="0" i="0" u="none" strike="noStrike">
                          <a:solidFill>
                            <a:srgbClr val="000000"/>
                          </a:solidFill>
                          <a:effectLst/>
                          <a:latin typeface="Montserrat Light" panose="00000400000000000000" pitchFamily="2" charset="0"/>
                        </a:rPr>
                        <a:t>Suburban</a:t>
                      </a:r>
                    </a:p>
                  </a:txBody>
                  <a:tcPr marL="3810" marR="3810" marT="3810" marB="0" anchor="ctr">
                    <a:lnL w="12700" cmpd="sng">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29370"/>
                  </a:ext>
                </a:extLst>
              </a:tr>
              <a:tr h="320040">
                <a:tc>
                  <a:txBody>
                    <a:bodyPr/>
                    <a:lstStyle/>
                    <a:p>
                      <a:pPr algn="l" fontAlgn="t"/>
                      <a:r>
                        <a:rPr lang="en-US" sz="1000" b="0" i="0" u="none" strike="noStrike">
                          <a:solidFill>
                            <a:srgbClr val="000000"/>
                          </a:solidFill>
                          <a:effectLst/>
                          <a:latin typeface="Montserrat Light" panose="00000400000000000000" pitchFamily="2" charset="0"/>
                        </a:rPr>
                        <a:t>Urban</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6610589"/>
                  </a:ext>
                </a:extLst>
              </a:tr>
              <a:tr h="320040">
                <a:tc>
                  <a:txBody>
                    <a:bodyPr/>
                    <a:lstStyle/>
                    <a:p>
                      <a:pPr algn="l" fontAlgn="t"/>
                      <a:r>
                        <a:rPr lang="en-US" sz="1000" b="0" i="0" u="none" strike="noStrike">
                          <a:solidFill>
                            <a:srgbClr val="000000"/>
                          </a:solidFill>
                          <a:effectLst/>
                          <a:latin typeface="Montserrat Light" panose="00000400000000000000" pitchFamily="2" charset="0"/>
                        </a:rPr>
                        <a:t>Rural</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205616"/>
                  </a:ext>
                </a:extLst>
              </a:tr>
            </a:tbl>
          </a:graphicData>
        </a:graphic>
      </p:graphicFrame>
      <p:graphicFrame>
        <p:nvGraphicFramePr>
          <p:cNvPr id="55" name="Chart 54">
            <a:extLst>
              <a:ext uri="{FF2B5EF4-FFF2-40B4-BE49-F238E27FC236}">
                <a16:creationId xmlns:a16="http://schemas.microsoft.com/office/drawing/2014/main" id="{3FFDF022-4C4D-44CB-8D89-8FCB57250BF9}"/>
              </a:ext>
            </a:extLst>
          </p:cNvPr>
          <p:cNvGraphicFramePr>
            <a:graphicFrameLocks/>
          </p:cNvGraphicFramePr>
          <p:nvPr>
            <p:extLst>
              <p:ext uri="{D42A27DB-BD31-4B8C-83A1-F6EECF244321}">
                <p14:modId xmlns:p14="http://schemas.microsoft.com/office/powerpoint/2010/main" val="2976394709"/>
              </p:ext>
            </p:extLst>
          </p:nvPr>
        </p:nvGraphicFramePr>
        <p:xfrm>
          <a:off x="6416154" y="2700048"/>
          <a:ext cx="1940575" cy="1009436"/>
        </p:xfrm>
        <a:graphic>
          <a:graphicData uri="http://schemas.openxmlformats.org/drawingml/2006/chart">
            <c:chart xmlns:c="http://schemas.openxmlformats.org/drawingml/2006/chart" xmlns:r="http://schemas.openxmlformats.org/officeDocument/2006/relationships" r:id="rId28"/>
          </a:graphicData>
        </a:graphic>
      </p:graphicFrame>
      <p:sp>
        <p:nvSpPr>
          <p:cNvPr id="56" name="Rectangle 55">
            <a:extLst>
              <a:ext uri="{FF2B5EF4-FFF2-40B4-BE49-F238E27FC236}">
                <a16:creationId xmlns:a16="http://schemas.microsoft.com/office/drawing/2014/main" id="{06395B30-791E-4220-B60F-BA3C6BE5612A}"/>
              </a:ext>
            </a:extLst>
          </p:cNvPr>
          <p:cNvSpPr/>
          <p:nvPr/>
        </p:nvSpPr>
        <p:spPr>
          <a:xfrm>
            <a:off x="5481657" y="2510783"/>
            <a:ext cx="1212215" cy="246221"/>
          </a:xfrm>
          <a:prstGeom prst="rect">
            <a:avLst/>
          </a:prstGeom>
        </p:spPr>
        <p:txBody>
          <a:bodyPr wrap="square">
            <a:spAutoFit/>
          </a:bodyPr>
          <a:lstStyle/>
          <a:p>
            <a:pPr fontAlgn="t"/>
            <a:r>
              <a:rPr lang="en-US" sz="1000">
                <a:latin typeface="Montserrat SemiBold" panose="00000700000000000000" pitchFamily="2" charset="0"/>
              </a:rPr>
              <a:t>Neighborhood</a:t>
            </a:r>
            <a:endParaRPr lang="en-US" sz="900">
              <a:latin typeface="Montserrat Light" panose="00000400000000000000" pitchFamily="2" charset="0"/>
            </a:endParaRPr>
          </a:p>
        </p:txBody>
      </p:sp>
      <p:sp>
        <p:nvSpPr>
          <p:cNvPr id="57" name="Rectangle 56">
            <a:extLst>
              <a:ext uri="{FF2B5EF4-FFF2-40B4-BE49-F238E27FC236}">
                <a16:creationId xmlns:a16="http://schemas.microsoft.com/office/drawing/2014/main" id="{BA56A321-1B68-4573-BE8E-1676414F44A5}"/>
              </a:ext>
            </a:extLst>
          </p:cNvPr>
          <p:cNvSpPr/>
          <p:nvPr/>
        </p:nvSpPr>
        <p:spPr>
          <a:xfrm>
            <a:off x="8469510" y="4231538"/>
            <a:ext cx="1212215" cy="246221"/>
          </a:xfrm>
          <a:prstGeom prst="rect">
            <a:avLst/>
          </a:prstGeom>
        </p:spPr>
        <p:txBody>
          <a:bodyPr wrap="square">
            <a:spAutoFit/>
          </a:bodyPr>
          <a:lstStyle/>
          <a:p>
            <a:pPr fontAlgn="t"/>
            <a:r>
              <a:rPr lang="en-US" sz="1000">
                <a:latin typeface="Montserrat SemiBold" panose="00000700000000000000" pitchFamily="2" charset="0"/>
              </a:rPr>
              <a:t>Marital Status</a:t>
            </a:r>
            <a:endParaRPr lang="en-US" sz="900">
              <a:latin typeface="Montserrat Light" panose="00000400000000000000" pitchFamily="2" charset="0"/>
            </a:endParaRPr>
          </a:p>
        </p:txBody>
      </p:sp>
      <p:sp>
        <p:nvSpPr>
          <p:cNvPr id="59" name="Rectangle 58">
            <a:extLst>
              <a:ext uri="{FF2B5EF4-FFF2-40B4-BE49-F238E27FC236}">
                <a16:creationId xmlns:a16="http://schemas.microsoft.com/office/drawing/2014/main" id="{854BD80A-22A9-454D-8EA4-5F9B60AC4F64}"/>
              </a:ext>
            </a:extLst>
          </p:cNvPr>
          <p:cNvSpPr/>
          <p:nvPr/>
        </p:nvSpPr>
        <p:spPr>
          <a:xfrm>
            <a:off x="9335418" y="4603245"/>
            <a:ext cx="1225012" cy="461665"/>
          </a:xfrm>
          <a:prstGeom prst="rect">
            <a:avLst/>
          </a:prstGeom>
        </p:spPr>
        <p:txBody>
          <a:bodyPr wrap="square">
            <a:spAutoFit/>
          </a:bodyPr>
          <a:lstStyle/>
          <a:p>
            <a:pPr lvl="0">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57%</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In a relationship</a:t>
            </a:r>
          </a:p>
        </p:txBody>
      </p:sp>
      <p:graphicFrame>
        <p:nvGraphicFramePr>
          <p:cNvPr id="60" name="Table 59">
            <a:extLst>
              <a:ext uri="{FF2B5EF4-FFF2-40B4-BE49-F238E27FC236}">
                <a16:creationId xmlns:a16="http://schemas.microsoft.com/office/drawing/2014/main" id="{E4A2360C-4236-4EEA-B5B4-F053D9736DE9}"/>
              </a:ext>
            </a:extLst>
          </p:cNvPr>
          <p:cNvGraphicFramePr>
            <a:graphicFrameLocks noGrp="1"/>
          </p:cNvGraphicFramePr>
          <p:nvPr/>
        </p:nvGraphicFramePr>
        <p:xfrm>
          <a:off x="5539987" y="3980157"/>
          <a:ext cx="1659710" cy="1280160"/>
        </p:xfrm>
        <a:graphic>
          <a:graphicData uri="http://schemas.openxmlformats.org/drawingml/2006/table">
            <a:tbl>
              <a:tblPr/>
              <a:tblGrid>
                <a:gridCol w="1659710">
                  <a:extLst>
                    <a:ext uri="{9D8B030D-6E8A-4147-A177-3AD203B41FA5}">
                      <a16:colId xmlns:a16="http://schemas.microsoft.com/office/drawing/2014/main" val="2162578061"/>
                    </a:ext>
                  </a:extLst>
                </a:gridCol>
              </a:tblGrid>
              <a:tr h="320040">
                <a:tc>
                  <a:txBody>
                    <a:bodyPr/>
                    <a:lstStyle/>
                    <a:p>
                      <a:pPr algn="l" fontAlgn="t"/>
                      <a:r>
                        <a:rPr lang="en-US" sz="1000" b="0" i="0" u="none" strike="noStrike">
                          <a:solidFill>
                            <a:srgbClr val="000000"/>
                          </a:solidFill>
                          <a:effectLst/>
                          <a:latin typeface="Montserrat Light" panose="00000400000000000000" pitchFamily="2" charset="0"/>
                        </a:rPr>
                        <a:t>House</a:t>
                      </a:r>
                    </a:p>
                  </a:txBody>
                  <a:tcPr marL="3810" marR="3810" marT="3810" marB="0" anchor="ctr">
                    <a:lnL w="12700" cmpd="sng">
                      <a:noFill/>
                      <a:prstDash val="soli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929370"/>
                  </a:ext>
                </a:extLst>
              </a:tr>
              <a:tr h="320040">
                <a:tc>
                  <a:txBody>
                    <a:bodyPr/>
                    <a:lstStyle/>
                    <a:p>
                      <a:pPr algn="l" fontAlgn="t"/>
                      <a:r>
                        <a:rPr lang="en-US" sz="1000" b="0" i="0" u="none" strike="noStrike">
                          <a:solidFill>
                            <a:srgbClr val="000000"/>
                          </a:solidFill>
                          <a:effectLst/>
                          <a:latin typeface="Montserrat Light" panose="00000400000000000000" pitchFamily="2" charset="0"/>
                        </a:rPr>
                        <a:t>Apartment</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6610589"/>
                  </a:ext>
                </a:extLst>
              </a:tr>
              <a:tr h="320040">
                <a:tc>
                  <a:txBody>
                    <a:bodyPr/>
                    <a:lstStyle/>
                    <a:p>
                      <a:pPr algn="l" fontAlgn="t"/>
                      <a:r>
                        <a:rPr lang="en-US" sz="1000" b="0" i="0" u="none" strike="noStrike">
                          <a:solidFill>
                            <a:srgbClr val="000000"/>
                          </a:solidFill>
                          <a:effectLst/>
                          <a:latin typeface="Montserrat Light" panose="00000400000000000000" pitchFamily="2" charset="0"/>
                        </a:rPr>
                        <a:t>Condo</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205616"/>
                  </a:ext>
                </a:extLst>
              </a:tr>
              <a:tr h="320040">
                <a:tc>
                  <a:txBody>
                    <a:bodyPr/>
                    <a:lstStyle/>
                    <a:p>
                      <a:pPr algn="l" fontAlgn="t"/>
                      <a:r>
                        <a:rPr lang="en-US" sz="1000" b="0" i="0" u="none" strike="noStrike">
                          <a:solidFill>
                            <a:srgbClr val="000000"/>
                          </a:solidFill>
                          <a:effectLst/>
                          <a:latin typeface="Montserrat Light" panose="00000400000000000000" pitchFamily="2" charset="0"/>
                        </a:rPr>
                        <a:t>Townhouse</a:t>
                      </a:r>
                    </a:p>
                  </a:txBody>
                  <a:tcPr marL="3810" marR="3810" marT="3810" marB="0" anchor="ctr">
                    <a:lnL w="12700" cmpd="sng">
                      <a:noFill/>
                      <a:prstDash val="soli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6357784"/>
                  </a:ext>
                </a:extLst>
              </a:tr>
            </a:tbl>
          </a:graphicData>
        </a:graphic>
      </p:graphicFrame>
      <p:graphicFrame>
        <p:nvGraphicFramePr>
          <p:cNvPr id="61" name="Chart 60">
            <a:extLst>
              <a:ext uri="{FF2B5EF4-FFF2-40B4-BE49-F238E27FC236}">
                <a16:creationId xmlns:a16="http://schemas.microsoft.com/office/drawing/2014/main" id="{5D8CE203-CC57-4725-9F42-72DB6F6339B3}"/>
              </a:ext>
            </a:extLst>
          </p:cNvPr>
          <p:cNvGraphicFramePr>
            <a:graphicFrameLocks/>
          </p:cNvGraphicFramePr>
          <p:nvPr>
            <p:extLst>
              <p:ext uri="{D42A27DB-BD31-4B8C-83A1-F6EECF244321}">
                <p14:modId xmlns:p14="http://schemas.microsoft.com/office/powerpoint/2010/main" val="3446931238"/>
              </p:ext>
            </p:extLst>
          </p:nvPr>
        </p:nvGraphicFramePr>
        <p:xfrm>
          <a:off x="6383093" y="3949981"/>
          <a:ext cx="1940575" cy="1310335"/>
        </p:xfrm>
        <a:graphic>
          <a:graphicData uri="http://schemas.openxmlformats.org/drawingml/2006/chart">
            <c:chart xmlns:c="http://schemas.openxmlformats.org/drawingml/2006/chart" xmlns:r="http://schemas.openxmlformats.org/officeDocument/2006/relationships" r:id="rId29"/>
          </a:graphicData>
        </a:graphic>
      </p:graphicFrame>
      <p:sp>
        <p:nvSpPr>
          <p:cNvPr id="62" name="Rectangle 61">
            <a:extLst>
              <a:ext uri="{FF2B5EF4-FFF2-40B4-BE49-F238E27FC236}">
                <a16:creationId xmlns:a16="http://schemas.microsoft.com/office/drawing/2014/main" id="{B5E49FBE-73AB-45E6-8407-604BBDA93ACA}"/>
              </a:ext>
            </a:extLst>
          </p:cNvPr>
          <p:cNvSpPr/>
          <p:nvPr/>
        </p:nvSpPr>
        <p:spPr>
          <a:xfrm>
            <a:off x="5448596" y="3760717"/>
            <a:ext cx="1212215" cy="246221"/>
          </a:xfrm>
          <a:prstGeom prst="rect">
            <a:avLst/>
          </a:prstGeom>
        </p:spPr>
        <p:txBody>
          <a:bodyPr wrap="square">
            <a:spAutoFit/>
          </a:bodyPr>
          <a:lstStyle/>
          <a:p>
            <a:pPr fontAlgn="t"/>
            <a:r>
              <a:rPr lang="en-US" sz="1000">
                <a:latin typeface="Montserrat SemiBold" panose="00000700000000000000" pitchFamily="2" charset="0"/>
              </a:rPr>
              <a:t>Residence</a:t>
            </a:r>
            <a:endParaRPr lang="en-US" sz="900">
              <a:latin typeface="Montserrat Light" panose="00000400000000000000" pitchFamily="2" charset="0"/>
            </a:endParaRPr>
          </a:p>
        </p:txBody>
      </p:sp>
      <p:graphicFrame>
        <p:nvGraphicFramePr>
          <p:cNvPr id="63" name="Chart 62">
            <a:extLst>
              <a:ext uri="{FF2B5EF4-FFF2-40B4-BE49-F238E27FC236}">
                <a16:creationId xmlns:a16="http://schemas.microsoft.com/office/drawing/2014/main" id="{ECF32AB2-978F-4DEE-B79C-3296BF09630A}"/>
              </a:ext>
            </a:extLst>
          </p:cNvPr>
          <p:cNvGraphicFramePr/>
          <p:nvPr>
            <p:extLst>
              <p:ext uri="{D42A27DB-BD31-4B8C-83A1-F6EECF244321}">
                <p14:modId xmlns:p14="http://schemas.microsoft.com/office/powerpoint/2010/main" val="516402507"/>
              </p:ext>
            </p:extLst>
          </p:nvPr>
        </p:nvGraphicFramePr>
        <p:xfrm>
          <a:off x="5822749" y="5417579"/>
          <a:ext cx="1391648" cy="927765"/>
        </p:xfrm>
        <a:graphic>
          <a:graphicData uri="http://schemas.openxmlformats.org/drawingml/2006/chart">
            <c:chart xmlns:c="http://schemas.openxmlformats.org/drawingml/2006/chart" xmlns:r="http://schemas.openxmlformats.org/officeDocument/2006/relationships" r:id="rId30"/>
          </a:graphicData>
        </a:graphic>
      </p:graphicFrame>
      <p:pic>
        <p:nvPicPr>
          <p:cNvPr id="65" name="Graphic 64" descr="Key">
            <a:extLst>
              <a:ext uri="{FF2B5EF4-FFF2-40B4-BE49-F238E27FC236}">
                <a16:creationId xmlns:a16="http://schemas.microsoft.com/office/drawing/2014/main" id="{D5C0517B-29FE-42DF-B7C5-7DD262F5029F}"/>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338100" y="5690839"/>
            <a:ext cx="379581" cy="379581"/>
          </a:xfrm>
          <a:prstGeom prst="rect">
            <a:avLst/>
          </a:prstGeom>
        </p:spPr>
      </p:pic>
      <p:sp>
        <p:nvSpPr>
          <p:cNvPr id="66" name="Rectangle 65">
            <a:extLst>
              <a:ext uri="{FF2B5EF4-FFF2-40B4-BE49-F238E27FC236}">
                <a16:creationId xmlns:a16="http://schemas.microsoft.com/office/drawing/2014/main" id="{F4E20F5F-A94D-4864-91D5-DA2FD75DC9A6}"/>
              </a:ext>
            </a:extLst>
          </p:cNvPr>
          <p:cNvSpPr/>
          <p:nvPr/>
        </p:nvSpPr>
        <p:spPr>
          <a:xfrm>
            <a:off x="5448596" y="5274099"/>
            <a:ext cx="1212215" cy="246221"/>
          </a:xfrm>
          <a:prstGeom prst="rect">
            <a:avLst/>
          </a:prstGeom>
        </p:spPr>
        <p:txBody>
          <a:bodyPr wrap="square">
            <a:spAutoFit/>
          </a:bodyPr>
          <a:lstStyle/>
          <a:p>
            <a:pPr fontAlgn="t"/>
            <a:r>
              <a:rPr lang="en-US" sz="1000">
                <a:latin typeface="Montserrat SemiBold" panose="00000700000000000000" pitchFamily="2" charset="0"/>
              </a:rPr>
              <a:t>Own or Rent</a:t>
            </a:r>
            <a:endParaRPr lang="en-US" sz="900">
              <a:latin typeface="Montserrat Light" panose="00000400000000000000" pitchFamily="2" charset="0"/>
            </a:endParaRPr>
          </a:p>
        </p:txBody>
      </p:sp>
      <p:sp>
        <p:nvSpPr>
          <p:cNvPr id="67" name="Rectangle 66">
            <a:extLst>
              <a:ext uri="{FF2B5EF4-FFF2-40B4-BE49-F238E27FC236}">
                <a16:creationId xmlns:a16="http://schemas.microsoft.com/office/drawing/2014/main" id="{8A3A97D2-CABB-4D19-809C-0BA22E31094D}"/>
              </a:ext>
            </a:extLst>
          </p:cNvPr>
          <p:cNvSpPr/>
          <p:nvPr/>
        </p:nvSpPr>
        <p:spPr>
          <a:xfrm>
            <a:off x="5384477" y="5663530"/>
            <a:ext cx="668291" cy="461665"/>
          </a:xfrm>
          <a:prstGeom prst="rect">
            <a:avLst/>
          </a:prstGeom>
        </p:spPr>
        <p:txBody>
          <a:bodyPr wrap="square">
            <a:spAutoFit/>
          </a:bodyPr>
          <a:lstStyle/>
          <a:p>
            <a:pPr lvl="0" algn="r">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60%</a:t>
            </a:r>
          </a:p>
          <a:p>
            <a:pPr lvl="0" algn="r">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Own</a:t>
            </a:r>
          </a:p>
        </p:txBody>
      </p:sp>
      <p:sp>
        <p:nvSpPr>
          <p:cNvPr id="68" name="Rectangle 67">
            <a:extLst>
              <a:ext uri="{FF2B5EF4-FFF2-40B4-BE49-F238E27FC236}">
                <a16:creationId xmlns:a16="http://schemas.microsoft.com/office/drawing/2014/main" id="{F9073D5C-578C-4CAA-8F2A-DD9BCA9F8AF5}"/>
              </a:ext>
            </a:extLst>
          </p:cNvPr>
          <p:cNvSpPr/>
          <p:nvPr/>
        </p:nvSpPr>
        <p:spPr>
          <a:xfrm>
            <a:off x="6932716" y="5655794"/>
            <a:ext cx="668291" cy="461665"/>
          </a:xfrm>
          <a:prstGeom prst="rect">
            <a:avLst/>
          </a:prstGeom>
        </p:spPr>
        <p:txBody>
          <a:bodyPr wrap="square">
            <a:spAutoFit/>
          </a:bodyPr>
          <a:lstStyle/>
          <a:p>
            <a:pPr lvl="0">
              <a:defRPr/>
            </a:pPr>
            <a:r>
              <a:rPr lang="en-US" sz="1400" kern="0">
                <a:solidFill>
                  <a:schemeClr val="tx1">
                    <a:lumMod val="65000"/>
                    <a:lumOff val="35000"/>
                  </a:schemeClr>
                </a:solidFill>
                <a:latin typeface="Montserrat" panose="00000500000000000000" pitchFamily="2" charset="0"/>
                <a:ea typeface="Lato" panose="020F0502020204030203" pitchFamily="34" charset="0"/>
                <a:cs typeface="Lato" panose="020F0502020204030203" pitchFamily="34" charset="0"/>
                <a:sym typeface="HuluStyle Bold"/>
              </a:rPr>
              <a:t>38%</a:t>
            </a:r>
          </a:p>
          <a:p>
            <a:pPr lvl="0">
              <a:defRPr/>
            </a:pPr>
            <a:r>
              <a:rPr lang="en-US" sz="1000" kern="0">
                <a:solidFill>
                  <a:schemeClr val="tx1">
                    <a:lumMod val="75000"/>
                    <a:lumOff val="25000"/>
                  </a:schemeClr>
                </a:solidFill>
                <a:latin typeface="Montserrat Light" panose="00000400000000000000" pitchFamily="2" charset="0"/>
                <a:ea typeface="Roboto Light" panose="02000000000000000000" pitchFamily="2" charset="0"/>
                <a:cs typeface="ATT Aleck Sans" panose="020B0604020202020204" charset="0"/>
                <a:sym typeface="HuluStyle Bold"/>
              </a:rPr>
              <a:t>Rent</a:t>
            </a:r>
          </a:p>
        </p:txBody>
      </p:sp>
      <p:pic>
        <p:nvPicPr>
          <p:cNvPr id="70" name="Graphic 69" descr="New Wheelchair">
            <a:extLst>
              <a:ext uri="{FF2B5EF4-FFF2-40B4-BE49-F238E27FC236}">
                <a16:creationId xmlns:a16="http://schemas.microsoft.com/office/drawing/2014/main" id="{0CB860E1-EA5B-4DFD-9838-EE47152BB447}"/>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7961780" y="5719333"/>
            <a:ext cx="362900" cy="362900"/>
          </a:xfrm>
          <a:prstGeom prst="rect">
            <a:avLst/>
          </a:prstGeom>
        </p:spPr>
      </p:pic>
      <p:pic>
        <p:nvPicPr>
          <p:cNvPr id="72" name="Graphic 71" descr="Family with two children">
            <a:extLst>
              <a:ext uri="{FF2B5EF4-FFF2-40B4-BE49-F238E27FC236}">
                <a16:creationId xmlns:a16="http://schemas.microsoft.com/office/drawing/2014/main" id="{68A57E12-EF5B-4C7C-96B7-53E7A61708A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9923728" y="2770870"/>
            <a:ext cx="543304" cy="543304"/>
          </a:xfrm>
          <a:prstGeom prst="rect">
            <a:avLst/>
          </a:prstGeom>
        </p:spPr>
      </p:pic>
      <p:pic>
        <p:nvPicPr>
          <p:cNvPr id="74" name="Graphic 73" descr="Man with cane">
            <a:extLst>
              <a:ext uri="{FF2B5EF4-FFF2-40B4-BE49-F238E27FC236}">
                <a16:creationId xmlns:a16="http://schemas.microsoft.com/office/drawing/2014/main" id="{011B805C-96B4-4B2B-BB4F-30B86E23CB3E}"/>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9918907" y="3670313"/>
            <a:ext cx="475673" cy="475673"/>
          </a:xfrm>
          <a:prstGeom prst="rect">
            <a:avLst/>
          </a:prstGeom>
        </p:spPr>
      </p:pic>
      <p:pic>
        <p:nvPicPr>
          <p:cNvPr id="76" name="Graphic 75" descr="IV">
            <a:extLst>
              <a:ext uri="{FF2B5EF4-FFF2-40B4-BE49-F238E27FC236}">
                <a16:creationId xmlns:a16="http://schemas.microsoft.com/office/drawing/2014/main" id="{2CD0403D-98F2-4AF3-81F4-803651BDA091}"/>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9747275" y="5727924"/>
            <a:ext cx="363609" cy="363609"/>
          </a:xfrm>
          <a:prstGeom prst="rect">
            <a:avLst/>
          </a:prstGeom>
        </p:spPr>
      </p:pic>
      <p:pic>
        <p:nvPicPr>
          <p:cNvPr id="78" name="Graphic 77" descr="Fire">
            <a:extLst>
              <a:ext uri="{FF2B5EF4-FFF2-40B4-BE49-F238E27FC236}">
                <a16:creationId xmlns:a16="http://schemas.microsoft.com/office/drawing/2014/main" id="{F4B98E4D-6EE7-4B3A-9F22-CE438A107ECB}"/>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8522708" y="2780348"/>
            <a:ext cx="486276" cy="486276"/>
          </a:xfrm>
          <a:prstGeom prst="rect">
            <a:avLst/>
          </a:prstGeom>
        </p:spPr>
      </p:pic>
      <p:sp>
        <p:nvSpPr>
          <p:cNvPr id="83" name="Rectangle 82">
            <a:extLst>
              <a:ext uri="{FF2B5EF4-FFF2-40B4-BE49-F238E27FC236}">
                <a16:creationId xmlns:a16="http://schemas.microsoft.com/office/drawing/2014/main" id="{B7DB4491-3AF7-40F3-828F-314C2B4CD1D3}"/>
              </a:ext>
            </a:extLst>
          </p:cNvPr>
          <p:cNvSpPr/>
          <p:nvPr/>
        </p:nvSpPr>
        <p:spPr>
          <a:xfrm>
            <a:off x="10258357" y="5663530"/>
            <a:ext cx="871608" cy="461665"/>
          </a:xfrm>
          <a:prstGeom prst="rect">
            <a:avLst/>
          </a:prstGeom>
        </p:spPr>
        <p:txBody>
          <a:bodyPr wrap="square">
            <a:spAutoFit/>
          </a:bodyPr>
          <a:lstStyle/>
          <a:p>
            <a:pPr lvl="0">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12%</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Yes in HH</a:t>
            </a:r>
          </a:p>
        </p:txBody>
      </p:sp>
      <p:sp>
        <p:nvSpPr>
          <p:cNvPr id="84" name="Rectangle 83">
            <a:extLst>
              <a:ext uri="{FF2B5EF4-FFF2-40B4-BE49-F238E27FC236}">
                <a16:creationId xmlns:a16="http://schemas.microsoft.com/office/drawing/2014/main" id="{7FA50C65-0F4E-48E4-B615-B09B6B57E71E}"/>
              </a:ext>
            </a:extLst>
          </p:cNvPr>
          <p:cNvSpPr/>
          <p:nvPr/>
        </p:nvSpPr>
        <p:spPr>
          <a:xfrm>
            <a:off x="7727650" y="5278089"/>
            <a:ext cx="1339470" cy="246221"/>
          </a:xfrm>
          <a:prstGeom prst="rect">
            <a:avLst/>
          </a:prstGeom>
        </p:spPr>
        <p:txBody>
          <a:bodyPr wrap="square">
            <a:spAutoFit/>
          </a:bodyPr>
          <a:lstStyle/>
          <a:p>
            <a:pPr fontAlgn="t"/>
            <a:r>
              <a:rPr lang="en-US" sz="1000">
                <a:latin typeface="Montserrat SemiBold" panose="00000700000000000000" pitchFamily="2" charset="0"/>
              </a:rPr>
              <a:t>Disabilities in HH</a:t>
            </a:r>
            <a:endParaRPr lang="en-US" sz="900">
              <a:latin typeface="Montserrat Light" panose="00000400000000000000" pitchFamily="2" charset="0"/>
            </a:endParaRPr>
          </a:p>
        </p:txBody>
      </p:sp>
      <p:sp>
        <p:nvSpPr>
          <p:cNvPr id="85" name="Rectangle 84">
            <a:extLst>
              <a:ext uri="{FF2B5EF4-FFF2-40B4-BE49-F238E27FC236}">
                <a16:creationId xmlns:a16="http://schemas.microsoft.com/office/drawing/2014/main" id="{03D280A0-C5EB-41CB-BD36-BD0B76023499}"/>
              </a:ext>
            </a:extLst>
          </p:cNvPr>
          <p:cNvSpPr/>
          <p:nvPr/>
        </p:nvSpPr>
        <p:spPr>
          <a:xfrm>
            <a:off x="9533237" y="5283190"/>
            <a:ext cx="1466655" cy="246221"/>
          </a:xfrm>
          <a:prstGeom prst="rect">
            <a:avLst/>
          </a:prstGeom>
        </p:spPr>
        <p:txBody>
          <a:bodyPr wrap="square">
            <a:spAutoFit/>
          </a:bodyPr>
          <a:lstStyle/>
          <a:p>
            <a:pPr fontAlgn="t"/>
            <a:r>
              <a:rPr lang="en-US" sz="1000">
                <a:latin typeface="Montserrat SemiBold" panose="00000700000000000000" pitchFamily="2" charset="0"/>
              </a:rPr>
              <a:t>Medical Equipment</a:t>
            </a:r>
            <a:endParaRPr lang="en-US" sz="900">
              <a:latin typeface="Montserrat Light" panose="00000400000000000000" pitchFamily="2" charset="0"/>
            </a:endParaRPr>
          </a:p>
        </p:txBody>
      </p:sp>
      <p:sp>
        <p:nvSpPr>
          <p:cNvPr id="87" name="Rectangle 86">
            <a:extLst>
              <a:ext uri="{FF2B5EF4-FFF2-40B4-BE49-F238E27FC236}">
                <a16:creationId xmlns:a16="http://schemas.microsoft.com/office/drawing/2014/main" id="{B8682D63-8B37-4BB3-8C9B-218C1F7D88D8}"/>
              </a:ext>
            </a:extLst>
          </p:cNvPr>
          <p:cNvSpPr/>
          <p:nvPr/>
        </p:nvSpPr>
        <p:spPr>
          <a:xfrm>
            <a:off x="8461745" y="5649796"/>
            <a:ext cx="871608" cy="461665"/>
          </a:xfrm>
          <a:prstGeom prst="rect">
            <a:avLst/>
          </a:prstGeom>
        </p:spPr>
        <p:txBody>
          <a:bodyPr wrap="square">
            <a:spAutoFit/>
          </a:bodyPr>
          <a:lstStyle/>
          <a:p>
            <a:pPr lvl="0">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22%</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Yes in HH</a:t>
            </a:r>
          </a:p>
        </p:txBody>
      </p:sp>
      <p:sp>
        <p:nvSpPr>
          <p:cNvPr id="92" name="Rectangle 91">
            <a:extLst>
              <a:ext uri="{FF2B5EF4-FFF2-40B4-BE49-F238E27FC236}">
                <a16:creationId xmlns:a16="http://schemas.microsoft.com/office/drawing/2014/main" id="{173A3E3D-5CF6-4DB2-8D33-340B482FFC25}"/>
              </a:ext>
            </a:extLst>
          </p:cNvPr>
          <p:cNvSpPr/>
          <p:nvPr/>
        </p:nvSpPr>
        <p:spPr>
          <a:xfrm>
            <a:off x="10560430" y="2842812"/>
            <a:ext cx="871608" cy="461665"/>
          </a:xfrm>
          <a:prstGeom prst="rect">
            <a:avLst/>
          </a:prstGeom>
        </p:spPr>
        <p:txBody>
          <a:bodyPr wrap="square">
            <a:spAutoFit/>
          </a:bodyPr>
          <a:lstStyle/>
          <a:p>
            <a:pPr lvl="0">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2.8</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Mean</a:t>
            </a:r>
          </a:p>
        </p:txBody>
      </p:sp>
      <p:sp>
        <p:nvSpPr>
          <p:cNvPr id="93" name="Rectangle 92">
            <a:extLst>
              <a:ext uri="{FF2B5EF4-FFF2-40B4-BE49-F238E27FC236}">
                <a16:creationId xmlns:a16="http://schemas.microsoft.com/office/drawing/2014/main" id="{C44EB9CB-4F7D-4977-A6BA-7C94E4EB59EC}"/>
              </a:ext>
            </a:extLst>
          </p:cNvPr>
          <p:cNvSpPr/>
          <p:nvPr/>
        </p:nvSpPr>
        <p:spPr>
          <a:xfrm>
            <a:off x="8431269" y="2511131"/>
            <a:ext cx="1339470" cy="246221"/>
          </a:xfrm>
          <a:prstGeom prst="rect">
            <a:avLst/>
          </a:prstGeom>
        </p:spPr>
        <p:txBody>
          <a:bodyPr wrap="square">
            <a:spAutoFit/>
          </a:bodyPr>
          <a:lstStyle/>
          <a:p>
            <a:pPr fontAlgn="t"/>
            <a:r>
              <a:rPr lang="en-US" sz="1000">
                <a:latin typeface="Montserrat SemiBold" panose="00000700000000000000" pitchFamily="2" charset="0"/>
              </a:rPr>
              <a:t>Evacuation</a:t>
            </a:r>
            <a:endParaRPr lang="en-US" sz="900">
              <a:latin typeface="Montserrat Light" panose="00000400000000000000" pitchFamily="2" charset="0"/>
            </a:endParaRPr>
          </a:p>
        </p:txBody>
      </p:sp>
      <p:sp>
        <p:nvSpPr>
          <p:cNvPr id="94" name="Rectangle 93">
            <a:extLst>
              <a:ext uri="{FF2B5EF4-FFF2-40B4-BE49-F238E27FC236}">
                <a16:creationId xmlns:a16="http://schemas.microsoft.com/office/drawing/2014/main" id="{4BD161CE-C392-4934-8FA1-51DB0D555D58}"/>
              </a:ext>
            </a:extLst>
          </p:cNvPr>
          <p:cNvSpPr/>
          <p:nvPr/>
        </p:nvSpPr>
        <p:spPr>
          <a:xfrm>
            <a:off x="9838715" y="2516232"/>
            <a:ext cx="1466655" cy="246221"/>
          </a:xfrm>
          <a:prstGeom prst="rect">
            <a:avLst/>
          </a:prstGeom>
        </p:spPr>
        <p:txBody>
          <a:bodyPr wrap="square">
            <a:spAutoFit/>
          </a:bodyPr>
          <a:lstStyle/>
          <a:p>
            <a:pPr fontAlgn="t"/>
            <a:r>
              <a:rPr lang="en-US" sz="1000">
                <a:latin typeface="Montserrat SemiBold" panose="00000700000000000000" pitchFamily="2" charset="0"/>
              </a:rPr>
              <a:t>HH Composition</a:t>
            </a:r>
            <a:endParaRPr lang="en-US" sz="900">
              <a:latin typeface="Montserrat Light" panose="00000400000000000000" pitchFamily="2" charset="0"/>
            </a:endParaRPr>
          </a:p>
        </p:txBody>
      </p:sp>
      <p:sp>
        <p:nvSpPr>
          <p:cNvPr id="95" name="Rectangle 94">
            <a:extLst>
              <a:ext uri="{FF2B5EF4-FFF2-40B4-BE49-F238E27FC236}">
                <a16:creationId xmlns:a16="http://schemas.microsoft.com/office/drawing/2014/main" id="{D2018E25-A122-4309-8E45-45EA3A6FD98E}"/>
              </a:ext>
            </a:extLst>
          </p:cNvPr>
          <p:cNvSpPr/>
          <p:nvPr/>
        </p:nvSpPr>
        <p:spPr>
          <a:xfrm>
            <a:off x="9076316" y="2864506"/>
            <a:ext cx="871608" cy="461665"/>
          </a:xfrm>
          <a:prstGeom prst="rect">
            <a:avLst/>
          </a:prstGeom>
        </p:spPr>
        <p:txBody>
          <a:bodyPr wrap="square">
            <a:spAutoFit/>
          </a:bodyPr>
          <a:lstStyle/>
          <a:p>
            <a:pPr lvl="0">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3%</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Yes</a:t>
            </a:r>
          </a:p>
        </p:txBody>
      </p:sp>
      <p:sp>
        <p:nvSpPr>
          <p:cNvPr id="98" name="Rectangle 97">
            <a:extLst>
              <a:ext uri="{FF2B5EF4-FFF2-40B4-BE49-F238E27FC236}">
                <a16:creationId xmlns:a16="http://schemas.microsoft.com/office/drawing/2014/main" id="{DC3015C2-2803-4210-AA2D-BB21D0BAB367}"/>
              </a:ext>
            </a:extLst>
          </p:cNvPr>
          <p:cNvSpPr/>
          <p:nvPr/>
        </p:nvSpPr>
        <p:spPr>
          <a:xfrm>
            <a:off x="10458581" y="3670187"/>
            <a:ext cx="871608" cy="461665"/>
          </a:xfrm>
          <a:prstGeom prst="rect">
            <a:avLst/>
          </a:prstGeom>
        </p:spPr>
        <p:txBody>
          <a:bodyPr wrap="square">
            <a:spAutoFit/>
          </a:bodyPr>
          <a:lstStyle/>
          <a:p>
            <a:pPr lvl="0">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42%</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In HH</a:t>
            </a:r>
          </a:p>
        </p:txBody>
      </p:sp>
      <p:sp>
        <p:nvSpPr>
          <p:cNvPr id="99" name="Rectangle 98">
            <a:extLst>
              <a:ext uri="{FF2B5EF4-FFF2-40B4-BE49-F238E27FC236}">
                <a16:creationId xmlns:a16="http://schemas.microsoft.com/office/drawing/2014/main" id="{86AC6C8B-9F59-4392-9171-56985439C8D6}"/>
              </a:ext>
            </a:extLst>
          </p:cNvPr>
          <p:cNvSpPr/>
          <p:nvPr/>
        </p:nvSpPr>
        <p:spPr>
          <a:xfrm>
            <a:off x="8436817" y="3403123"/>
            <a:ext cx="1339470" cy="246221"/>
          </a:xfrm>
          <a:prstGeom prst="rect">
            <a:avLst/>
          </a:prstGeom>
        </p:spPr>
        <p:txBody>
          <a:bodyPr wrap="square">
            <a:spAutoFit/>
          </a:bodyPr>
          <a:lstStyle/>
          <a:p>
            <a:pPr fontAlgn="t"/>
            <a:r>
              <a:rPr lang="en-US" sz="1000">
                <a:latin typeface="Montserrat SemiBold" panose="00000700000000000000" pitchFamily="2" charset="0"/>
              </a:rPr>
              <a:t>Children</a:t>
            </a:r>
            <a:endParaRPr lang="en-US" sz="900">
              <a:latin typeface="Montserrat Light" panose="00000400000000000000" pitchFamily="2" charset="0"/>
            </a:endParaRPr>
          </a:p>
        </p:txBody>
      </p:sp>
      <p:sp>
        <p:nvSpPr>
          <p:cNvPr id="100" name="Rectangle 99">
            <a:extLst>
              <a:ext uri="{FF2B5EF4-FFF2-40B4-BE49-F238E27FC236}">
                <a16:creationId xmlns:a16="http://schemas.microsoft.com/office/drawing/2014/main" id="{2AC80B9D-7618-4857-959C-583CDC8B221C}"/>
              </a:ext>
            </a:extLst>
          </p:cNvPr>
          <p:cNvSpPr/>
          <p:nvPr/>
        </p:nvSpPr>
        <p:spPr>
          <a:xfrm>
            <a:off x="9821878" y="3408224"/>
            <a:ext cx="1466655" cy="246221"/>
          </a:xfrm>
          <a:prstGeom prst="rect">
            <a:avLst/>
          </a:prstGeom>
        </p:spPr>
        <p:txBody>
          <a:bodyPr wrap="square">
            <a:spAutoFit/>
          </a:bodyPr>
          <a:lstStyle/>
          <a:p>
            <a:pPr fontAlgn="t"/>
            <a:r>
              <a:rPr lang="en-US" sz="1000">
                <a:latin typeface="Montserrat SemiBold" panose="00000700000000000000" pitchFamily="2" charset="0"/>
              </a:rPr>
              <a:t>Seniors</a:t>
            </a:r>
            <a:endParaRPr lang="en-US" sz="900">
              <a:latin typeface="Montserrat Light" panose="00000400000000000000" pitchFamily="2" charset="0"/>
            </a:endParaRPr>
          </a:p>
        </p:txBody>
      </p:sp>
      <p:sp>
        <p:nvSpPr>
          <p:cNvPr id="101" name="Rectangle 100">
            <a:extLst>
              <a:ext uri="{FF2B5EF4-FFF2-40B4-BE49-F238E27FC236}">
                <a16:creationId xmlns:a16="http://schemas.microsoft.com/office/drawing/2014/main" id="{6160F469-2E3B-42DA-A5BB-5D5302F0B046}"/>
              </a:ext>
            </a:extLst>
          </p:cNvPr>
          <p:cNvSpPr/>
          <p:nvPr/>
        </p:nvSpPr>
        <p:spPr>
          <a:xfrm>
            <a:off x="9091700" y="3663260"/>
            <a:ext cx="871608" cy="461665"/>
          </a:xfrm>
          <a:prstGeom prst="rect">
            <a:avLst/>
          </a:prstGeom>
        </p:spPr>
        <p:txBody>
          <a:bodyPr wrap="square">
            <a:spAutoFit/>
          </a:bodyPr>
          <a:lstStyle/>
          <a:p>
            <a:pPr lvl="0">
              <a:defRPr/>
            </a:pPr>
            <a:r>
              <a:rPr lang="en-US" sz="1400" kern="0">
                <a:latin typeface="Montserrat" panose="00000500000000000000" pitchFamily="2" charset="0"/>
                <a:ea typeface="Lato" panose="020F0502020204030203" pitchFamily="34" charset="0"/>
                <a:cs typeface="Lato" panose="020F0502020204030203" pitchFamily="34" charset="0"/>
                <a:sym typeface="HuluStyle Bold"/>
              </a:rPr>
              <a:t>33%</a:t>
            </a:r>
          </a:p>
          <a:p>
            <a:pPr lvl="0">
              <a:defRPr/>
            </a:pPr>
            <a:r>
              <a:rPr lang="en-US" sz="1000" kern="0">
                <a:solidFill>
                  <a:schemeClr val="tx1">
                    <a:lumMod val="85000"/>
                    <a:lumOff val="15000"/>
                  </a:schemeClr>
                </a:solidFill>
                <a:latin typeface="Montserrat Light" panose="00000400000000000000" pitchFamily="2" charset="0"/>
                <a:ea typeface="Lato" panose="020F0502020204030203" pitchFamily="34" charset="0"/>
                <a:cs typeface="Lato" panose="020F0502020204030203" pitchFamily="34" charset="0"/>
                <a:sym typeface="HuluStyle Bold"/>
              </a:rPr>
              <a:t>In HH</a:t>
            </a:r>
          </a:p>
        </p:txBody>
      </p:sp>
      <p:sp>
        <p:nvSpPr>
          <p:cNvPr id="73" name="TextBox 72">
            <a:extLst>
              <a:ext uri="{FF2B5EF4-FFF2-40B4-BE49-F238E27FC236}">
                <a16:creationId xmlns:a16="http://schemas.microsoft.com/office/drawing/2014/main" id="{40FC0B38-1AFB-46B8-BE49-FFE7E0A85240}"/>
              </a:ext>
            </a:extLst>
          </p:cNvPr>
          <p:cNvSpPr txBox="1"/>
          <p:nvPr/>
        </p:nvSpPr>
        <p:spPr>
          <a:xfrm>
            <a:off x="3184998" y="5356692"/>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(+10)</a:t>
            </a:r>
          </a:p>
        </p:txBody>
      </p:sp>
      <p:sp>
        <p:nvSpPr>
          <p:cNvPr id="75" name="Isosceles Triangle 74">
            <a:extLst>
              <a:ext uri="{FF2B5EF4-FFF2-40B4-BE49-F238E27FC236}">
                <a16:creationId xmlns:a16="http://schemas.microsoft.com/office/drawing/2014/main" id="{A67A61B4-9B13-4642-9127-A82DE7EAAA5C}"/>
              </a:ext>
            </a:extLst>
          </p:cNvPr>
          <p:cNvSpPr/>
          <p:nvPr/>
        </p:nvSpPr>
        <p:spPr>
          <a:xfrm>
            <a:off x="3184998" y="5378122"/>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3CE7C765-B385-48CE-B1E1-120040D5D285}"/>
              </a:ext>
            </a:extLst>
          </p:cNvPr>
          <p:cNvSpPr txBox="1"/>
          <p:nvPr/>
        </p:nvSpPr>
        <p:spPr>
          <a:xfrm>
            <a:off x="3444684" y="5030981"/>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(-10)</a:t>
            </a:r>
          </a:p>
        </p:txBody>
      </p:sp>
      <p:sp>
        <p:nvSpPr>
          <p:cNvPr id="81" name="Isosceles Triangle 80">
            <a:extLst>
              <a:ext uri="{FF2B5EF4-FFF2-40B4-BE49-F238E27FC236}">
                <a16:creationId xmlns:a16="http://schemas.microsoft.com/office/drawing/2014/main" id="{13D4C34D-D063-4CED-89A5-E8BF3FB66867}"/>
              </a:ext>
            </a:extLst>
          </p:cNvPr>
          <p:cNvSpPr/>
          <p:nvPr/>
        </p:nvSpPr>
        <p:spPr>
          <a:xfrm flipV="1">
            <a:off x="3444684" y="505241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1461252F-0DA4-4AD5-92C8-8F842CC67D51}"/>
              </a:ext>
            </a:extLst>
          </p:cNvPr>
          <p:cNvSpPr txBox="1"/>
          <p:nvPr/>
        </p:nvSpPr>
        <p:spPr>
          <a:xfrm>
            <a:off x="2046203" y="4097057"/>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(-11k)</a:t>
            </a:r>
          </a:p>
        </p:txBody>
      </p:sp>
      <p:sp>
        <p:nvSpPr>
          <p:cNvPr id="86" name="Isosceles Triangle 85">
            <a:extLst>
              <a:ext uri="{FF2B5EF4-FFF2-40B4-BE49-F238E27FC236}">
                <a16:creationId xmlns:a16="http://schemas.microsoft.com/office/drawing/2014/main" id="{A8824787-57AF-46A3-8551-1D629A9595DE}"/>
              </a:ext>
            </a:extLst>
          </p:cNvPr>
          <p:cNvSpPr/>
          <p:nvPr/>
        </p:nvSpPr>
        <p:spPr>
          <a:xfrm flipV="1">
            <a:off x="2046203" y="411848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a:extLst>
              <a:ext uri="{FF2B5EF4-FFF2-40B4-BE49-F238E27FC236}">
                <a16:creationId xmlns:a16="http://schemas.microsoft.com/office/drawing/2014/main" id="{66597C86-1DFE-44E6-8225-292D5E635A8C}"/>
              </a:ext>
            </a:extLst>
          </p:cNvPr>
          <p:cNvSpPr txBox="1"/>
          <p:nvPr/>
        </p:nvSpPr>
        <p:spPr>
          <a:xfrm>
            <a:off x="9588086" y="3768605"/>
            <a:ext cx="426708" cy="184666"/>
          </a:xfrm>
          <a:prstGeom prst="rect">
            <a:avLst/>
          </a:prstGeom>
          <a:noFill/>
        </p:spPr>
        <p:txBody>
          <a:bodyPr wrap="square" rtlCol="0">
            <a:spAutoFit/>
          </a:bodyPr>
          <a:lstStyle/>
          <a:p>
            <a:pPr fontAlgn="b"/>
            <a:r>
              <a:rPr lang="en-US" sz="900" baseline="30000">
                <a:latin typeface="Montserrat SemiBold" panose="00000700000000000000" pitchFamily="2" charset="0"/>
              </a:rPr>
              <a:t>(+6)</a:t>
            </a:r>
          </a:p>
        </p:txBody>
      </p:sp>
      <p:sp>
        <p:nvSpPr>
          <p:cNvPr id="89" name="Isosceles Triangle 88">
            <a:extLst>
              <a:ext uri="{FF2B5EF4-FFF2-40B4-BE49-F238E27FC236}">
                <a16:creationId xmlns:a16="http://schemas.microsoft.com/office/drawing/2014/main" id="{D3E704C6-61B6-4001-BC32-A0EEA0D7F240}"/>
              </a:ext>
            </a:extLst>
          </p:cNvPr>
          <p:cNvSpPr/>
          <p:nvPr/>
        </p:nvSpPr>
        <p:spPr>
          <a:xfrm>
            <a:off x="9588086" y="3790035"/>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01">
            <a:extLst>
              <a:ext uri="{FF2B5EF4-FFF2-40B4-BE49-F238E27FC236}">
                <a16:creationId xmlns:a16="http://schemas.microsoft.com/office/drawing/2014/main" id="{8AF34ABB-8FB5-4723-8302-8E5A000F9D9D}"/>
              </a:ext>
            </a:extLst>
          </p:cNvPr>
          <p:cNvPicPr>
            <a:picLocks noChangeAspect="1"/>
          </p:cNvPicPr>
          <p:nvPr/>
        </p:nvPicPr>
        <p:blipFill rotWithShape="1">
          <a:blip r:embed="rId43">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Tree>
    <p:extLst>
      <p:ext uri="{BB962C8B-B14F-4D97-AF65-F5344CB8AC3E}">
        <p14:creationId xmlns:p14="http://schemas.microsoft.com/office/powerpoint/2010/main" val="3044985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315D31-C89E-4CB9-B039-89FD7CBF5B32}" type="slidenum">
              <a:rPr lang="en-US" smtClean="0"/>
              <a:t>49</a:t>
            </a:fld>
            <a:endParaRPr lang="en-US"/>
          </a:p>
        </p:txBody>
      </p:sp>
      <p:sp>
        <p:nvSpPr>
          <p:cNvPr id="10" name="Rectangle 9">
            <a:extLst>
              <a:ext uri="{FF2B5EF4-FFF2-40B4-BE49-F238E27FC236}">
                <a16:creationId xmlns:a16="http://schemas.microsoft.com/office/drawing/2014/main" id="{15809875-85D9-47ED-82DD-706019FE36D5}"/>
              </a:ext>
            </a:extLst>
          </p:cNvPr>
          <p:cNvSpPr/>
          <p:nvPr/>
        </p:nvSpPr>
        <p:spPr>
          <a:xfrm>
            <a:off x="-11929" y="0"/>
            <a:ext cx="43775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26298E2-93DC-4C62-A3E6-655C9C1CC5D7}"/>
              </a:ext>
            </a:extLst>
          </p:cNvPr>
          <p:cNvSpPr txBox="1"/>
          <p:nvPr/>
        </p:nvSpPr>
        <p:spPr>
          <a:xfrm>
            <a:off x="486560" y="2653969"/>
            <a:ext cx="34155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rPr>
              <a:t>Special thanks to the following folks who were instrumental in ensuring the success of this research!</a:t>
            </a:r>
          </a:p>
        </p:txBody>
      </p:sp>
      <p:graphicFrame>
        <p:nvGraphicFramePr>
          <p:cNvPr id="2" name="Table 1">
            <a:extLst>
              <a:ext uri="{FF2B5EF4-FFF2-40B4-BE49-F238E27FC236}">
                <a16:creationId xmlns:a16="http://schemas.microsoft.com/office/drawing/2014/main" id="{9794516F-0736-47F9-9F39-060BE016852A}"/>
              </a:ext>
            </a:extLst>
          </p:cNvPr>
          <p:cNvGraphicFramePr>
            <a:graphicFrameLocks noGrp="1"/>
          </p:cNvGraphicFramePr>
          <p:nvPr>
            <p:extLst>
              <p:ext uri="{D42A27DB-BD31-4B8C-83A1-F6EECF244321}">
                <p14:modId xmlns:p14="http://schemas.microsoft.com/office/powerpoint/2010/main" val="3967249594"/>
              </p:ext>
            </p:extLst>
          </p:nvPr>
        </p:nvGraphicFramePr>
        <p:xfrm>
          <a:off x="4495800" y="2071434"/>
          <a:ext cx="7209640" cy="2215140"/>
        </p:xfrm>
        <a:graphic>
          <a:graphicData uri="http://schemas.openxmlformats.org/drawingml/2006/table">
            <a:tbl>
              <a:tblPr firstRow="1" bandRow="1">
                <a:tableStyleId>{5C22544A-7EE6-4342-B048-85BDC9FD1C3A}</a:tableStyleId>
              </a:tblPr>
              <a:tblGrid>
                <a:gridCol w="2534265">
                  <a:extLst>
                    <a:ext uri="{9D8B030D-6E8A-4147-A177-3AD203B41FA5}">
                      <a16:colId xmlns:a16="http://schemas.microsoft.com/office/drawing/2014/main" val="3191212502"/>
                    </a:ext>
                  </a:extLst>
                </a:gridCol>
                <a:gridCol w="4675375">
                  <a:extLst>
                    <a:ext uri="{9D8B030D-6E8A-4147-A177-3AD203B41FA5}">
                      <a16:colId xmlns:a16="http://schemas.microsoft.com/office/drawing/2014/main" val="484017276"/>
                    </a:ext>
                  </a:extLst>
                </a:gridCol>
              </a:tblGrid>
              <a:tr h="738380">
                <a:tc>
                  <a:txBody>
                    <a:bodyPr/>
                    <a:lstStyle/>
                    <a:p>
                      <a:pPr algn="ctr"/>
                      <a:r>
                        <a:rPr lang="en-US" sz="1600" b="1">
                          <a:solidFill>
                            <a:schemeClr val="bg1"/>
                          </a:solidFill>
                        </a:rPr>
                        <a:t>Name</a:t>
                      </a:r>
                    </a:p>
                  </a:txBody>
                  <a:tcPr anchor="ctr">
                    <a:solidFill>
                      <a:schemeClr val="accent1"/>
                    </a:solidFill>
                  </a:tcPr>
                </a:tc>
                <a:tc>
                  <a:txBody>
                    <a:bodyPr/>
                    <a:lstStyle/>
                    <a:p>
                      <a:pPr algn="ctr"/>
                      <a:r>
                        <a:rPr lang="en-US" sz="1600" b="1">
                          <a:solidFill>
                            <a:schemeClr val="bg1"/>
                          </a:solidFill>
                        </a:rPr>
                        <a:t>Team</a:t>
                      </a:r>
                    </a:p>
                  </a:txBody>
                  <a:tcPr anchor="ctr">
                    <a:solidFill>
                      <a:schemeClr val="accent1"/>
                    </a:solidFill>
                  </a:tcPr>
                </a:tc>
                <a:extLst>
                  <a:ext uri="{0D108BD9-81ED-4DB2-BD59-A6C34878D82A}">
                    <a16:rowId xmlns:a16="http://schemas.microsoft.com/office/drawing/2014/main" val="1721579706"/>
                  </a:ext>
                </a:extLst>
              </a:tr>
              <a:tr h="738380">
                <a:tc>
                  <a:txBody>
                    <a:bodyPr/>
                    <a:lstStyle/>
                    <a:p>
                      <a:pPr algn="ctr"/>
                      <a:r>
                        <a:rPr lang="en-US" sz="1600" b="1">
                          <a:solidFill>
                            <a:schemeClr val="tx1"/>
                          </a:solidFill>
                        </a:rPr>
                        <a:t>Maria Gudino</a:t>
                      </a:r>
                    </a:p>
                  </a:txBody>
                  <a:tcPr anchor="ctr">
                    <a:noFill/>
                  </a:tcPr>
                </a:tc>
                <a:tc>
                  <a:txBody>
                    <a:bodyPr/>
                    <a:lstStyle/>
                    <a:p>
                      <a:pPr algn="ctr"/>
                      <a:r>
                        <a:rPr lang="en-US" sz="1600" b="1">
                          <a:solidFill>
                            <a:schemeClr val="tx1"/>
                          </a:solidFill>
                        </a:rPr>
                        <a:t>T&amp;D – PSPS Project Management Team</a:t>
                      </a:r>
                    </a:p>
                  </a:txBody>
                  <a:tcPr anchor="ctr">
                    <a:noFill/>
                  </a:tcPr>
                </a:tc>
                <a:extLst>
                  <a:ext uri="{0D108BD9-81ED-4DB2-BD59-A6C34878D82A}">
                    <a16:rowId xmlns:a16="http://schemas.microsoft.com/office/drawing/2014/main" val="3891793438"/>
                  </a:ext>
                </a:extLst>
              </a:tr>
              <a:tr h="738380">
                <a:tc>
                  <a:txBody>
                    <a:bodyPr/>
                    <a:lstStyle/>
                    <a:p>
                      <a:pPr marL="0" algn="ctr" defTabSz="914400" rtl="0" eaLnBrk="1" latinLnBrk="0" hangingPunct="1"/>
                      <a:r>
                        <a:rPr lang="en-US" sz="1600" b="1" kern="1200">
                          <a:solidFill>
                            <a:schemeClr val="tx1"/>
                          </a:solidFill>
                          <a:latin typeface="+mn-lt"/>
                          <a:ea typeface="+mn-ea"/>
                          <a:cs typeface="+mn-cs"/>
                        </a:rPr>
                        <a:t>Vera Stoykova</a:t>
                      </a:r>
                    </a:p>
                  </a:txBody>
                  <a:tcPr anchor="ctr">
                    <a:solidFill>
                      <a:schemeClr val="accent1">
                        <a:lumMod val="20000"/>
                        <a:lumOff val="80000"/>
                      </a:schemeClr>
                    </a:solidFill>
                  </a:tcPr>
                </a:tc>
                <a:tc>
                  <a:txBody>
                    <a:bodyPr/>
                    <a:lstStyle/>
                    <a:p>
                      <a:pPr marL="0" algn="ctr" defTabSz="914400" rtl="0" eaLnBrk="1" latinLnBrk="0" hangingPunct="1"/>
                      <a:r>
                        <a:rPr lang="en-US" sz="1600" b="1" kern="1200">
                          <a:solidFill>
                            <a:schemeClr val="tx1"/>
                          </a:solidFill>
                          <a:latin typeface="+mn-lt"/>
                          <a:ea typeface="+mn-ea"/>
                          <a:cs typeface="+mn-cs"/>
                        </a:rPr>
                        <a:t>Customer Insights</a:t>
                      </a:r>
                    </a:p>
                  </a:txBody>
                  <a:tcPr anchor="ctr">
                    <a:solidFill>
                      <a:schemeClr val="accent1">
                        <a:lumMod val="20000"/>
                        <a:lumOff val="80000"/>
                      </a:schemeClr>
                    </a:solidFill>
                  </a:tcPr>
                </a:tc>
                <a:extLst>
                  <a:ext uri="{0D108BD9-81ED-4DB2-BD59-A6C34878D82A}">
                    <a16:rowId xmlns:a16="http://schemas.microsoft.com/office/drawing/2014/main" val="631901369"/>
                  </a:ext>
                </a:extLst>
              </a:tr>
            </a:tbl>
          </a:graphicData>
        </a:graphic>
      </p:graphicFrame>
    </p:spTree>
    <p:extLst>
      <p:ext uri="{BB962C8B-B14F-4D97-AF65-F5344CB8AC3E}">
        <p14:creationId xmlns:p14="http://schemas.microsoft.com/office/powerpoint/2010/main" val="1739569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0" name="Isosceles Triangle 9">
            <a:extLst>
              <a:ext uri="{FF2B5EF4-FFF2-40B4-BE49-F238E27FC236}">
                <a16:creationId xmlns:a16="http://schemas.microsoft.com/office/drawing/2014/main" id="{6596D9BA-A512-4B62-AE5E-73F5D3C890F2}"/>
              </a:ext>
            </a:extLst>
          </p:cNvPr>
          <p:cNvSpPr/>
          <p:nvPr/>
        </p:nvSpPr>
        <p:spPr>
          <a:xfrm rot="10800000">
            <a:off x="260058" y="691685"/>
            <a:ext cx="2772582" cy="2390157"/>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E6D24F5E-7C3B-4ABD-BF50-5B9FED5591ED}"/>
              </a:ext>
            </a:extLst>
          </p:cNvPr>
          <p:cNvSpPr txBox="1">
            <a:spLocks/>
          </p:cNvSpPr>
          <p:nvPr/>
        </p:nvSpPr>
        <p:spPr>
          <a:xfrm>
            <a:off x="812174" y="465559"/>
            <a:ext cx="10515600" cy="1325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latin typeface="Montserrat SemiBold" panose="00000700000000000000" pitchFamily="2" charset="0"/>
                <a:ea typeface="+mn-ea"/>
                <a:cs typeface="+mn-cs"/>
              </a:rPr>
              <a:t>PSPS SUMMARY</a:t>
            </a:r>
          </a:p>
        </p:txBody>
      </p:sp>
      <p:sp>
        <p:nvSpPr>
          <p:cNvPr id="13" name="Rectangle 12">
            <a:extLst>
              <a:ext uri="{FF2B5EF4-FFF2-40B4-BE49-F238E27FC236}">
                <a16:creationId xmlns:a16="http://schemas.microsoft.com/office/drawing/2014/main" id="{1DC2CFFB-FE93-4E5F-AC96-E64BE876F3A3}"/>
              </a:ext>
            </a:extLst>
          </p:cNvPr>
          <p:cNvSpPr/>
          <p:nvPr/>
        </p:nvSpPr>
        <p:spPr>
          <a:xfrm>
            <a:off x="812173" y="6277012"/>
            <a:ext cx="9971791" cy="405239"/>
          </a:xfrm>
          <a:prstGeom prst="rect">
            <a:avLst/>
          </a:prstGeom>
        </p:spPr>
        <p:txBody>
          <a:bodyPr wrap="square" anchor="b">
            <a:spAutoFit/>
          </a:bodyPr>
          <a:lstStyle/>
          <a:p>
            <a:pPr lvl="0">
              <a:spcAft>
                <a:spcPts val="400"/>
              </a:spcAft>
              <a:defRPr/>
            </a:pPr>
            <a:r>
              <a:rPr lang="en-US" sz="850" i="1">
                <a:solidFill>
                  <a:prstClr val="black"/>
                </a:solidFill>
                <a:latin typeface="Montserrat Light" panose="00000400000000000000" pitchFamily="2" charset="0"/>
                <a:cs typeface="Times New Roman" panose="02020603050405020304" pitchFamily="18" charset="0"/>
              </a:rPr>
              <a:t>*A PSPS Event is when Edison begins monitoring circuits that have a potential to exceed certain thresholds that could result in a de-energization.</a:t>
            </a:r>
          </a:p>
          <a:p>
            <a:pPr lvl="0">
              <a:spcAft>
                <a:spcPts val="400"/>
              </a:spcAft>
              <a:defRPr/>
            </a:pPr>
            <a:r>
              <a:rPr lang="en-US" sz="850" i="1" spc="-10">
                <a:solidFill>
                  <a:prstClr val="black"/>
                </a:solidFill>
                <a:latin typeface="Montserrat Light" panose="00000400000000000000" pitchFamily="2" charset="0"/>
                <a:cs typeface="Times New Roman" panose="02020603050405020304" pitchFamily="18" charset="0"/>
              </a:rPr>
              <a:t>**A PSPS De-Energization occurs when a circuit or segment of a circuit met or exceeded thresholds resulting in a power safety shut off.</a:t>
            </a:r>
          </a:p>
        </p:txBody>
      </p:sp>
      <p:pic>
        <p:nvPicPr>
          <p:cNvPr id="14" name="Picture 13">
            <a:extLst>
              <a:ext uri="{FF2B5EF4-FFF2-40B4-BE49-F238E27FC236}">
                <a16:creationId xmlns:a16="http://schemas.microsoft.com/office/drawing/2014/main" id="{A8A0BCB8-092F-4FB0-A55D-5E79A6ECAA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pic>
        <p:nvPicPr>
          <p:cNvPr id="15" name="Picture 14">
            <a:extLst>
              <a:ext uri="{FF2B5EF4-FFF2-40B4-BE49-F238E27FC236}">
                <a16:creationId xmlns:a16="http://schemas.microsoft.com/office/drawing/2014/main" id="{BA2FD7FA-CB63-4982-AABB-EA73AA60A2C1}"/>
              </a:ext>
            </a:extLst>
          </p:cNvPr>
          <p:cNvPicPr>
            <a:picLocks noChangeAspect="1"/>
          </p:cNvPicPr>
          <p:nvPr/>
        </p:nvPicPr>
        <p:blipFill rotWithShape="1">
          <a:blip r:embed="rId3">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grpSp>
        <p:nvGrpSpPr>
          <p:cNvPr id="16" name="Group 15">
            <a:extLst>
              <a:ext uri="{FF2B5EF4-FFF2-40B4-BE49-F238E27FC236}">
                <a16:creationId xmlns:a16="http://schemas.microsoft.com/office/drawing/2014/main" id="{076225FE-CA49-4404-81D9-7F9119F752BE}"/>
              </a:ext>
            </a:extLst>
          </p:cNvPr>
          <p:cNvGrpSpPr/>
          <p:nvPr/>
        </p:nvGrpSpPr>
        <p:grpSpPr>
          <a:xfrm>
            <a:off x="7772309" y="2222807"/>
            <a:ext cx="1073441" cy="766623"/>
            <a:chOff x="543873" y="986469"/>
            <a:chExt cx="1490217" cy="1064273"/>
          </a:xfrm>
        </p:grpSpPr>
        <p:sp>
          <p:nvSpPr>
            <p:cNvPr id="17" name="Rectangle 16">
              <a:extLst>
                <a:ext uri="{FF2B5EF4-FFF2-40B4-BE49-F238E27FC236}">
                  <a16:creationId xmlns:a16="http://schemas.microsoft.com/office/drawing/2014/main" id="{CC7E144B-A866-43DA-9600-F0974DCAFEB8}"/>
                </a:ext>
              </a:extLst>
            </p:cNvPr>
            <p:cNvSpPr>
              <a:spLocks noChangeAspect="1"/>
            </p:cNvSpPr>
            <p:nvPr/>
          </p:nvSpPr>
          <p:spPr>
            <a:xfrm>
              <a:off x="543873" y="986469"/>
              <a:ext cx="212855" cy="21285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F259496-E823-4CBA-99E4-239900CD3F60}"/>
                </a:ext>
              </a:extLst>
            </p:cNvPr>
            <p:cNvSpPr>
              <a:spLocks noChangeAspect="1"/>
            </p:cNvSpPr>
            <p:nvPr/>
          </p:nvSpPr>
          <p:spPr>
            <a:xfrm>
              <a:off x="544108" y="1199324"/>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E6ED6C8-2F1D-457E-9FD9-4CE9950EE332}"/>
                </a:ext>
              </a:extLst>
            </p:cNvPr>
            <p:cNvSpPr>
              <a:spLocks noChangeAspect="1"/>
            </p:cNvSpPr>
            <p:nvPr/>
          </p:nvSpPr>
          <p:spPr>
            <a:xfrm>
              <a:off x="756962" y="1199324"/>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308EC99-901A-4A44-BDD0-1AEC715F903E}"/>
                </a:ext>
              </a:extLst>
            </p:cNvPr>
            <p:cNvSpPr>
              <a:spLocks noChangeAspect="1"/>
            </p:cNvSpPr>
            <p:nvPr/>
          </p:nvSpPr>
          <p:spPr>
            <a:xfrm>
              <a:off x="969817" y="1200037"/>
              <a:ext cx="212855" cy="211427"/>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472A29-7A72-4036-BCFA-B712DAB28EB1}"/>
                </a:ext>
              </a:extLst>
            </p:cNvPr>
            <p:cNvSpPr>
              <a:spLocks noChangeAspect="1"/>
            </p:cNvSpPr>
            <p:nvPr/>
          </p:nvSpPr>
          <p:spPr>
            <a:xfrm>
              <a:off x="1182672" y="1199802"/>
              <a:ext cx="212855" cy="211898"/>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A89F197-EF6C-4D1D-963E-837A33EA41A1}"/>
                </a:ext>
              </a:extLst>
            </p:cNvPr>
            <p:cNvSpPr>
              <a:spLocks noChangeAspect="1"/>
            </p:cNvSpPr>
            <p:nvPr/>
          </p:nvSpPr>
          <p:spPr>
            <a:xfrm>
              <a:off x="1395526" y="1199802"/>
              <a:ext cx="212855" cy="211898"/>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F86E5A9-DB46-48E4-8A5E-1AF656537DCF}"/>
                </a:ext>
              </a:extLst>
            </p:cNvPr>
            <p:cNvSpPr>
              <a:spLocks noChangeAspect="1"/>
            </p:cNvSpPr>
            <p:nvPr/>
          </p:nvSpPr>
          <p:spPr>
            <a:xfrm>
              <a:off x="1608381" y="1200387"/>
              <a:ext cx="212855" cy="210728"/>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C068065-6DB6-4817-B2D6-EC3BACBDBB61}"/>
                </a:ext>
              </a:extLst>
            </p:cNvPr>
            <p:cNvSpPr>
              <a:spLocks noChangeAspect="1"/>
            </p:cNvSpPr>
            <p:nvPr/>
          </p:nvSpPr>
          <p:spPr>
            <a:xfrm>
              <a:off x="1821235" y="1199324"/>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4EF6461-52D0-4762-B6EA-661ADAE8E084}"/>
                </a:ext>
              </a:extLst>
            </p:cNvPr>
            <p:cNvSpPr>
              <a:spLocks noChangeAspect="1"/>
            </p:cNvSpPr>
            <p:nvPr/>
          </p:nvSpPr>
          <p:spPr>
            <a:xfrm>
              <a:off x="544108" y="1412178"/>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CB9E6D3-199F-4059-A1A7-F5E6DE303FD8}"/>
                </a:ext>
              </a:extLst>
            </p:cNvPr>
            <p:cNvSpPr>
              <a:spLocks noChangeAspect="1"/>
            </p:cNvSpPr>
            <p:nvPr/>
          </p:nvSpPr>
          <p:spPr>
            <a:xfrm>
              <a:off x="756962" y="1412178"/>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25ED8FA-E0E9-48D7-8E3B-F80E017E0557}"/>
                </a:ext>
              </a:extLst>
            </p:cNvPr>
            <p:cNvSpPr>
              <a:spLocks noChangeAspect="1"/>
            </p:cNvSpPr>
            <p:nvPr/>
          </p:nvSpPr>
          <p:spPr>
            <a:xfrm>
              <a:off x="969817" y="1412178"/>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152B50A-07D9-446A-A1C4-C4950C9A1438}"/>
                </a:ext>
              </a:extLst>
            </p:cNvPr>
            <p:cNvSpPr>
              <a:spLocks noChangeAspect="1"/>
            </p:cNvSpPr>
            <p:nvPr/>
          </p:nvSpPr>
          <p:spPr>
            <a:xfrm>
              <a:off x="1182672" y="1412178"/>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63C5B31-50DF-4998-9414-D24A0F160FA2}"/>
                </a:ext>
              </a:extLst>
            </p:cNvPr>
            <p:cNvSpPr>
              <a:spLocks noChangeAspect="1"/>
            </p:cNvSpPr>
            <p:nvPr/>
          </p:nvSpPr>
          <p:spPr>
            <a:xfrm>
              <a:off x="1395526" y="1412178"/>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877B23C-E6DE-4F6A-82BB-856727E87B45}"/>
                </a:ext>
              </a:extLst>
            </p:cNvPr>
            <p:cNvSpPr>
              <a:spLocks noChangeAspect="1"/>
            </p:cNvSpPr>
            <p:nvPr/>
          </p:nvSpPr>
          <p:spPr>
            <a:xfrm>
              <a:off x="1608381" y="1412178"/>
              <a:ext cx="212855" cy="2128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6E44E3C-1291-4BCC-8C29-1A2023C13377}"/>
                </a:ext>
              </a:extLst>
            </p:cNvPr>
            <p:cNvSpPr>
              <a:spLocks noChangeAspect="1"/>
            </p:cNvSpPr>
            <p:nvPr/>
          </p:nvSpPr>
          <p:spPr>
            <a:xfrm>
              <a:off x="1821235" y="1412178"/>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957BEB5-ACC2-4718-961C-1EA449B6BE30}"/>
                </a:ext>
              </a:extLst>
            </p:cNvPr>
            <p:cNvSpPr>
              <a:spLocks noChangeAspect="1"/>
            </p:cNvSpPr>
            <p:nvPr/>
          </p:nvSpPr>
          <p:spPr>
            <a:xfrm>
              <a:off x="544108" y="1625033"/>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5EF0E57-A72E-49A6-B788-7A16201F3EA7}"/>
                </a:ext>
              </a:extLst>
            </p:cNvPr>
            <p:cNvSpPr>
              <a:spLocks noChangeAspect="1"/>
            </p:cNvSpPr>
            <p:nvPr/>
          </p:nvSpPr>
          <p:spPr>
            <a:xfrm>
              <a:off x="756962" y="1625033"/>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B057FC64-2AFE-4A28-843B-51AB0E651E57}"/>
                </a:ext>
              </a:extLst>
            </p:cNvPr>
            <p:cNvSpPr>
              <a:spLocks noChangeAspect="1"/>
            </p:cNvSpPr>
            <p:nvPr/>
          </p:nvSpPr>
          <p:spPr>
            <a:xfrm>
              <a:off x="969817" y="1625033"/>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B9EFD02-E252-4235-8EAE-B28EC6F795B4}"/>
                </a:ext>
              </a:extLst>
            </p:cNvPr>
            <p:cNvSpPr>
              <a:spLocks noChangeAspect="1"/>
            </p:cNvSpPr>
            <p:nvPr/>
          </p:nvSpPr>
          <p:spPr>
            <a:xfrm>
              <a:off x="1182672" y="1625033"/>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1035379-C5C6-4F1A-8C87-4C7FCFF9C7E5}"/>
                </a:ext>
              </a:extLst>
            </p:cNvPr>
            <p:cNvSpPr>
              <a:spLocks noChangeAspect="1"/>
            </p:cNvSpPr>
            <p:nvPr/>
          </p:nvSpPr>
          <p:spPr>
            <a:xfrm>
              <a:off x="1395526" y="1625033"/>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ABAF6D7-B8C6-4FFF-9D4C-8A6581128EB8}"/>
                </a:ext>
              </a:extLst>
            </p:cNvPr>
            <p:cNvSpPr>
              <a:spLocks noChangeAspect="1"/>
            </p:cNvSpPr>
            <p:nvPr/>
          </p:nvSpPr>
          <p:spPr>
            <a:xfrm>
              <a:off x="1608381" y="1625033"/>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5586E15-08D2-415E-81EB-C381063E1C97}"/>
                </a:ext>
              </a:extLst>
            </p:cNvPr>
            <p:cNvSpPr>
              <a:spLocks noChangeAspect="1"/>
            </p:cNvSpPr>
            <p:nvPr/>
          </p:nvSpPr>
          <p:spPr>
            <a:xfrm>
              <a:off x="1821235" y="1625033"/>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2306CFE-F875-4B77-ADA5-F1EA87320554}"/>
                </a:ext>
              </a:extLst>
            </p:cNvPr>
            <p:cNvSpPr>
              <a:spLocks noChangeAspect="1"/>
            </p:cNvSpPr>
            <p:nvPr/>
          </p:nvSpPr>
          <p:spPr>
            <a:xfrm>
              <a:off x="544108" y="1837887"/>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B4A4A2D-F148-4C0A-AAD1-0F97C3F2231B}"/>
                </a:ext>
              </a:extLst>
            </p:cNvPr>
            <p:cNvSpPr>
              <a:spLocks noChangeAspect="1"/>
            </p:cNvSpPr>
            <p:nvPr/>
          </p:nvSpPr>
          <p:spPr>
            <a:xfrm>
              <a:off x="756962" y="1837887"/>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22A067AC-85E8-4C48-82F8-4F8A0FBB3767}"/>
                </a:ext>
              </a:extLst>
            </p:cNvPr>
            <p:cNvSpPr>
              <a:spLocks noChangeAspect="1"/>
            </p:cNvSpPr>
            <p:nvPr/>
          </p:nvSpPr>
          <p:spPr>
            <a:xfrm>
              <a:off x="756962" y="986469"/>
              <a:ext cx="212855" cy="2128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085FAFC-25E1-4AB1-91F9-BE6E3A867048}"/>
                </a:ext>
              </a:extLst>
            </p:cNvPr>
            <p:cNvSpPr>
              <a:spLocks noChangeAspect="1"/>
            </p:cNvSpPr>
            <p:nvPr/>
          </p:nvSpPr>
          <p:spPr>
            <a:xfrm>
              <a:off x="969817" y="986469"/>
              <a:ext cx="212855" cy="2128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D54A3CC-5917-4D0F-89E8-258E13F7116D}"/>
                </a:ext>
              </a:extLst>
            </p:cNvPr>
            <p:cNvSpPr>
              <a:spLocks noChangeAspect="1"/>
            </p:cNvSpPr>
            <p:nvPr/>
          </p:nvSpPr>
          <p:spPr>
            <a:xfrm>
              <a:off x="1182672" y="986469"/>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A2B8AC14-787A-4ADD-813B-9E38EEFA29A6}"/>
                </a:ext>
              </a:extLst>
            </p:cNvPr>
            <p:cNvSpPr>
              <a:spLocks noChangeAspect="1"/>
            </p:cNvSpPr>
            <p:nvPr/>
          </p:nvSpPr>
          <p:spPr>
            <a:xfrm>
              <a:off x="1395526" y="986469"/>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3A19CE0-14B7-49C1-8883-10325F20562A}"/>
                </a:ext>
              </a:extLst>
            </p:cNvPr>
            <p:cNvSpPr>
              <a:spLocks noChangeAspect="1"/>
            </p:cNvSpPr>
            <p:nvPr/>
          </p:nvSpPr>
          <p:spPr>
            <a:xfrm>
              <a:off x="1608381" y="986469"/>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226F221-581C-4370-97C8-584A028580AB}"/>
                </a:ext>
              </a:extLst>
            </p:cNvPr>
            <p:cNvSpPr>
              <a:spLocks noChangeAspect="1"/>
            </p:cNvSpPr>
            <p:nvPr/>
          </p:nvSpPr>
          <p:spPr>
            <a:xfrm>
              <a:off x="1821235" y="986469"/>
              <a:ext cx="212855" cy="21285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CE659074-EEE1-4141-AAE1-1B94149CFAFF}"/>
              </a:ext>
            </a:extLst>
          </p:cNvPr>
          <p:cNvGrpSpPr/>
          <p:nvPr/>
        </p:nvGrpSpPr>
        <p:grpSpPr>
          <a:xfrm>
            <a:off x="8934162" y="2222805"/>
            <a:ext cx="1073441" cy="766635"/>
            <a:chOff x="544004" y="986469"/>
            <a:chExt cx="8016450" cy="5725227"/>
          </a:xfrm>
          <a:solidFill>
            <a:schemeClr val="accent1"/>
          </a:solidFill>
        </p:grpSpPr>
        <p:sp>
          <p:nvSpPr>
            <p:cNvPr id="50" name="Rectangle 49">
              <a:extLst>
                <a:ext uri="{FF2B5EF4-FFF2-40B4-BE49-F238E27FC236}">
                  <a16:creationId xmlns:a16="http://schemas.microsoft.com/office/drawing/2014/main" id="{63C897A3-B073-4E97-AF7E-598FCDEBC26A}"/>
                </a:ext>
              </a:extLst>
            </p:cNvPr>
            <p:cNvSpPr>
              <a:spLocks noChangeAspect="1"/>
            </p:cNvSpPr>
            <p:nvPr/>
          </p:nvSpPr>
          <p:spPr>
            <a:xfrm>
              <a:off x="2835227" y="986469"/>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C8270FE-B162-4BFC-A1D9-5E2743891A7A}"/>
                </a:ext>
              </a:extLst>
            </p:cNvPr>
            <p:cNvSpPr>
              <a:spLocks noChangeAspect="1"/>
            </p:cNvSpPr>
            <p:nvPr/>
          </p:nvSpPr>
          <p:spPr>
            <a:xfrm>
              <a:off x="3980272" y="986469"/>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EF1BEA4-4946-4587-850A-F7076095A977}"/>
                </a:ext>
              </a:extLst>
            </p:cNvPr>
            <p:cNvSpPr>
              <a:spLocks noChangeAspect="1"/>
            </p:cNvSpPr>
            <p:nvPr/>
          </p:nvSpPr>
          <p:spPr>
            <a:xfrm>
              <a:off x="5125318" y="986469"/>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C5E7F62-BCA3-4255-804A-38B773069F63}"/>
                </a:ext>
              </a:extLst>
            </p:cNvPr>
            <p:cNvSpPr>
              <a:spLocks noChangeAspect="1"/>
            </p:cNvSpPr>
            <p:nvPr/>
          </p:nvSpPr>
          <p:spPr>
            <a:xfrm>
              <a:off x="6270363" y="986469"/>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6E55A1B-CDEE-4090-8ABE-C30B7E3AA163}"/>
                </a:ext>
              </a:extLst>
            </p:cNvPr>
            <p:cNvSpPr>
              <a:spLocks noChangeAspect="1"/>
            </p:cNvSpPr>
            <p:nvPr/>
          </p:nvSpPr>
          <p:spPr>
            <a:xfrm>
              <a:off x="7415409" y="986469"/>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C127097-6C37-47E4-B2DF-CCEC783D9C6A}"/>
                </a:ext>
              </a:extLst>
            </p:cNvPr>
            <p:cNvSpPr>
              <a:spLocks noChangeAspect="1"/>
            </p:cNvSpPr>
            <p:nvPr/>
          </p:nvSpPr>
          <p:spPr>
            <a:xfrm>
              <a:off x="545136" y="2131514"/>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CFAF495-34D7-4DA8-A090-BBADFDAF9212}"/>
                </a:ext>
              </a:extLst>
            </p:cNvPr>
            <p:cNvSpPr>
              <a:spLocks noChangeAspect="1"/>
            </p:cNvSpPr>
            <p:nvPr/>
          </p:nvSpPr>
          <p:spPr>
            <a:xfrm>
              <a:off x="1690181" y="2131514"/>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533D620-5919-49A3-9669-760C7D4F9C43}"/>
                </a:ext>
              </a:extLst>
            </p:cNvPr>
            <p:cNvSpPr>
              <a:spLocks noChangeAspect="1"/>
            </p:cNvSpPr>
            <p:nvPr/>
          </p:nvSpPr>
          <p:spPr>
            <a:xfrm>
              <a:off x="2835227" y="2131514"/>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0879063-20FF-4F64-B355-E4FD3881870A}"/>
                </a:ext>
              </a:extLst>
            </p:cNvPr>
            <p:cNvSpPr>
              <a:spLocks noChangeAspect="1"/>
            </p:cNvSpPr>
            <p:nvPr/>
          </p:nvSpPr>
          <p:spPr>
            <a:xfrm>
              <a:off x="3980272" y="2131514"/>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5652C7F4-8B42-4DDB-9450-1F52110A91DF}"/>
                </a:ext>
              </a:extLst>
            </p:cNvPr>
            <p:cNvSpPr>
              <a:spLocks noChangeAspect="1"/>
            </p:cNvSpPr>
            <p:nvPr/>
          </p:nvSpPr>
          <p:spPr>
            <a:xfrm>
              <a:off x="5125318" y="2131514"/>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74FE073-72A7-4942-9D9F-0A85E7485F31}"/>
                </a:ext>
              </a:extLst>
            </p:cNvPr>
            <p:cNvSpPr>
              <a:spLocks noChangeAspect="1"/>
            </p:cNvSpPr>
            <p:nvPr/>
          </p:nvSpPr>
          <p:spPr>
            <a:xfrm>
              <a:off x="6270363" y="2131514"/>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B0336F43-D1CB-4287-A68B-45023356BB15}"/>
                </a:ext>
              </a:extLst>
            </p:cNvPr>
            <p:cNvSpPr>
              <a:spLocks noChangeAspect="1"/>
            </p:cNvSpPr>
            <p:nvPr/>
          </p:nvSpPr>
          <p:spPr>
            <a:xfrm>
              <a:off x="7415409" y="2131514"/>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CB4516EC-92F5-47E0-9B4C-F33F1C7E6EF5}"/>
                </a:ext>
              </a:extLst>
            </p:cNvPr>
            <p:cNvSpPr>
              <a:spLocks noChangeAspect="1"/>
            </p:cNvSpPr>
            <p:nvPr/>
          </p:nvSpPr>
          <p:spPr>
            <a:xfrm>
              <a:off x="545136" y="3276560"/>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1BF14DEB-86FF-4951-8AB5-405E7A61D6C7}"/>
                </a:ext>
              </a:extLst>
            </p:cNvPr>
            <p:cNvSpPr>
              <a:spLocks noChangeAspect="1"/>
            </p:cNvSpPr>
            <p:nvPr/>
          </p:nvSpPr>
          <p:spPr>
            <a:xfrm>
              <a:off x="1690181" y="3276560"/>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7EF23F2-DD31-4854-BECD-66FE00178AC1}"/>
                </a:ext>
              </a:extLst>
            </p:cNvPr>
            <p:cNvSpPr>
              <a:spLocks noChangeAspect="1"/>
            </p:cNvSpPr>
            <p:nvPr/>
          </p:nvSpPr>
          <p:spPr>
            <a:xfrm>
              <a:off x="2835227" y="3276560"/>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1E3C2E9A-5246-4566-A136-7924DD6F7928}"/>
                </a:ext>
              </a:extLst>
            </p:cNvPr>
            <p:cNvSpPr>
              <a:spLocks noChangeAspect="1"/>
            </p:cNvSpPr>
            <p:nvPr/>
          </p:nvSpPr>
          <p:spPr>
            <a:xfrm>
              <a:off x="3980272" y="3276560"/>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A2D7AC20-FE95-4D01-9744-C081E562C30C}"/>
                </a:ext>
              </a:extLst>
            </p:cNvPr>
            <p:cNvSpPr>
              <a:spLocks noChangeAspect="1"/>
            </p:cNvSpPr>
            <p:nvPr/>
          </p:nvSpPr>
          <p:spPr>
            <a:xfrm>
              <a:off x="5125318" y="3276560"/>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A8F1714E-1B2A-4183-BF16-F6653BAD8CBA}"/>
                </a:ext>
              </a:extLst>
            </p:cNvPr>
            <p:cNvSpPr>
              <a:spLocks noChangeAspect="1"/>
            </p:cNvSpPr>
            <p:nvPr/>
          </p:nvSpPr>
          <p:spPr>
            <a:xfrm>
              <a:off x="6270363" y="3276560"/>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C7355D5-3EB1-4DB7-AFC3-0644E8BC00F7}"/>
                </a:ext>
              </a:extLst>
            </p:cNvPr>
            <p:cNvSpPr>
              <a:spLocks noChangeAspect="1"/>
            </p:cNvSpPr>
            <p:nvPr/>
          </p:nvSpPr>
          <p:spPr>
            <a:xfrm>
              <a:off x="7415409" y="3276560"/>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3F885798-76BA-4EF7-8229-9102B4032E6F}"/>
                </a:ext>
              </a:extLst>
            </p:cNvPr>
            <p:cNvSpPr>
              <a:spLocks noChangeAspect="1"/>
            </p:cNvSpPr>
            <p:nvPr/>
          </p:nvSpPr>
          <p:spPr>
            <a:xfrm>
              <a:off x="545136" y="4421605"/>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B113590-0663-416D-8564-2A3D4C576D25}"/>
                </a:ext>
              </a:extLst>
            </p:cNvPr>
            <p:cNvSpPr>
              <a:spLocks noChangeAspect="1"/>
            </p:cNvSpPr>
            <p:nvPr/>
          </p:nvSpPr>
          <p:spPr>
            <a:xfrm>
              <a:off x="1690181" y="4421605"/>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BDA2DB3-949C-4AB0-9D6A-FD37AE727424}"/>
                </a:ext>
              </a:extLst>
            </p:cNvPr>
            <p:cNvSpPr>
              <a:spLocks noChangeAspect="1"/>
            </p:cNvSpPr>
            <p:nvPr/>
          </p:nvSpPr>
          <p:spPr>
            <a:xfrm>
              <a:off x="2835227" y="4421605"/>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84BF045D-9E8C-4FCB-8F94-7F276B31B6F1}"/>
                </a:ext>
              </a:extLst>
            </p:cNvPr>
            <p:cNvSpPr>
              <a:spLocks noChangeAspect="1"/>
            </p:cNvSpPr>
            <p:nvPr/>
          </p:nvSpPr>
          <p:spPr>
            <a:xfrm>
              <a:off x="3980272" y="4421605"/>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F26A98C2-BA5A-4E49-B478-06203767E436}"/>
                </a:ext>
              </a:extLst>
            </p:cNvPr>
            <p:cNvSpPr>
              <a:spLocks noChangeAspect="1"/>
            </p:cNvSpPr>
            <p:nvPr/>
          </p:nvSpPr>
          <p:spPr>
            <a:xfrm>
              <a:off x="5125318" y="4421605"/>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26D9623F-92BC-45C0-8D51-B71A6EF7F22C}"/>
                </a:ext>
              </a:extLst>
            </p:cNvPr>
            <p:cNvSpPr>
              <a:spLocks noChangeAspect="1"/>
            </p:cNvSpPr>
            <p:nvPr/>
          </p:nvSpPr>
          <p:spPr>
            <a:xfrm>
              <a:off x="6270363" y="4421605"/>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BC5AB43-3D25-4992-B4BF-6FF57246C409}"/>
                </a:ext>
              </a:extLst>
            </p:cNvPr>
            <p:cNvSpPr>
              <a:spLocks noChangeAspect="1"/>
            </p:cNvSpPr>
            <p:nvPr/>
          </p:nvSpPr>
          <p:spPr>
            <a:xfrm>
              <a:off x="7415409" y="4421605"/>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C6D9EAA-AE7D-4813-B2C3-AC8B2F12008E}"/>
                </a:ext>
              </a:extLst>
            </p:cNvPr>
            <p:cNvSpPr>
              <a:spLocks noChangeAspect="1"/>
            </p:cNvSpPr>
            <p:nvPr/>
          </p:nvSpPr>
          <p:spPr>
            <a:xfrm>
              <a:off x="1690180" y="5566651"/>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90FCB63-3BC8-4608-81F3-03D9CAC063C9}"/>
                </a:ext>
              </a:extLst>
            </p:cNvPr>
            <p:cNvSpPr>
              <a:spLocks noChangeAspect="1"/>
            </p:cNvSpPr>
            <p:nvPr/>
          </p:nvSpPr>
          <p:spPr>
            <a:xfrm>
              <a:off x="2835225" y="5566651"/>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5BC5523-72F1-4CD5-9FA9-F2BA71D580A5}"/>
                </a:ext>
              </a:extLst>
            </p:cNvPr>
            <p:cNvSpPr>
              <a:spLocks noChangeAspect="1"/>
            </p:cNvSpPr>
            <p:nvPr/>
          </p:nvSpPr>
          <p:spPr>
            <a:xfrm>
              <a:off x="3980271" y="5566651"/>
              <a:ext cx="1145045"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0812DF96-66D7-4102-885F-B00CBD666D2D}"/>
                </a:ext>
              </a:extLst>
            </p:cNvPr>
            <p:cNvSpPr>
              <a:spLocks noChangeAspect="1"/>
            </p:cNvSpPr>
            <p:nvPr/>
          </p:nvSpPr>
          <p:spPr>
            <a:xfrm>
              <a:off x="544004" y="5566651"/>
              <a:ext cx="1152312"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F1B9FEDB-1FB5-4FB7-8223-AC9433FE4D72}"/>
                </a:ext>
              </a:extLst>
            </p:cNvPr>
            <p:cNvSpPr>
              <a:spLocks noChangeAspect="1"/>
            </p:cNvSpPr>
            <p:nvPr/>
          </p:nvSpPr>
          <p:spPr>
            <a:xfrm>
              <a:off x="5129593" y="5566651"/>
              <a:ext cx="1140313" cy="1145045"/>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79B42BDC-7910-4AD2-97FE-B29DBF76DDAC}"/>
              </a:ext>
            </a:extLst>
          </p:cNvPr>
          <p:cNvGrpSpPr/>
          <p:nvPr/>
        </p:nvGrpSpPr>
        <p:grpSpPr>
          <a:xfrm>
            <a:off x="10096013" y="2222805"/>
            <a:ext cx="1073443" cy="766745"/>
            <a:chOff x="545136" y="986469"/>
            <a:chExt cx="8015318" cy="5725227"/>
          </a:xfrm>
        </p:grpSpPr>
        <p:sp>
          <p:nvSpPr>
            <p:cNvPr id="82" name="Rectangle 81">
              <a:extLst>
                <a:ext uri="{FF2B5EF4-FFF2-40B4-BE49-F238E27FC236}">
                  <a16:creationId xmlns:a16="http://schemas.microsoft.com/office/drawing/2014/main" id="{42082C0F-6B31-43FE-9957-B53CC683CFC5}"/>
                </a:ext>
              </a:extLst>
            </p:cNvPr>
            <p:cNvSpPr>
              <a:spLocks noChangeAspect="1"/>
            </p:cNvSpPr>
            <p:nvPr/>
          </p:nvSpPr>
          <p:spPr>
            <a:xfrm>
              <a:off x="6270363" y="986469"/>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3915EA9-16F1-4070-A8E1-CB4E7FEA4D06}"/>
                </a:ext>
              </a:extLst>
            </p:cNvPr>
            <p:cNvSpPr>
              <a:spLocks noChangeAspect="1"/>
            </p:cNvSpPr>
            <p:nvPr/>
          </p:nvSpPr>
          <p:spPr>
            <a:xfrm>
              <a:off x="7415409" y="986469"/>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4BEF38DC-0127-4987-8361-FB11034561FF}"/>
                </a:ext>
              </a:extLst>
            </p:cNvPr>
            <p:cNvSpPr>
              <a:spLocks noChangeAspect="1"/>
            </p:cNvSpPr>
            <p:nvPr/>
          </p:nvSpPr>
          <p:spPr>
            <a:xfrm>
              <a:off x="545136" y="2131514"/>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6F23545A-9296-483E-A71F-A2E5E866EC05}"/>
                </a:ext>
              </a:extLst>
            </p:cNvPr>
            <p:cNvSpPr>
              <a:spLocks noChangeAspect="1"/>
            </p:cNvSpPr>
            <p:nvPr/>
          </p:nvSpPr>
          <p:spPr>
            <a:xfrm>
              <a:off x="1690181"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9E4DA499-CBE2-4931-B42C-EF251D1494B6}"/>
                </a:ext>
              </a:extLst>
            </p:cNvPr>
            <p:cNvSpPr>
              <a:spLocks noChangeAspect="1"/>
            </p:cNvSpPr>
            <p:nvPr/>
          </p:nvSpPr>
          <p:spPr>
            <a:xfrm>
              <a:off x="2835227"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2ACA0558-F34B-45FD-AF46-25354AEF4FE7}"/>
                </a:ext>
              </a:extLst>
            </p:cNvPr>
            <p:cNvSpPr>
              <a:spLocks noChangeAspect="1"/>
            </p:cNvSpPr>
            <p:nvPr/>
          </p:nvSpPr>
          <p:spPr>
            <a:xfrm>
              <a:off x="3980272"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B1FF92A5-804E-474E-9A41-27037C80132B}"/>
                </a:ext>
              </a:extLst>
            </p:cNvPr>
            <p:cNvSpPr>
              <a:spLocks noChangeAspect="1"/>
            </p:cNvSpPr>
            <p:nvPr/>
          </p:nvSpPr>
          <p:spPr>
            <a:xfrm>
              <a:off x="5125318"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0A2F161E-57BC-4DE5-A691-08031E761152}"/>
                </a:ext>
              </a:extLst>
            </p:cNvPr>
            <p:cNvSpPr>
              <a:spLocks noChangeAspect="1"/>
            </p:cNvSpPr>
            <p:nvPr/>
          </p:nvSpPr>
          <p:spPr>
            <a:xfrm>
              <a:off x="6270363"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A0C81C7A-0C65-4FFA-B1D2-C2D5C84820DD}"/>
                </a:ext>
              </a:extLst>
            </p:cNvPr>
            <p:cNvSpPr>
              <a:spLocks noChangeAspect="1"/>
            </p:cNvSpPr>
            <p:nvPr/>
          </p:nvSpPr>
          <p:spPr>
            <a:xfrm>
              <a:off x="7415409" y="2131514"/>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DDBFDB6B-F896-4042-87FC-E0739F75D77D}"/>
                </a:ext>
              </a:extLst>
            </p:cNvPr>
            <p:cNvSpPr>
              <a:spLocks noChangeAspect="1"/>
            </p:cNvSpPr>
            <p:nvPr/>
          </p:nvSpPr>
          <p:spPr>
            <a:xfrm>
              <a:off x="545136" y="3276560"/>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BD566EFC-2612-4F5D-BFCB-E7D16ED64660}"/>
                </a:ext>
              </a:extLst>
            </p:cNvPr>
            <p:cNvSpPr>
              <a:spLocks noChangeAspect="1"/>
            </p:cNvSpPr>
            <p:nvPr/>
          </p:nvSpPr>
          <p:spPr>
            <a:xfrm>
              <a:off x="1690181" y="3276560"/>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4321E51F-B16B-4E3C-837A-EED1FD6BB248}"/>
                </a:ext>
              </a:extLst>
            </p:cNvPr>
            <p:cNvSpPr>
              <a:spLocks noChangeAspect="1"/>
            </p:cNvSpPr>
            <p:nvPr/>
          </p:nvSpPr>
          <p:spPr>
            <a:xfrm>
              <a:off x="2835227"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79229CE0-4C0C-4F6F-BB06-BCA8E388216B}"/>
                </a:ext>
              </a:extLst>
            </p:cNvPr>
            <p:cNvSpPr>
              <a:spLocks noChangeAspect="1"/>
            </p:cNvSpPr>
            <p:nvPr/>
          </p:nvSpPr>
          <p:spPr>
            <a:xfrm>
              <a:off x="3980272"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B4189942-FC2A-4CB3-81AD-DF9C18BF0774}"/>
                </a:ext>
              </a:extLst>
            </p:cNvPr>
            <p:cNvSpPr>
              <a:spLocks noChangeAspect="1"/>
            </p:cNvSpPr>
            <p:nvPr/>
          </p:nvSpPr>
          <p:spPr>
            <a:xfrm>
              <a:off x="5125318"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693958E9-BAF5-41EB-90CE-15BF6C6485F7}"/>
                </a:ext>
              </a:extLst>
            </p:cNvPr>
            <p:cNvSpPr>
              <a:spLocks noChangeAspect="1"/>
            </p:cNvSpPr>
            <p:nvPr/>
          </p:nvSpPr>
          <p:spPr>
            <a:xfrm>
              <a:off x="6270363" y="3276560"/>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FBB9CBBE-E1B1-4867-A907-6D272FAD442B}"/>
                </a:ext>
              </a:extLst>
            </p:cNvPr>
            <p:cNvSpPr>
              <a:spLocks noChangeAspect="1"/>
            </p:cNvSpPr>
            <p:nvPr/>
          </p:nvSpPr>
          <p:spPr>
            <a:xfrm>
              <a:off x="7415409" y="3276560"/>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91D2ADEA-2C51-434D-81BC-8F9899C0EF2A}"/>
                </a:ext>
              </a:extLst>
            </p:cNvPr>
            <p:cNvSpPr>
              <a:spLocks noChangeAspect="1"/>
            </p:cNvSpPr>
            <p:nvPr/>
          </p:nvSpPr>
          <p:spPr>
            <a:xfrm>
              <a:off x="545136" y="4421605"/>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918C3337-E20A-4A53-BD4E-CCB57329BC74}"/>
                </a:ext>
              </a:extLst>
            </p:cNvPr>
            <p:cNvSpPr>
              <a:spLocks noChangeAspect="1"/>
            </p:cNvSpPr>
            <p:nvPr/>
          </p:nvSpPr>
          <p:spPr>
            <a:xfrm>
              <a:off x="1690181" y="4421605"/>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723F71FD-C5B0-4DA2-9883-B376E4D2271D}"/>
                </a:ext>
              </a:extLst>
            </p:cNvPr>
            <p:cNvSpPr>
              <a:spLocks noChangeAspect="1"/>
            </p:cNvSpPr>
            <p:nvPr/>
          </p:nvSpPr>
          <p:spPr>
            <a:xfrm>
              <a:off x="2835227"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48AB0A4D-8C91-430C-8B90-DD9C964F6FB1}"/>
                </a:ext>
              </a:extLst>
            </p:cNvPr>
            <p:cNvSpPr>
              <a:spLocks noChangeAspect="1"/>
            </p:cNvSpPr>
            <p:nvPr/>
          </p:nvSpPr>
          <p:spPr>
            <a:xfrm>
              <a:off x="3980272"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CECC36E2-541B-4A5B-9C19-77084DFC3222}"/>
                </a:ext>
              </a:extLst>
            </p:cNvPr>
            <p:cNvSpPr>
              <a:spLocks noChangeAspect="1"/>
            </p:cNvSpPr>
            <p:nvPr/>
          </p:nvSpPr>
          <p:spPr>
            <a:xfrm>
              <a:off x="5125318" y="4421605"/>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CB85B173-3A53-43A1-B6C4-333D0455A269}"/>
                </a:ext>
              </a:extLst>
            </p:cNvPr>
            <p:cNvSpPr>
              <a:spLocks noChangeAspect="1"/>
            </p:cNvSpPr>
            <p:nvPr/>
          </p:nvSpPr>
          <p:spPr>
            <a:xfrm>
              <a:off x="6270363" y="4421605"/>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A8D825B5-619F-4FF0-A0AE-E458F57B0CF5}"/>
                </a:ext>
              </a:extLst>
            </p:cNvPr>
            <p:cNvSpPr>
              <a:spLocks noChangeAspect="1"/>
            </p:cNvSpPr>
            <p:nvPr/>
          </p:nvSpPr>
          <p:spPr>
            <a:xfrm>
              <a:off x="7415409" y="4421605"/>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0600AAFB-2785-458C-9544-7076AF6FD97E}"/>
                </a:ext>
              </a:extLst>
            </p:cNvPr>
            <p:cNvSpPr>
              <a:spLocks noChangeAspect="1"/>
            </p:cNvSpPr>
            <p:nvPr/>
          </p:nvSpPr>
          <p:spPr>
            <a:xfrm>
              <a:off x="1690181" y="5566651"/>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860C2755-D9B6-43AD-B4E8-5FDBD2127CF5}"/>
                </a:ext>
              </a:extLst>
            </p:cNvPr>
            <p:cNvSpPr>
              <a:spLocks noChangeAspect="1"/>
            </p:cNvSpPr>
            <p:nvPr/>
          </p:nvSpPr>
          <p:spPr>
            <a:xfrm>
              <a:off x="2835226" y="5566651"/>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B2BD954C-FAC4-4C07-ADF4-77980BDDD2AC}"/>
                </a:ext>
              </a:extLst>
            </p:cNvPr>
            <p:cNvSpPr>
              <a:spLocks noChangeAspect="1"/>
            </p:cNvSpPr>
            <p:nvPr/>
          </p:nvSpPr>
          <p:spPr>
            <a:xfrm>
              <a:off x="3980272"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D9D2DC05-E91E-470B-ACD8-FAC908817555}"/>
                </a:ext>
              </a:extLst>
            </p:cNvPr>
            <p:cNvSpPr>
              <a:spLocks noChangeAspect="1"/>
            </p:cNvSpPr>
            <p:nvPr/>
          </p:nvSpPr>
          <p:spPr>
            <a:xfrm>
              <a:off x="5125317" y="5566651"/>
              <a:ext cx="1145046"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9F6833E6-FB6D-4207-B6EA-70E171565CD0}"/>
                </a:ext>
              </a:extLst>
            </p:cNvPr>
            <p:cNvSpPr>
              <a:spLocks noChangeAspect="1"/>
            </p:cNvSpPr>
            <p:nvPr/>
          </p:nvSpPr>
          <p:spPr>
            <a:xfrm>
              <a:off x="6270363" y="556665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E7422CF8-9B77-4FAA-9BBB-1E350399B560}"/>
                </a:ext>
              </a:extLst>
            </p:cNvPr>
            <p:cNvSpPr>
              <a:spLocks noChangeAspect="1"/>
            </p:cNvSpPr>
            <p:nvPr/>
          </p:nvSpPr>
          <p:spPr>
            <a:xfrm>
              <a:off x="7415407" y="5566650"/>
              <a:ext cx="1145047" cy="1145045"/>
            </a:xfrm>
            <a:prstGeom prst="rect">
              <a:avLst/>
            </a:prstGeom>
            <a:solidFill>
              <a:srgbClr val="E7E6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5ED8BB68-939D-4F94-B23E-03C0984E3A25}"/>
                </a:ext>
              </a:extLst>
            </p:cNvPr>
            <p:cNvSpPr>
              <a:spLocks noChangeAspect="1"/>
            </p:cNvSpPr>
            <p:nvPr/>
          </p:nvSpPr>
          <p:spPr>
            <a:xfrm>
              <a:off x="547409" y="5566651"/>
              <a:ext cx="1145045" cy="1145045"/>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81DA0059-0D17-4220-B7FA-2E2FA1A1805E}"/>
              </a:ext>
            </a:extLst>
          </p:cNvPr>
          <p:cNvGrpSpPr/>
          <p:nvPr/>
        </p:nvGrpSpPr>
        <p:grpSpPr>
          <a:xfrm>
            <a:off x="7772672" y="3942942"/>
            <a:ext cx="1073443" cy="766745"/>
            <a:chOff x="545135" y="986469"/>
            <a:chExt cx="8015319" cy="5725227"/>
          </a:xfrm>
        </p:grpSpPr>
        <p:sp>
          <p:nvSpPr>
            <p:cNvPr id="113" name="Rectangle 112">
              <a:extLst>
                <a:ext uri="{FF2B5EF4-FFF2-40B4-BE49-F238E27FC236}">
                  <a16:creationId xmlns:a16="http://schemas.microsoft.com/office/drawing/2014/main" id="{718A0C38-E21A-4EE1-94E8-E53D0E8A3FC8}"/>
                </a:ext>
              </a:extLst>
            </p:cNvPr>
            <p:cNvSpPr>
              <a:spLocks noChangeAspect="1"/>
            </p:cNvSpPr>
            <p:nvPr/>
          </p:nvSpPr>
          <p:spPr>
            <a:xfrm>
              <a:off x="545135" y="5566651"/>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E97EDD13-A50A-4EEA-8F2A-A2FD2537116A}"/>
                </a:ext>
              </a:extLst>
            </p:cNvPr>
            <p:cNvSpPr>
              <a:spLocks noChangeAspect="1"/>
            </p:cNvSpPr>
            <p:nvPr/>
          </p:nvSpPr>
          <p:spPr>
            <a:xfrm>
              <a:off x="6270362" y="5568110"/>
              <a:ext cx="1145046" cy="1142127"/>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382ECFB0-A5ED-472A-BB5C-D21E6719532B}"/>
                </a:ext>
              </a:extLst>
            </p:cNvPr>
            <p:cNvSpPr>
              <a:spLocks noChangeAspect="1"/>
            </p:cNvSpPr>
            <p:nvPr/>
          </p:nvSpPr>
          <p:spPr>
            <a:xfrm>
              <a:off x="3977670" y="986469"/>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7ACAE2CB-0090-49B5-B18D-CEA328F69346}"/>
                </a:ext>
              </a:extLst>
            </p:cNvPr>
            <p:cNvSpPr>
              <a:spLocks noChangeAspect="1"/>
            </p:cNvSpPr>
            <p:nvPr/>
          </p:nvSpPr>
          <p:spPr>
            <a:xfrm>
              <a:off x="5122715" y="986469"/>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ABF29EFE-B633-4F7F-B2C3-FBD37F5FB71D}"/>
                </a:ext>
              </a:extLst>
            </p:cNvPr>
            <p:cNvSpPr>
              <a:spLocks noChangeAspect="1"/>
            </p:cNvSpPr>
            <p:nvPr/>
          </p:nvSpPr>
          <p:spPr>
            <a:xfrm>
              <a:off x="6267761" y="986469"/>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5B50B7BF-8E85-4438-85AC-CA9988A9CBE2}"/>
                </a:ext>
              </a:extLst>
            </p:cNvPr>
            <p:cNvSpPr>
              <a:spLocks noChangeAspect="1"/>
            </p:cNvSpPr>
            <p:nvPr/>
          </p:nvSpPr>
          <p:spPr>
            <a:xfrm>
              <a:off x="6270363" y="986469"/>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F518D449-A3F6-4B48-BEA5-688BD0862BFC}"/>
                </a:ext>
              </a:extLst>
            </p:cNvPr>
            <p:cNvSpPr>
              <a:spLocks noChangeAspect="1"/>
            </p:cNvSpPr>
            <p:nvPr/>
          </p:nvSpPr>
          <p:spPr>
            <a:xfrm>
              <a:off x="7415409" y="986469"/>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41573F41-598D-46D5-92E6-E76E3FB1C045}"/>
                </a:ext>
              </a:extLst>
            </p:cNvPr>
            <p:cNvSpPr>
              <a:spLocks noChangeAspect="1"/>
            </p:cNvSpPr>
            <p:nvPr/>
          </p:nvSpPr>
          <p:spPr>
            <a:xfrm>
              <a:off x="1691266"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F5076E37-8347-4E60-9AA8-2D2E5A58A911}"/>
                </a:ext>
              </a:extLst>
            </p:cNvPr>
            <p:cNvSpPr>
              <a:spLocks noChangeAspect="1"/>
            </p:cNvSpPr>
            <p:nvPr/>
          </p:nvSpPr>
          <p:spPr>
            <a:xfrm>
              <a:off x="2836095"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D56A66F8-1FC8-4706-B35E-466FFA096223}"/>
                </a:ext>
              </a:extLst>
            </p:cNvPr>
            <p:cNvSpPr>
              <a:spLocks noChangeAspect="1"/>
            </p:cNvSpPr>
            <p:nvPr/>
          </p:nvSpPr>
          <p:spPr>
            <a:xfrm>
              <a:off x="3980924"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18F45BFE-9E72-4763-833B-61FF7682BFF6}"/>
                </a:ext>
              </a:extLst>
            </p:cNvPr>
            <p:cNvSpPr>
              <a:spLocks noChangeAspect="1"/>
            </p:cNvSpPr>
            <p:nvPr/>
          </p:nvSpPr>
          <p:spPr>
            <a:xfrm>
              <a:off x="6270582"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7D200B27-25BC-480B-AA94-F05C620D882E}"/>
                </a:ext>
              </a:extLst>
            </p:cNvPr>
            <p:cNvSpPr>
              <a:spLocks noChangeAspect="1"/>
            </p:cNvSpPr>
            <p:nvPr/>
          </p:nvSpPr>
          <p:spPr>
            <a:xfrm>
              <a:off x="5125753"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2F8E9E41-B079-4CCB-847E-67F51385C63F}"/>
                </a:ext>
              </a:extLst>
            </p:cNvPr>
            <p:cNvSpPr>
              <a:spLocks noChangeAspect="1"/>
            </p:cNvSpPr>
            <p:nvPr/>
          </p:nvSpPr>
          <p:spPr>
            <a:xfrm>
              <a:off x="7415409" y="2131514"/>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A385CEB8-3252-48FD-963C-EFA8FD179127}"/>
                </a:ext>
              </a:extLst>
            </p:cNvPr>
            <p:cNvSpPr>
              <a:spLocks noChangeAspect="1"/>
            </p:cNvSpPr>
            <p:nvPr/>
          </p:nvSpPr>
          <p:spPr>
            <a:xfrm>
              <a:off x="545136" y="3276560"/>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3C28DBEF-94FA-4EE2-9020-D640B255343B}"/>
                </a:ext>
              </a:extLst>
            </p:cNvPr>
            <p:cNvSpPr>
              <a:spLocks noChangeAspect="1"/>
            </p:cNvSpPr>
            <p:nvPr/>
          </p:nvSpPr>
          <p:spPr>
            <a:xfrm>
              <a:off x="1690181" y="3276560"/>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E7417214-BCAB-4C5E-AB1D-E7F12DFB3ACE}"/>
                </a:ext>
              </a:extLst>
            </p:cNvPr>
            <p:cNvSpPr>
              <a:spLocks noChangeAspect="1"/>
            </p:cNvSpPr>
            <p:nvPr/>
          </p:nvSpPr>
          <p:spPr>
            <a:xfrm>
              <a:off x="2835227"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B7576381-970F-420D-9D78-B19115B9926C}"/>
                </a:ext>
              </a:extLst>
            </p:cNvPr>
            <p:cNvSpPr>
              <a:spLocks noChangeAspect="1"/>
            </p:cNvSpPr>
            <p:nvPr/>
          </p:nvSpPr>
          <p:spPr>
            <a:xfrm>
              <a:off x="3980272"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4A16A4D8-A3EB-4D3F-8DBD-EEB580D2A246}"/>
                </a:ext>
              </a:extLst>
            </p:cNvPr>
            <p:cNvSpPr>
              <a:spLocks noChangeAspect="1"/>
            </p:cNvSpPr>
            <p:nvPr/>
          </p:nvSpPr>
          <p:spPr>
            <a:xfrm>
              <a:off x="5125318"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76CCC1FD-E41A-4968-B5AE-64C70D7A05C0}"/>
                </a:ext>
              </a:extLst>
            </p:cNvPr>
            <p:cNvSpPr>
              <a:spLocks noChangeAspect="1"/>
            </p:cNvSpPr>
            <p:nvPr/>
          </p:nvSpPr>
          <p:spPr>
            <a:xfrm>
              <a:off x="6270363"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32DD86EA-3803-45A0-A3A6-C0573A9E5660}"/>
                </a:ext>
              </a:extLst>
            </p:cNvPr>
            <p:cNvSpPr>
              <a:spLocks noChangeAspect="1"/>
            </p:cNvSpPr>
            <p:nvPr/>
          </p:nvSpPr>
          <p:spPr>
            <a:xfrm>
              <a:off x="7415409" y="3276560"/>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61029F5B-9680-400A-9B80-6158D41CF2B5}"/>
                </a:ext>
              </a:extLst>
            </p:cNvPr>
            <p:cNvSpPr>
              <a:spLocks noChangeAspect="1"/>
            </p:cNvSpPr>
            <p:nvPr/>
          </p:nvSpPr>
          <p:spPr>
            <a:xfrm>
              <a:off x="545136" y="4421605"/>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078B8CF0-2054-473F-B76D-2EA1FAC7B3AA}"/>
                </a:ext>
              </a:extLst>
            </p:cNvPr>
            <p:cNvSpPr>
              <a:spLocks noChangeAspect="1"/>
            </p:cNvSpPr>
            <p:nvPr/>
          </p:nvSpPr>
          <p:spPr>
            <a:xfrm>
              <a:off x="1690181" y="4421605"/>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0B92AA83-80DD-4A34-BEB8-6C922C56EF6C}"/>
                </a:ext>
              </a:extLst>
            </p:cNvPr>
            <p:cNvSpPr>
              <a:spLocks noChangeAspect="1"/>
            </p:cNvSpPr>
            <p:nvPr/>
          </p:nvSpPr>
          <p:spPr>
            <a:xfrm>
              <a:off x="2835227"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889A9B4D-0C08-42BD-8B0F-C890265D3848}"/>
                </a:ext>
              </a:extLst>
            </p:cNvPr>
            <p:cNvSpPr>
              <a:spLocks noChangeAspect="1"/>
            </p:cNvSpPr>
            <p:nvPr/>
          </p:nvSpPr>
          <p:spPr>
            <a:xfrm>
              <a:off x="3980272"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C57B784F-6317-4AB8-BB2F-62126C2CE9C5}"/>
                </a:ext>
              </a:extLst>
            </p:cNvPr>
            <p:cNvSpPr>
              <a:spLocks noChangeAspect="1"/>
            </p:cNvSpPr>
            <p:nvPr/>
          </p:nvSpPr>
          <p:spPr>
            <a:xfrm>
              <a:off x="5125318"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11B02CC-5EAD-4334-B525-C2470BA2F12A}"/>
                </a:ext>
              </a:extLst>
            </p:cNvPr>
            <p:cNvSpPr>
              <a:spLocks noChangeAspect="1"/>
            </p:cNvSpPr>
            <p:nvPr/>
          </p:nvSpPr>
          <p:spPr>
            <a:xfrm>
              <a:off x="6270363" y="4421605"/>
              <a:ext cx="1145045" cy="11421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81F6D276-B6F4-4823-8C62-379EF3249BCF}"/>
                </a:ext>
              </a:extLst>
            </p:cNvPr>
            <p:cNvSpPr>
              <a:spLocks noChangeAspect="1"/>
            </p:cNvSpPr>
            <p:nvPr/>
          </p:nvSpPr>
          <p:spPr>
            <a:xfrm>
              <a:off x="7415409" y="4421605"/>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775FF867-2E6D-40E0-9C72-67BDC0603B32}"/>
                </a:ext>
              </a:extLst>
            </p:cNvPr>
            <p:cNvSpPr>
              <a:spLocks noChangeAspect="1"/>
            </p:cNvSpPr>
            <p:nvPr/>
          </p:nvSpPr>
          <p:spPr>
            <a:xfrm>
              <a:off x="2835565"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CBC16971-D465-4FA9-9D7B-3C1BCC22F470}"/>
                </a:ext>
              </a:extLst>
            </p:cNvPr>
            <p:cNvSpPr>
              <a:spLocks noChangeAspect="1"/>
            </p:cNvSpPr>
            <p:nvPr/>
          </p:nvSpPr>
          <p:spPr>
            <a:xfrm>
              <a:off x="3980780"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E555C6E5-50DC-46CC-9208-D679A824C77D}"/>
                </a:ext>
              </a:extLst>
            </p:cNvPr>
            <p:cNvSpPr>
              <a:spLocks noChangeAspect="1"/>
            </p:cNvSpPr>
            <p:nvPr/>
          </p:nvSpPr>
          <p:spPr>
            <a:xfrm>
              <a:off x="5125994"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8C8D6D78-CE3E-4C08-AC3D-8EBEF0893860}"/>
                </a:ext>
              </a:extLst>
            </p:cNvPr>
            <p:cNvSpPr>
              <a:spLocks noChangeAspect="1"/>
            </p:cNvSpPr>
            <p:nvPr/>
          </p:nvSpPr>
          <p:spPr>
            <a:xfrm>
              <a:off x="546437" y="2131514"/>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BC9F4BEF-9BE4-4218-8ED3-6C413F1E2806}"/>
                </a:ext>
              </a:extLst>
            </p:cNvPr>
            <p:cNvSpPr>
              <a:spLocks noChangeAspect="1"/>
            </p:cNvSpPr>
            <p:nvPr/>
          </p:nvSpPr>
          <p:spPr>
            <a:xfrm>
              <a:off x="1690350"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EF6E1B3B-A278-4BB3-952A-9F280158473C}"/>
              </a:ext>
            </a:extLst>
          </p:cNvPr>
          <p:cNvGrpSpPr/>
          <p:nvPr/>
        </p:nvGrpSpPr>
        <p:grpSpPr>
          <a:xfrm>
            <a:off x="8932172" y="3942942"/>
            <a:ext cx="1073440" cy="922720"/>
            <a:chOff x="545135" y="-181399"/>
            <a:chExt cx="8015319" cy="6889888"/>
          </a:xfrm>
        </p:grpSpPr>
        <p:sp>
          <p:nvSpPr>
            <p:cNvPr id="146" name="Rectangle 145">
              <a:extLst>
                <a:ext uri="{FF2B5EF4-FFF2-40B4-BE49-F238E27FC236}">
                  <a16:creationId xmlns:a16="http://schemas.microsoft.com/office/drawing/2014/main" id="{9E262604-9A0F-40AB-B80F-1D4885A4AA61}"/>
                </a:ext>
              </a:extLst>
            </p:cNvPr>
            <p:cNvSpPr>
              <a:spLocks noChangeAspect="1"/>
            </p:cNvSpPr>
            <p:nvPr/>
          </p:nvSpPr>
          <p:spPr>
            <a:xfrm>
              <a:off x="1687781" y="5563444"/>
              <a:ext cx="1145997"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3E2F04EB-024C-49D4-BEFD-63FE0429C8AB}"/>
                </a:ext>
              </a:extLst>
            </p:cNvPr>
            <p:cNvSpPr>
              <a:spLocks noChangeAspect="1"/>
            </p:cNvSpPr>
            <p:nvPr/>
          </p:nvSpPr>
          <p:spPr>
            <a:xfrm>
              <a:off x="6270091" y="4418926"/>
              <a:ext cx="1145045" cy="11475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8FA06514-39A3-417D-90FA-EBE291527135}"/>
                </a:ext>
              </a:extLst>
            </p:cNvPr>
            <p:cNvSpPr>
              <a:spLocks noChangeAspect="1"/>
            </p:cNvSpPr>
            <p:nvPr/>
          </p:nvSpPr>
          <p:spPr>
            <a:xfrm>
              <a:off x="7415408" y="973977"/>
              <a:ext cx="1145045" cy="116244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A4266F9A-893B-45BA-B557-A976CA87B839}"/>
                </a:ext>
              </a:extLst>
            </p:cNvPr>
            <p:cNvSpPr>
              <a:spLocks noChangeAspect="1"/>
            </p:cNvSpPr>
            <p:nvPr/>
          </p:nvSpPr>
          <p:spPr>
            <a:xfrm>
              <a:off x="545136" y="982676"/>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020CA3C4-85BF-41FF-B48F-BA7F35264DAC}"/>
                </a:ext>
              </a:extLst>
            </p:cNvPr>
            <p:cNvSpPr>
              <a:spLocks noChangeAspect="1"/>
            </p:cNvSpPr>
            <p:nvPr/>
          </p:nvSpPr>
          <p:spPr>
            <a:xfrm>
              <a:off x="2838418" y="982676"/>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8D0835C3-4487-4F47-902C-090A7CD59A53}"/>
                </a:ext>
              </a:extLst>
            </p:cNvPr>
            <p:cNvSpPr>
              <a:spLocks noChangeAspect="1"/>
            </p:cNvSpPr>
            <p:nvPr/>
          </p:nvSpPr>
          <p:spPr>
            <a:xfrm>
              <a:off x="3985059" y="982676"/>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180377F6-0E3C-4A73-8099-1E4509355425}"/>
                </a:ext>
              </a:extLst>
            </p:cNvPr>
            <p:cNvSpPr>
              <a:spLocks noChangeAspect="1"/>
            </p:cNvSpPr>
            <p:nvPr/>
          </p:nvSpPr>
          <p:spPr>
            <a:xfrm>
              <a:off x="7415409" y="2131514"/>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94C23D80-D9B2-4278-B1FE-597E5EA9F053}"/>
                </a:ext>
              </a:extLst>
            </p:cNvPr>
            <p:cNvSpPr>
              <a:spLocks noChangeAspect="1"/>
            </p:cNvSpPr>
            <p:nvPr/>
          </p:nvSpPr>
          <p:spPr>
            <a:xfrm>
              <a:off x="545136" y="2128308"/>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096A63A3-C979-4EF5-BD22-6CC34DBFF6FA}"/>
                </a:ext>
              </a:extLst>
            </p:cNvPr>
            <p:cNvSpPr>
              <a:spLocks noChangeAspect="1"/>
            </p:cNvSpPr>
            <p:nvPr/>
          </p:nvSpPr>
          <p:spPr>
            <a:xfrm>
              <a:off x="1690181" y="2128308"/>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B0699422-26EA-4AD8-8FE7-331AA0F492CF}"/>
                </a:ext>
              </a:extLst>
            </p:cNvPr>
            <p:cNvSpPr>
              <a:spLocks noChangeAspect="1"/>
            </p:cNvSpPr>
            <p:nvPr/>
          </p:nvSpPr>
          <p:spPr>
            <a:xfrm>
              <a:off x="2835227" y="2128308"/>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22BF5EB7-C473-4A83-8092-B0DD07813E93}"/>
                </a:ext>
              </a:extLst>
            </p:cNvPr>
            <p:cNvSpPr>
              <a:spLocks noChangeAspect="1"/>
            </p:cNvSpPr>
            <p:nvPr/>
          </p:nvSpPr>
          <p:spPr>
            <a:xfrm>
              <a:off x="3980272" y="2128308"/>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FD3B8812-C5EF-4325-87D7-D3D7B2B8F5C0}"/>
                </a:ext>
              </a:extLst>
            </p:cNvPr>
            <p:cNvSpPr>
              <a:spLocks noChangeAspect="1"/>
            </p:cNvSpPr>
            <p:nvPr/>
          </p:nvSpPr>
          <p:spPr>
            <a:xfrm>
              <a:off x="5125318" y="2128308"/>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6C79CEFF-EB7A-4C84-84B6-474ADF04985F}"/>
                </a:ext>
              </a:extLst>
            </p:cNvPr>
            <p:cNvSpPr>
              <a:spLocks noChangeAspect="1"/>
            </p:cNvSpPr>
            <p:nvPr/>
          </p:nvSpPr>
          <p:spPr>
            <a:xfrm>
              <a:off x="6270363" y="2128308"/>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1D1C416B-56DE-448F-83D2-45B16E2EA167}"/>
                </a:ext>
              </a:extLst>
            </p:cNvPr>
            <p:cNvSpPr>
              <a:spLocks noChangeAspect="1"/>
            </p:cNvSpPr>
            <p:nvPr/>
          </p:nvSpPr>
          <p:spPr>
            <a:xfrm>
              <a:off x="7415409" y="3276560"/>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896B2697-58C8-45DB-B96A-5794F62400EB}"/>
                </a:ext>
              </a:extLst>
            </p:cNvPr>
            <p:cNvSpPr>
              <a:spLocks noChangeAspect="1"/>
            </p:cNvSpPr>
            <p:nvPr/>
          </p:nvSpPr>
          <p:spPr>
            <a:xfrm>
              <a:off x="545136" y="3273353"/>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3AEDDBB1-EDA0-4580-9B27-9D7CDC3C1DF9}"/>
                </a:ext>
              </a:extLst>
            </p:cNvPr>
            <p:cNvSpPr>
              <a:spLocks noChangeAspect="1"/>
            </p:cNvSpPr>
            <p:nvPr/>
          </p:nvSpPr>
          <p:spPr>
            <a:xfrm>
              <a:off x="1690181" y="3273353"/>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5F886969-5C1E-47F7-B239-326071C4C80E}"/>
                </a:ext>
              </a:extLst>
            </p:cNvPr>
            <p:cNvSpPr>
              <a:spLocks noChangeAspect="1"/>
            </p:cNvSpPr>
            <p:nvPr/>
          </p:nvSpPr>
          <p:spPr>
            <a:xfrm>
              <a:off x="2835227" y="3273353"/>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1AFD8F80-2E1E-4C69-BA12-068362D3008D}"/>
                </a:ext>
              </a:extLst>
            </p:cNvPr>
            <p:cNvSpPr>
              <a:spLocks noChangeAspect="1"/>
            </p:cNvSpPr>
            <p:nvPr/>
          </p:nvSpPr>
          <p:spPr>
            <a:xfrm>
              <a:off x="3980272" y="3273353"/>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E2F23023-18AD-4621-90ED-7A46E0640E99}"/>
                </a:ext>
              </a:extLst>
            </p:cNvPr>
            <p:cNvSpPr>
              <a:spLocks noChangeAspect="1"/>
            </p:cNvSpPr>
            <p:nvPr/>
          </p:nvSpPr>
          <p:spPr>
            <a:xfrm>
              <a:off x="5125318" y="3273353"/>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39079305-E414-4B0A-8473-3D4F030D9E77}"/>
                </a:ext>
              </a:extLst>
            </p:cNvPr>
            <p:cNvSpPr>
              <a:spLocks noChangeAspect="1"/>
            </p:cNvSpPr>
            <p:nvPr/>
          </p:nvSpPr>
          <p:spPr>
            <a:xfrm>
              <a:off x="545612" y="4418399"/>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5BA59259-92E3-454A-ABA8-F965C337F68A}"/>
                </a:ext>
              </a:extLst>
            </p:cNvPr>
            <p:cNvSpPr>
              <a:spLocks noChangeAspect="1"/>
            </p:cNvSpPr>
            <p:nvPr/>
          </p:nvSpPr>
          <p:spPr>
            <a:xfrm>
              <a:off x="1687289" y="4418399"/>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1F778D3D-3B24-4CD1-A03D-B93B30E9D29C}"/>
                </a:ext>
              </a:extLst>
            </p:cNvPr>
            <p:cNvSpPr>
              <a:spLocks noChangeAspect="1"/>
            </p:cNvSpPr>
            <p:nvPr/>
          </p:nvSpPr>
          <p:spPr>
            <a:xfrm>
              <a:off x="3981019" y="4418400"/>
              <a:ext cx="1145045" cy="11450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40C31D2C-DB50-4497-8FC7-F91213D3C5FA}"/>
                </a:ext>
              </a:extLst>
            </p:cNvPr>
            <p:cNvSpPr>
              <a:spLocks noChangeAspect="1"/>
            </p:cNvSpPr>
            <p:nvPr/>
          </p:nvSpPr>
          <p:spPr>
            <a:xfrm>
              <a:off x="5126065" y="4418400"/>
              <a:ext cx="1145045" cy="11450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BC69BC47-10FD-4338-8CEC-119AA6636BB9}"/>
                </a:ext>
              </a:extLst>
            </p:cNvPr>
            <p:cNvSpPr>
              <a:spLocks noChangeAspect="1"/>
            </p:cNvSpPr>
            <p:nvPr/>
          </p:nvSpPr>
          <p:spPr>
            <a:xfrm>
              <a:off x="2832334" y="4418399"/>
              <a:ext cx="1145045" cy="114450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13DD32D9-051C-4EAF-B6C4-772501FF8052}"/>
                </a:ext>
              </a:extLst>
            </p:cNvPr>
            <p:cNvSpPr>
              <a:spLocks noChangeAspect="1"/>
            </p:cNvSpPr>
            <p:nvPr/>
          </p:nvSpPr>
          <p:spPr>
            <a:xfrm>
              <a:off x="7415409" y="4417697"/>
              <a:ext cx="1145045" cy="114878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C6636258-1CE5-4CAE-82F1-64D9C1FC089B}"/>
                </a:ext>
              </a:extLst>
            </p:cNvPr>
            <p:cNvSpPr>
              <a:spLocks noChangeAspect="1"/>
            </p:cNvSpPr>
            <p:nvPr/>
          </p:nvSpPr>
          <p:spPr>
            <a:xfrm>
              <a:off x="1691777" y="982676"/>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A557A85D-3DF5-490E-8D80-2292DD8B4F85}"/>
                </a:ext>
              </a:extLst>
            </p:cNvPr>
            <p:cNvSpPr>
              <a:spLocks noChangeAspect="1"/>
            </p:cNvSpPr>
            <p:nvPr/>
          </p:nvSpPr>
          <p:spPr>
            <a:xfrm>
              <a:off x="6278341" y="982676"/>
              <a:ext cx="1135473"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3B90734D-11BD-41F3-B2E8-682DCBDAD513}"/>
                </a:ext>
              </a:extLst>
            </p:cNvPr>
            <p:cNvSpPr>
              <a:spLocks noChangeAspect="1"/>
            </p:cNvSpPr>
            <p:nvPr/>
          </p:nvSpPr>
          <p:spPr>
            <a:xfrm>
              <a:off x="5131700" y="982676"/>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7F0FE4BE-00CD-41DB-BC18-1846960F1C86}"/>
                </a:ext>
              </a:extLst>
            </p:cNvPr>
            <p:cNvSpPr>
              <a:spLocks noChangeAspect="1"/>
            </p:cNvSpPr>
            <p:nvPr/>
          </p:nvSpPr>
          <p:spPr>
            <a:xfrm>
              <a:off x="545135" y="5560031"/>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FBED88C1-EB6B-4D71-8CE3-01A129911D31}"/>
                </a:ext>
              </a:extLst>
            </p:cNvPr>
            <p:cNvSpPr>
              <a:spLocks noChangeAspect="1"/>
            </p:cNvSpPr>
            <p:nvPr/>
          </p:nvSpPr>
          <p:spPr>
            <a:xfrm>
              <a:off x="7415408" y="-181399"/>
              <a:ext cx="1145045" cy="1162442"/>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175">
            <a:extLst>
              <a:ext uri="{FF2B5EF4-FFF2-40B4-BE49-F238E27FC236}">
                <a16:creationId xmlns:a16="http://schemas.microsoft.com/office/drawing/2014/main" id="{48CD4764-E18D-497F-93DF-D832C926CB0E}"/>
              </a:ext>
            </a:extLst>
          </p:cNvPr>
          <p:cNvGrpSpPr/>
          <p:nvPr/>
        </p:nvGrpSpPr>
        <p:grpSpPr>
          <a:xfrm>
            <a:off x="10093434" y="3930834"/>
            <a:ext cx="1073441" cy="766635"/>
            <a:chOff x="544004" y="986469"/>
            <a:chExt cx="8016450" cy="5725227"/>
          </a:xfrm>
        </p:grpSpPr>
        <p:sp>
          <p:nvSpPr>
            <p:cNvPr id="177" name="Rectangle 176">
              <a:extLst>
                <a:ext uri="{FF2B5EF4-FFF2-40B4-BE49-F238E27FC236}">
                  <a16:creationId xmlns:a16="http://schemas.microsoft.com/office/drawing/2014/main" id="{A49B76B5-3487-4AA3-9823-F0D1A0EAD81F}"/>
                </a:ext>
              </a:extLst>
            </p:cNvPr>
            <p:cNvSpPr>
              <a:spLocks noChangeAspect="1"/>
            </p:cNvSpPr>
            <p:nvPr/>
          </p:nvSpPr>
          <p:spPr>
            <a:xfrm>
              <a:off x="1689265" y="2136317"/>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3DE0FEB1-EB7B-4529-B579-27CE74AF0361}"/>
                </a:ext>
              </a:extLst>
            </p:cNvPr>
            <p:cNvSpPr>
              <a:spLocks noChangeAspect="1"/>
            </p:cNvSpPr>
            <p:nvPr/>
          </p:nvSpPr>
          <p:spPr>
            <a:xfrm>
              <a:off x="2835227" y="986469"/>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2FD63E59-073B-4A38-B701-A92AD56B76F5}"/>
                </a:ext>
              </a:extLst>
            </p:cNvPr>
            <p:cNvSpPr>
              <a:spLocks noChangeAspect="1"/>
            </p:cNvSpPr>
            <p:nvPr/>
          </p:nvSpPr>
          <p:spPr>
            <a:xfrm>
              <a:off x="3980272" y="986469"/>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098F5DCD-6792-42D3-A742-EBFA87199D4E}"/>
                </a:ext>
              </a:extLst>
            </p:cNvPr>
            <p:cNvSpPr>
              <a:spLocks noChangeAspect="1"/>
            </p:cNvSpPr>
            <p:nvPr/>
          </p:nvSpPr>
          <p:spPr>
            <a:xfrm>
              <a:off x="5125318" y="986469"/>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0AA5C392-AD13-4655-B2F2-8DCC3DF7D187}"/>
                </a:ext>
              </a:extLst>
            </p:cNvPr>
            <p:cNvSpPr>
              <a:spLocks noChangeAspect="1"/>
            </p:cNvSpPr>
            <p:nvPr/>
          </p:nvSpPr>
          <p:spPr>
            <a:xfrm>
              <a:off x="6270363" y="986469"/>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F3B2ED8A-4718-44B1-8881-5FA898970A72}"/>
                </a:ext>
              </a:extLst>
            </p:cNvPr>
            <p:cNvSpPr>
              <a:spLocks noChangeAspect="1"/>
            </p:cNvSpPr>
            <p:nvPr/>
          </p:nvSpPr>
          <p:spPr>
            <a:xfrm>
              <a:off x="7415409" y="986469"/>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59B34B52-F932-4C4A-BB52-AC684EA4E58C}"/>
                </a:ext>
              </a:extLst>
            </p:cNvPr>
            <p:cNvSpPr>
              <a:spLocks noChangeAspect="1"/>
            </p:cNvSpPr>
            <p:nvPr/>
          </p:nvSpPr>
          <p:spPr>
            <a:xfrm>
              <a:off x="545136"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73F62D03-658B-44D2-946E-C5D099FC7EA7}"/>
                </a:ext>
              </a:extLst>
            </p:cNvPr>
            <p:cNvSpPr>
              <a:spLocks noChangeAspect="1"/>
            </p:cNvSpPr>
            <p:nvPr/>
          </p:nvSpPr>
          <p:spPr>
            <a:xfrm>
              <a:off x="1690181"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7E4D22F9-DB37-4F27-9994-9A5793594664}"/>
                </a:ext>
              </a:extLst>
            </p:cNvPr>
            <p:cNvSpPr>
              <a:spLocks noChangeAspect="1"/>
            </p:cNvSpPr>
            <p:nvPr/>
          </p:nvSpPr>
          <p:spPr>
            <a:xfrm>
              <a:off x="2835227"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D958C0E4-797E-43DF-9196-3BC57FD61946}"/>
                </a:ext>
              </a:extLst>
            </p:cNvPr>
            <p:cNvSpPr>
              <a:spLocks noChangeAspect="1"/>
            </p:cNvSpPr>
            <p:nvPr/>
          </p:nvSpPr>
          <p:spPr>
            <a:xfrm>
              <a:off x="3980272"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C641AB4D-B223-4B0F-82D1-04C28E33A365}"/>
                </a:ext>
              </a:extLst>
            </p:cNvPr>
            <p:cNvSpPr>
              <a:spLocks noChangeAspect="1"/>
            </p:cNvSpPr>
            <p:nvPr/>
          </p:nvSpPr>
          <p:spPr>
            <a:xfrm>
              <a:off x="5125318"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87E51F9C-4E90-4AE7-A7A5-2461E7F4D333}"/>
                </a:ext>
              </a:extLst>
            </p:cNvPr>
            <p:cNvSpPr>
              <a:spLocks noChangeAspect="1"/>
            </p:cNvSpPr>
            <p:nvPr/>
          </p:nvSpPr>
          <p:spPr>
            <a:xfrm>
              <a:off x="6270363"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CFC9657E-148F-48DD-959E-54074A21CF50}"/>
                </a:ext>
              </a:extLst>
            </p:cNvPr>
            <p:cNvSpPr>
              <a:spLocks noChangeAspect="1"/>
            </p:cNvSpPr>
            <p:nvPr/>
          </p:nvSpPr>
          <p:spPr>
            <a:xfrm>
              <a:off x="7415409" y="2131514"/>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59843B24-97A9-40D4-8A5D-809F96DD7587}"/>
                </a:ext>
              </a:extLst>
            </p:cNvPr>
            <p:cNvSpPr>
              <a:spLocks noChangeAspect="1"/>
            </p:cNvSpPr>
            <p:nvPr/>
          </p:nvSpPr>
          <p:spPr>
            <a:xfrm>
              <a:off x="545136" y="3276560"/>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87D51F0F-2F60-4E09-9672-CA09EBAAC46E}"/>
                </a:ext>
              </a:extLst>
            </p:cNvPr>
            <p:cNvSpPr>
              <a:spLocks noChangeAspect="1"/>
            </p:cNvSpPr>
            <p:nvPr/>
          </p:nvSpPr>
          <p:spPr>
            <a:xfrm>
              <a:off x="1690181" y="3276560"/>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5C7D59C6-B6C1-44D1-8176-5A0AAD1A58E9}"/>
                </a:ext>
              </a:extLst>
            </p:cNvPr>
            <p:cNvSpPr>
              <a:spLocks noChangeAspect="1"/>
            </p:cNvSpPr>
            <p:nvPr/>
          </p:nvSpPr>
          <p:spPr>
            <a:xfrm>
              <a:off x="2835227"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FA7AFE37-3D60-486A-B1B4-C10C46C38528}"/>
                </a:ext>
              </a:extLst>
            </p:cNvPr>
            <p:cNvSpPr>
              <a:spLocks noChangeAspect="1"/>
            </p:cNvSpPr>
            <p:nvPr/>
          </p:nvSpPr>
          <p:spPr>
            <a:xfrm>
              <a:off x="3980272"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835AFFBE-2864-4C87-9B45-78D965A82205}"/>
                </a:ext>
              </a:extLst>
            </p:cNvPr>
            <p:cNvSpPr>
              <a:spLocks noChangeAspect="1"/>
            </p:cNvSpPr>
            <p:nvPr/>
          </p:nvSpPr>
          <p:spPr>
            <a:xfrm>
              <a:off x="5125318"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CC97BCF0-F33A-45EB-A9BF-CFD67672E8BD}"/>
                </a:ext>
              </a:extLst>
            </p:cNvPr>
            <p:cNvSpPr>
              <a:spLocks noChangeAspect="1"/>
            </p:cNvSpPr>
            <p:nvPr/>
          </p:nvSpPr>
          <p:spPr>
            <a:xfrm>
              <a:off x="6270363"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D14EA51F-DEFF-4373-8614-BABE6E70A24A}"/>
                </a:ext>
              </a:extLst>
            </p:cNvPr>
            <p:cNvSpPr>
              <a:spLocks noChangeAspect="1"/>
            </p:cNvSpPr>
            <p:nvPr/>
          </p:nvSpPr>
          <p:spPr>
            <a:xfrm>
              <a:off x="7415409" y="3276560"/>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87A215CC-148A-4F4D-8151-501BD3BE7694}"/>
                </a:ext>
              </a:extLst>
            </p:cNvPr>
            <p:cNvSpPr>
              <a:spLocks noChangeAspect="1"/>
            </p:cNvSpPr>
            <p:nvPr/>
          </p:nvSpPr>
          <p:spPr>
            <a:xfrm>
              <a:off x="545136" y="4421605"/>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47FF1D10-CD24-4992-9061-403BA2ECBBA6}"/>
                </a:ext>
              </a:extLst>
            </p:cNvPr>
            <p:cNvSpPr>
              <a:spLocks noChangeAspect="1"/>
            </p:cNvSpPr>
            <p:nvPr/>
          </p:nvSpPr>
          <p:spPr>
            <a:xfrm>
              <a:off x="1690181"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3AF6E3C5-150D-41F1-AB94-E48349E917DC}"/>
                </a:ext>
              </a:extLst>
            </p:cNvPr>
            <p:cNvSpPr>
              <a:spLocks noChangeAspect="1"/>
            </p:cNvSpPr>
            <p:nvPr/>
          </p:nvSpPr>
          <p:spPr>
            <a:xfrm>
              <a:off x="2835227"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3594F6AB-7B5F-4FBE-89E3-D64D2DDA302E}"/>
                </a:ext>
              </a:extLst>
            </p:cNvPr>
            <p:cNvSpPr>
              <a:spLocks noChangeAspect="1"/>
            </p:cNvSpPr>
            <p:nvPr/>
          </p:nvSpPr>
          <p:spPr>
            <a:xfrm>
              <a:off x="3980272"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C9FC6015-BD20-4F39-8F26-654D594EB6F5}"/>
                </a:ext>
              </a:extLst>
            </p:cNvPr>
            <p:cNvSpPr>
              <a:spLocks noChangeAspect="1"/>
            </p:cNvSpPr>
            <p:nvPr/>
          </p:nvSpPr>
          <p:spPr>
            <a:xfrm>
              <a:off x="5125318"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1853559F-5851-4A38-91CB-687747A28FA7}"/>
                </a:ext>
              </a:extLst>
            </p:cNvPr>
            <p:cNvSpPr>
              <a:spLocks noChangeAspect="1"/>
            </p:cNvSpPr>
            <p:nvPr/>
          </p:nvSpPr>
          <p:spPr>
            <a:xfrm>
              <a:off x="6270363"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A6CA6CD7-CDD0-4B0F-8128-569748566BA8}"/>
                </a:ext>
              </a:extLst>
            </p:cNvPr>
            <p:cNvSpPr>
              <a:spLocks noChangeAspect="1"/>
            </p:cNvSpPr>
            <p:nvPr/>
          </p:nvSpPr>
          <p:spPr>
            <a:xfrm>
              <a:off x="7415409" y="4421605"/>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225D2DA3-2DDA-47E5-9AB9-C55ACD78D0D7}"/>
                </a:ext>
              </a:extLst>
            </p:cNvPr>
            <p:cNvSpPr>
              <a:spLocks noChangeAspect="1"/>
            </p:cNvSpPr>
            <p:nvPr/>
          </p:nvSpPr>
          <p:spPr>
            <a:xfrm>
              <a:off x="1690180"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774A8CB7-0201-4112-B231-AC2C9888B3B4}"/>
                </a:ext>
              </a:extLst>
            </p:cNvPr>
            <p:cNvSpPr>
              <a:spLocks noChangeAspect="1"/>
            </p:cNvSpPr>
            <p:nvPr/>
          </p:nvSpPr>
          <p:spPr>
            <a:xfrm>
              <a:off x="2835225"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A5F0D568-6F80-4572-8E4D-988957A18514}"/>
                </a:ext>
              </a:extLst>
            </p:cNvPr>
            <p:cNvSpPr>
              <a:spLocks noChangeAspect="1"/>
            </p:cNvSpPr>
            <p:nvPr/>
          </p:nvSpPr>
          <p:spPr>
            <a:xfrm>
              <a:off x="3980271"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CF241464-30B2-43AE-B05C-BABAFCC48BC4}"/>
                </a:ext>
              </a:extLst>
            </p:cNvPr>
            <p:cNvSpPr>
              <a:spLocks noChangeAspect="1"/>
            </p:cNvSpPr>
            <p:nvPr/>
          </p:nvSpPr>
          <p:spPr>
            <a:xfrm>
              <a:off x="544004" y="5566651"/>
              <a:ext cx="1152312"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208">
            <a:extLst>
              <a:ext uri="{FF2B5EF4-FFF2-40B4-BE49-F238E27FC236}">
                <a16:creationId xmlns:a16="http://schemas.microsoft.com/office/drawing/2014/main" id="{E9DC5DC2-5685-4AF6-A08D-301BBEC383C8}"/>
              </a:ext>
            </a:extLst>
          </p:cNvPr>
          <p:cNvGrpSpPr/>
          <p:nvPr/>
        </p:nvGrpSpPr>
        <p:grpSpPr>
          <a:xfrm>
            <a:off x="7772673" y="5193031"/>
            <a:ext cx="1073440" cy="766636"/>
            <a:chOff x="-1579610" y="4188363"/>
            <a:chExt cx="1490217" cy="1064291"/>
          </a:xfrm>
        </p:grpSpPr>
        <p:sp>
          <p:nvSpPr>
            <p:cNvPr id="210" name="Rectangle 209">
              <a:extLst>
                <a:ext uri="{FF2B5EF4-FFF2-40B4-BE49-F238E27FC236}">
                  <a16:creationId xmlns:a16="http://schemas.microsoft.com/office/drawing/2014/main" id="{4A022614-46E9-4E6F-BA10-443473C53032}"/>
                </a:ext>
              </a:extLst>
            </p:cNvPr>
            <p:cNvSpPr>
              <a:spLocks noChangeAspect="1"/>
            </p:cNvSpPr>
            <p:nvPr/>
          </p:nvSpPr>
          <p:spPr>
            <a:xfrm>
              <a:off x="-302212" y="5039796"/>
              <a:ext cx="211978" cy="212858"/>
            </a:xfrm>
            <a:prstGeom prst="rect">
              <a:avLst/>
            </a:prstGeom>
            <a:solidFill>
              <a:srgbClr val="E7E6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167284F2-C5A9-45F9-AE92-0897072F3C03}"/>
                </a:ext>
              </a:extLst>
            </p:cNvPr>
            <p:cNvSpPr>
              <a:spLocks noChangeAspect="1"/>
            </p:cNvSpPr>
            <p:nvPr/>
          </p:nvSpPr>
          <p:spPr>
            <a:xfrm>
              <a:off x="-1579610" y="5039796"/>
              <a:ext cx="214209" cy="21285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CEE9D90B-7315-4C93-9C11-7DFEF8C51E43}"/>
                </a:ext>
              </a:extLst>
            </p:cNvPr>
            <p:cNvSpPr>
              <a:spLocks noChangeAspect="1"/>
            </p:cNvSpPr>
            <p:nvPr/>
          </p:nvSpPr>
          <p:spPr>
            <a:xfrm>
              <a:off x="-727967" y="4188363"/>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F4F15D38-94EB-430C-912D-13FD3AC80952}"/>
                </a:ext>
              </a:extLst>
            </p:cNvPr>
            <p:cNvSpPr>
              <a:spLocks noChangeAspect="1"/>
            </p:cNvSpPr>
            <p:nvPr/>
          </p:nvSpPr>
          <p:spPr>
            <a:xfrm>
              <a:off x="-515109" y="4188363"/>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1DB2E11B-075E-48FC-A789-07A8D7CF7484}"/>
                </a:ext>
              </a:extLst>
            </p:cNvPr>
            <p:cNvSpPr>
              <a:spLocks noChangeAspect="1"/>
            </p:cNvSpPr>
            <p:nvPr/>
          </p:nvSpPr>
          <p:spPr>
            <a:xfrm>
              <a:off x="-302251" y="4188363"/>
              <a:ext cx="212858" cy="21285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482833A3-425B-4F3D-8DB6-52D3CC901AAB}"/>
                </a:ext>
              </a:extLst>
            </p:cNvPr>
            <p:cNvSpPr>
              <a:spLocks noChangeAspect="1"/>
            </p:cNvSpPr>
            <p:nvPr/>
          </p:nvSpPr>
          <p:spPr>
            <a:xfrm>
              <a:off x="-1579400" y="4401221"/>
              <a:ext cx="212858" cy="21285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B18EFFFD-6174-4BA8-AA20-6E5387B17A9A}"/>
                </a:ext>
              </a:extLst>
            </p:cNvPr>
            <p:cNvSpPr>
              <a:spLocks noChangeAspect="1"/>
            </p:cNvSpPr>
            <p:nvPr/>
          </p:nvSpPr>
          <p:spPr>
            <a:xfrm>
              <a:off x="-1366542" y="4401221"/>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9787FD56-8378-409F-8B96-48A04390AA4A}"/>
                </a:ext>
              </a:extLst>
            </p:cNvPr>
            <p:cNvSpPr>
              <a:spLocks noChangeAspect="1"/>
            </p:cNvSpPr>
            <p:nvPr/>
          </p:nvSpPr>
          <p:spPr>
            <a:xfrm>
              <a:off x="-1153683" y="4401221"/>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809B1894-8C63-4B7F-B3B3-1CCA9B595E49}"/>
                </a:ext>
              </a:extLst>
            </p:cNvPr>
            <p:cNvSpPr>
              <a:spLocks noChangeAspect="1"/>
            </p:cNvSpPr>
            <p:nvPr/>
          </p:nvSpPr>
          <p:spPr>
            <a:xfrm>
              <a:off x="-940825" y="4401221"/>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A1212AE3-0B44-446D-8A7E-5ACBDCA66CDE}"/>
                </a:ext>
              </a:extLst>
            </p:cNvPr>
            <p:cNvSpPr>
              <a:spLocks noChangeAspect="1"/>
            </p:cNvSpPr>
            <p:nvPr/>
          </p:nvSpPr>
          <p:spPr>
            <a:xfrm>
              <a:off x="-727967" y="4401221"/>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37AB1467-D871-476D-9BF4-7D5EADBC3B90}"/>
                </a:ext>
              </a:extLst>
            </p:cNvPr>
            <p:cNvSpPr>
              <a:spLocks noChangeAspect="1"/>
            </p:cNvSpPr>
            <p:nvPr/>
          </p:nvSpPr>
          <p:spPr>
            <a:xfrm>
              <a:off x="-515109" y="4401221"/>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FF7600EC-FFA8-426A-8268-8775FF0F433B}"/>
                </a:ext>
              </a:extLst>
            </p:cNvPr>
            <p:cNvSpPr>
              <a:spLocks noChangeAspect="1"/>
            </p:cNvSpPr>
            <p:nvPr/>
          </p:nvSpPr>
          <p:spPr>
            <a:xfrm>
              <a:off x="-302251" y="4401221"/>
              <a:ext cx="212858" cy="21285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BB81C107-E9F0-4F50-BB4D-8E9435371D32}"/>
                </a:ext>
              </a:extLst>
            </p:cNvPr>
            <p:cNvSpPr>
              <a:spLocks noChangeAspect="1"/>
            </p:cNvSpPr>
            <p:nvPr/>
          </p:nvSpPr>
          <p:spPr>
            <a:xfrm>
              <a:off x="-1579400" y="4614079"/>
              <a:ext cx="212858" cy="21285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2216F9FF-DFFE-45D2-9E9B-68F7699E1246}"/>
                </a:ext>
              </a:extLst>
            </p:cNvPr>
            <p:cNvSpPr>
              <a:spLocks noChangeAspect="1"/>
            </p:cNvSpPr>
            <p:nvPr/>
          </p:nvSpPr>
          <p:spPr>
            <a:xfrm>
              <a:off x="-1366542" y="4614079"/>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AD6D2E0D-0F17-4647-A371-373AD4F3910B}"/>
                </a:ext>
              </a:extLst>
            </p:cNvPr>
            <p:cNvSpPr>
              <a:spLocks noChangeAspect="1"/>
            </p:cNvSpPr>
            <p:nvPr/>
          </p:nvSpPr>
          <p:spPr>
            <a:xfrm>
              <a:off x="-1153683" y="4614079"/>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A84F3C0E-E9E8-48CC-9EA7-1F264DA13FC7}"/>
                </a:ext>
              </a:extLst>
            </p:cNvPr>
            <p:cNvSpPr>
              <a:spLocks noChangeAspect="1"/>
            </p:cNvSpPr>
            <p:nvPr/>
          </p:nvSpPr>
          <p:spPr>
            <a:xfrm>
              <a:off x="-940825" y="4614079"/>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8829230F-7428-430F-944A-39245CBC23A6}"/>
                </a:ext>
              </a:extLst>
            </p:cNvPr>
            <p:cNvSpPr>
              <a:spLocks noChangeAspect="1"/>
            </p:cNvSpPr>
            <p:nvPr/>
          </p:nvSpPr>
          <p:spPr>
            <a:xfrm>
              <a:off x="-727967" y="4614079"/>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9DD64F2B-7792-4E33-A96D-F17250CF69E5}"/>
                </a:ext>
              </a:extLst>
            </p:cNvPr>
            <p:cNvSpPr>
              <a:spLocks noChangeAspect="1"/>
            </p:cNvSpPr>
            <p:nvPr/>
          </p:nvSpPr>
          <p:spPr>
            <a:xfrm>
              <a:off x="-515109" y="4614079"/>
              <a:ext cx="212858" cy="21285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231D089C-4BCC-44E9-A3B9-ABC757016D01}"/>
                </a:ext>
              </a:extLst>
            </p:cNvPr>
            <p:cNvSpPr>
              <a:spLocks noChangeAspect="1"/>
            </p:cNvSpPr>
            <p:nvPr/>
          </p:nvSpPr>
          <p:spPr>
            <a:xfrm>
              <a:off x="-302251" y="4614079"/>
              <a:ext cx="212858" cy="21285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5B8A18A7-9EB9-44CD-B243-6CDD3A9F2A1E}"/>
                </a:ext>
              </a:extLst>
            </p:cNvPr>
            <p:cNvSpPr>
              <a:spLocks noChangeAspect="1"/>
            </p:cNvSpPr>
            <p:nvPr/>
          </p:nvSpPr>
          <p:spPr>
            <a:xfrm>
              <a:off x="-1579400" y="4826938"/>
              <a:ext cx="212858" cy="212858"/>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B9026434-6850-4477-B382-8BFAF7FABA63}"/>
                </a:ext>
              </a:extLst>
            </p:cNvPr>
            <p:cNvSpPr>
              <a:spLocks noChangeAspect="1"/>
            </p:cNvSpPr>
            <p:nvPr/>
          </p:nvSpPr>
          <p:spPr>
            <a:xfrm>
              <a:off x="-1366542" y="4826938"/>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17B61A05-0FF2-4137-9643-19C274D8B92C}"/>
                </a:ext>
              </a:extLst>
            </p:cNvPr>
            <p:cNvSpPr>
              <a:spLocks noChangeAspect="1"/>
            </p:cNvSpPr>
            <p:nvPr/>
          </p:nvSpPr>
          <p:spPr>
            <a:xfrm>
              <a:off x="-1153683" y="4826938"/>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691EE333-9267-4382-80CA-28061D7697CD}"/>
                </a:ext>
              </a:extLst>
            </p:cNvPr>
            <p:cNvSpPr>
              <a:spLocks noChangeAspect="1"/>
            </p:cNvSpPr>
            <p:nvPr/>
          </p:nvSpPr>
          <p:spPr>
            <a:xfrm>
              <a:off x="-940825" y="4826938"/>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362FD3FD-47A9-443C-9E84-B2B2DDCD1648}"/>
                </a:ext>
              </a:extLst>
            </p:cNvPr>
            <p:cNvSpPr>
              <a:spLocks noChangeAspect="1"/>
            </p:cNvSpPr>
            <p:nvPr/>
          </p:nvSpPr>
          <p:spPr>
            <a:xfrm>
              <a:off x="-727967" y="4826938"/>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865BC3BB-3A14-4C83-9B53-17560E47DCF8}"/>
                </a:ext>
              </a:extLst>
            </p:cNvPr>
            <p:cNvSpPr>
              <a:spLocks noChangeAspect="1"/>
            </p:cNvSpPr>
            <p:nvPr/>
          </p:nvSpPr>
          <p:spPr>
            <a:xfrm>
              <a:off x="-515109" y="4826938"/>
              <a:ext cx="212858" cy="21285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A5DDFB0E-0919-462F-8BD5-E60646A9E39A}"/>
                </a:ext>
              </a:extLst>
            </p:cNvPr>
            <p:cNvSpPr>
              <a:spLocks noChangeAspect="1"/>
            </p:cNvSpPr>
            <p:nvPr/>
          </p:nvSpPr>
          <p:spPr>
            <a:xfrm>
              <a:off x="-302251" y="4826938"/>
              <a:ext cx="212858" cy="21285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0292B0B9-C0DE-4423-831E-2D2A6F67A3CD}"/>
                </a:ext>
              </a:extLst>
            </p:cNvPr>
            <p:cNvSpPr>
              <a:spLocks noChangeAspect="1"/>
            </p:cNvSpPr>
            <p:nvPr/>
          </p:nvSpPr>
          <p:spPr>
            <a:xfrm>
              <a:off x="-941581" y="5039796"/>
              <a:ext cx="212858" cy="21285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5C6CFCCD-80B7-42AB-BB3E-63E7E72D1D94}"/>
                </a:ext>
              </a:extLst>
            </p:cNvPr>
            <p:cNvSpPr>
              <a:spLocks noChangeAspect="1"/>
            </p:cNvSpPr>
            <p:nvPr/>
          </p:nvSpPr>
          <p:spPr>
            <a:xfrm>
              <a:off x="-728723" y="5039796"/>
              <a:ext cx="212858" cy="2128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BA03115D-6485-42FA-A43E-7B4E5E63DF57}"/>
                </a:ext>
              </a:extLst>
            </p:cNvPr>
            <p:cNvSpPr>
              <a:spLocks noChangeAspect="1"/>
            </p:cNvSpPr>
            <p:nvPr/>
          </p:nvSpPr>
          <p:spPr>
            <a:xfrm>
              <a:off x="-1152928" y="5039796"/>
              <a:ext cx="212858" cy="21285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938284D5-3019-4947-8097-1661A01A0EE3}"/>
                </a:ext>
              </a:extLst>
            </p:cNvPr>
            <p:cNvSpPr>
              <a:spLocks noChangeAspect="1"/>
            </p:cNvSpPr>
            <p:nvPr/>
          </p:nvSpPr>
          <p:spPr>
            <a:xfrm>
              <a:off x="-515194" y="5043853"/>
              <a:ext cx="213699" cy="2088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37964F53-5B53-49E3-AEF6-AF1C4BA248CF}"/>
                </a:ext>
              </a:extLst>
            </p:cNvPr>
            <p:cNvSpPr>
              <a:spLocks noChangeAspect="1"/>
            </p:cNvSpPr>
            <p:nvPr/>
          </p:nvSpPr>
          <p:spPr>
            <a:xfrm>
              <a:off x="-1365398" y="5043853"/>
              <a:ext cx="212858" cy="208801"/>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1" name="Group 240">
            <a:extLst>
              <a:ext uri="{FF2B5EF4-FFF2-40B4-BE49-F238E27FC236}">
                <a16:creationId xmlns:a16="http://schemas.microsoft.com/office/drawing/2014/main" id="{8AE44692-247D-4777-AC0A-2C5D56B5BB2D}"/>
              </a:ext>
            </a:extLst>
          </p:cNvPr>
          <p:cNvGrpSpPr/>
          <p:nvPr/>
        </p:nvGrpSpPr>
        <p:grpSpPr>
          <a:xfrm>
            <a:off x="8932474" y="5193031"/>
            <a:ext cx="1072836" cy="766598"/>
            <a:chOff x="545136" y="984319"/>
            <a:chExt cx="8015318" cy="5727377"/>
          </a:xfrm>
        </p:grpSpPr>
        <p:sp>
          <p:nvSpPr>
            <p:cNvPr id="242" name="Rectangle 241">
              <a:extLst>
                <a:ext uri="{FF2B5EF4-FFF2-40B4-BE49-F238E27FC236}">
                  <a16:creationId xmlns:a16="http://schemas.microsoft.com/office/drawing/2014/main" id="{DE3CCB5F-47B3-4F7F-B5E1-B75AAFE7F929}"/>
                </a:ext>
              </a:extLst>
            </p:cNvPr>
            <p:cNvSpPr>
              <a:spLocks noChangeAspect="1"/>
            </p:cNvSpPr>
            <p:nvPr/>
          </p:nvSpPr>
          <p:spPr>
            <a:xfrm>
              <a:off x="545136" y="986469"/>
              <a:ext cx="1142958" cy="1145045"/>
            </a:xfrm>
            <a:prstGeom prst="rect">
              <a:avLst/>
            </a:prstGeom>
            <a:solidFill>
              <a:srgbClr val="E7E6E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19E20458-B5FE-4119-AE4E-7A5C5089CC18}"/>
                </a:ext>
              </a:extLst>
            </p:cNvPr>
            <p:cNvSpPr>
              <a:spLocks noChangeAspect="1"/>
            </p:cNvSpPr>
            <p:nvPr/>
          </p:nvSpPr>
          <p:spPr>
            <a:xfrm>
              <a:off x="6270363" y="990599"/>
              <a:ext cx="1145045" cy="114091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4CBE2561-75C3-4E27-9BC4-48FE6E8D6037}"/>
                </a:ext>
              </a:extLst>
            </p:cNvPr>
            <p:cNvSpPr>
              <a:spLocks noChangeAspect="1"/>
            </p:cNvSpPr>
            <p:nvPr/>
          </p:nvSpPr>
          <p:spPr>
            <a:xfrm>
              <a:off x="7415409" y="995993"/>
              <a:ext cx="1145045" cy="1135522"/>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8E0CBA99-0CE8-49A0-A7E3-61F39B4F476C}"/>
                </a:ext>
              </a:extLst>
            </p:cNvPr>
            <p:cNvSpPr>
              <a:spLocks noChangeAspect="1"/>
            </p:cNvSpPr>
            <p:nvPr/>
          </p:nvSpPr>
          <p:spPr>
            <a:xfrm>
              <a:off x="545136" y="2131514"/>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90490E49-4C1B-4AFE-A607-65425B0E72E7}"/>
                </a:ext>
              </a:extLst>
            </p:cNvPr>
            <p:cNvSpPr>
              <a:spLocks noChangeAspect="1"/>
            </p:cNvSpPr>
            <p:nvPr/>
          </p:nvSpPr>
          <p:spPr>
            <a:xfrm>
              <a:off x="1690181"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799C41AB-8903-403D-8C41-3C5781475AA4}"/>
                </a:ext>
              </a:extLst>
            </p:cNvPr>
            <p:cNvSpPr>
              <a:spLocks noChangeAspect="1"/>
            </p:cNvSpPr>
            <p:nvPr/>
          </p:nvSpPr>
          <p:spPr>
            <a:xfrm>
              <a:off x="2835227"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9D053CB2-3F0B-4411-AFD4-1DD618F25631}"/>
                </a:ext>
              </a:extLst>
            </p:cNvPr>
            <p:cNvSpPr>
              <a:spLocks noChangeAspect="1"/>
            </p:cNvSpPr>
            <p:nvPr/>
          </p:nvSpPr>
          <p:spPr>
            <a:xfrm>
              <a:off x="3980272"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27CC1874-8C35-4B2D-8B08-6FD80F382084}"/>
                </a:ext>
              </a:extLst>
            </p:cNvPr>
            <p:cNvSpPr>
              <a:spLocks noChangeAspect="1"/>
            </p:cNvSpPr>
            <p:nvPr/>
          </p:nvSpPr>
          <p:spPr>
            <a:xfrm>
              <a:off x="5125318"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7C007FB2-8191-440E-8D41-E133114DB623}"/>
                </a:ext>
              </a:extLst>
            </p:cNvPr>
            <p:cNvSpPr>
              <a:spLocks noChangeAspect="1"/>
            </p:cNvSpPr>
            <p:nvPr/>
          </p:nvSpPr>
          <p:spPr>
            <a:xfrm>
              <a:off x="6270363" y="2131514"/>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ED456F5B-EBC1-4590-86B9-A1A7242B2918}"/>
                </a:ext>
              </a:extLst>
            </p:cNvPr>
            <p:cNvSpPr>
              <a:spLocks noChangeAspect="1"/>
            </p:cNvSpPr>
            <p:nvPr/>
          </p:nvSpPr>
          <p:spPr>
            <a:xfrm>
              <a:off x="7415409"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5B5B40C6-DC6A-47D8-A792-35F4CA61AD12}"/>
                </a:ext>
              </a:extLst>
            </p:cNvPr>
            <p:cNvSpPr>
              <a:spLocks noChangeAspect="1"/>
            </p:cNvSpPr>
            <p:nvPr/>
          </p:nvSpPr>
          <p:spPr>
            <a:xfrm>
              <a:off x="545136"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B28FF053-0888-4719-B297-313FBDE6AE0B}"/>
                </a:ext>
              </a:extLst>
            </p:cNvPr>
            <p:cNvSpPr>
              <a:spLocks noChangeAspect="1"/>
            </p:cNvSpPr>
            <p:nvPr/>
          </p:nvSpPr>
          <p:spPr>
            <a:xfrm>
              <a:off x="1690181"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41373E09-BE3E-48BB-8EFD-A2662A13EC6B}"/>
                </a:ext>
              </a:extLst>
            </p:cNvPr>
            <p:cNvSpPr>
              <a:spLocks noChangeAspect="1"/>
            </p:cNvSpPr>
            <p:nvPr/>
          </p:nvSpPr>
          <p:spPr>
            <a:xfrm>
              <a:off x="2835227"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C4EAD16D-A818-4C0D-BD5A-0706FAD22BC7}"/>
                </a:ext>
              </a:extLst>
            </p:cNvPr>
            <p:cNvSpPr>
              <a:spLocks noChangeAspect="1"/>
            </p:cNvSpPr>
            <p:nvPr/>
          </p:nvSpPr>
          <p:spPr>
            <a:xfrm>
              <a:off x="3980272"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5C039993-F197-4BF4-9727-7DF172BEED6A}"/>
                </a:ext>
              </a:extLst>
            </p:cNvPr>
            <p:cNvSpPr>
              <a:spLocks noChangeAspect="1"/>
            </p:cNvSpPr>
            <p:nvPr/>
          </p:nvSpPr>
          <p:spPr>
            <a:xfrm>
              <a:off x="5125318"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4DF1A794-E44B-445B-A80A-CDBC879FB882}"/>
                </a:ext>
              </a:extLst>
            </p:cNvPr>
            <p:cNvSpPr>
              <a:spLocks noChangeAspect="1"/>
            </p:cNvSpPr>
            <p:nvPr/>
          </p:nvSpPr>
          <p:spPr>
            <a:xfrm>
              <a:off x="6270363"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03D89E64-9D57-4991-89FD-6F2BA7DFAE5E}"/>
                </a:ext>
              </a:extLst>
            </p:cNvPr>
            <p:cNvSpPr>
              <a:spLocks noChangeAspect="1"/>
            </p:cNvSpPr>
            <p:nvPr/>
          </p:nvSpPr>
          <p:spPr>
            <a:xfrm>
              <a:off x="7415409" y="3276560"/>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708C4DD3-A7A9-4E90-BE95-570BF2E27212}"/>
                </a:ext>
              </a:extLst>
            </p:cNvPr>
            <p:cNvSpPr>
              <a:spLocks noChangeAspect="1"/>
            </p:cNvSpPr>
            <p:nvPr/>
          </p:nvSpPr>
          <p:spPr>
            <a:xfrm>
              <a:off x="545136" y="4421605"/>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E37AD1FA-B396-4836-B3BA-B05E14389974}"/>
                </a:ext>
              </a:extLst>
            </p:cNvPr>
            <p:cNvSpPr>
              <a:spLocks noChangeAspect="1"/>
            </p:cNvSpPr>
            <p:nvPr/>
          </p:nvSpPr>
          <p:spPr>
            <a:xfrm>
              <a:off x="1690181" y="4421605"/>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0553125C-8052-4511-9877-C4E2D9CED9AB}"/>
                </a:ext>
              </a:extLst>
            </p:cNvPr>
            <p:cNvSpPr>
              <a:spLocks noChangeAspect="1"/>
            </p:cNvSpPr>
            <p:nvPr/>
          </p:nvSpPr>
          <p:spPr>
            <a:xfrm>
              <a:off x="2835227"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3F79E0EE-7DD4-4501-BCB5-9FA232EC6BAB}"/>
                </a:ext>
              </a:extLst>
            </p:cNvPr>
            <p:cNvSpPr>
              <a:spLocks noChangeAspect="1"/>
            </p:cNvSpPr>
            <p:nvPr/>
          </p:nvSpPr>
          <p:spPr>
            <a:xfrm>
              <a:off x="3980272"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1B576487-2C11-401C-A4C5-94122481F519}"/>
                </a:ext>
              </a:extLst>
            </p:cNvPr>
            <p:cNvSpPr>
              <a:spLocks noChangeAspect="1"/>
            </p:cNvSpPr>
            <p:nvPr/>
          </p:nvSpPr>
          <p:spPr>
            <a:xfrm>
              <a:off x="5125318"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091A99E3-772B-42B2-B3BF-8063CA6289C6}"/>
                </a:ext>
              </a:extLst>
            </p:cNvPr>
            <p:cNvSpPr>
              <a:spLocks noChangeAspect="1"/>
            </p:cNvSpPr>
            <p:nvPr/>
          </p:nvSpPr>
          <p:spPr>
            <a:xfrm>
              <a:off x="6270363"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FF8B1E3A-96DA-48BB-B933-A4EB4464633D}"/>
                </a:ext>
              </a:extLst>
            </p:cNvPr>
            <p:cNvSpPr>
              <a:spLocks noChangeAspect="1"/>
            </p:cNvSpPr>
            <p:nvPr/>
          </p:nvSpPr>
          <p:spPr>
            <a:xfrm>
              <a:off x="7415409"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CDAE8DBB-59B4-441A-BD9D-97684065B038}"/>
                </a:ext>
              </a:extLst>
            </p:cNvPr>
            <p:cNvSpPr>
              <a:spLocks noChangeAspect="1"/>
            </p:cNvSpPr>
            <p:nvPr/>
          </p:nvSpPr>
          <p:spPr>
            <a:xfrm>
              <a:off x="545136" y="5566651"/>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552D3722-DBAA-49F3-A578-9FBF3B6C3851}"/>
                </a:ext>
              </a:extLst>
            </p:cNvPr>
            <p:cNvSpPr>
              <a:spLocks noChangeAspect="1"/>
            </p:cNvSpPr>
            <p:nvPr/>
          </p:nvSpPr>
          <p:spPr>
            <a:xfrm>
              <a:off x="1690181" y="5566651"/>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B9473225-C4E4-4B2D-9AB8-5890DD3B27BD}"/>
                </a:ext>
              </a:extLst>
            </p:cNvPr>
            <p:cNvSpPr>
              <a:spLocks noChangeAspect="1"/>
            </p:cNvSpPr>
            <p:nvPr/>
          </p:nvSpPr>
          <p:spPr>
            <a:xfrm>
              <a:off x="1691224" y="990599"/>
              <a:ext cx="1142958" cy="11405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365905F8-FEDA-4817-B78D-5772258435F8}"/>
                </a:ext>
              </a:extLst>
            </p:cNvPr>
            <p:cNvSpPr>
              <a:spLocks noChangeAspect="1"/>
            </p:cNvSpPr>
            <p:nvPr/>
          </p:nvSpPr>
          <p:spPr>
            <a:xfrm>
              <a:off x="2828444" y="990602"/>
              <a:ext cx="1142958" cy="1140568"/>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72B883B6-77FD-4EF1-9934-2703BAE283A4}"/>
                </a:ext>
              </a:extLst>
            </p:cNvPr>
            <p:cNvSpPr>
              <a:spLocks noChangeAspect="1"/>
            </p:cNvSpPr>
            <p:nvPr/>
          </p:nvSpPr>
          <p:spPr>
            <a:xfrm>
              <a:off x="3971143" y="984319"/>
              <a:ext cx="1170463" cy="114934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EDC65FFB-65CC-445E-9F89-6CDC23FD4213}"/>
                </a:ext>
              </a:extLst>
            </p:cNvPr>
            <p:cNvSpPr>
              <a:spLocks noChangeAspect="1"/>
            </p:cNvSpPr>
            <p:nvPr/>
          </p:nvSpPr>
          <p:spPr>
            <a:xfrm>
              <a:off x="5141606" y="984319"/>
              <a:ext cx="1128756" cy="1149344"/>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3" name="Group 272">
            <a:extLst>
              <a:ext uri="{FF2B5EF4-FFF2-40B4-BE49-F238E27FC236}">
                <a16:creationId xmlns:a16="http://schemas.microsoft.com/office/drawing/2014/main" id="{63E68CDF-BE0D-4EB6-A56A-F3FCD0109D25}"/>
              </a:ext>
            </a:extLst>
          </p:cNvPr>
          <p:cNvGrpSpPr/>
          <p:nvPr/>
        </p:nvGrpSpPr>
        <p:grpSpPr>
          <a:xfrm>
            <a:off x="10094447" y="5193031"/>
            <a:ext cx="1071411" cy="765190"/>
            <a:chOff x="544004" y="986469"/>
            <a:chExt cx="8016450" cy="5725227"/>
          </a:xfrm>
        </p:grpSpPr>
        <p:sp>
          <p:nvSpPr>
            <p:cNvPr id="274" name="Rectangle 273">
              <a:extLst>
                <a:ext uri="{FF2B5EF4-FFF2-40B4-BE49-F238E27FC236}">
                  <a16:creationId xmlns:a16="http://schemas.microsoft.com/office/drawing/2014/main" id="{C40CD143-B907-4D18-BC7D-6D2BB2A30277}"/>
                </a:ext>
              </a:extLst>
            </p:cNvPr>
            <p:cNvSpPr>
              <a:spLocks noChangeAspect="1"/>
            </p:cNvSpPr>
            <p:nvPr/>
          </p:nvSpPr>
          <p:spPr>
            <a:xfrm>
              <a:off x="1689265" y="2136317"/>
              <a:ext cx="1145045" cy="114504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245569B5-15AA-4516-BDA3-D91D8DFFDAB4}"/>
                </a:ext>
              </a:extLst>
            </p:cNvPr>
            <p:cNvSpPr>
              <a:spLocks noChangeAspect="1"/>
            </p:cNvSpPr>
            <p:nvPr/>
          </p:nvSpPr>
          <p:spPr>
            <a:xfrm>
              <a:off x="2835227" y="986469"/>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FD5463EE-5E0A-4A42-8922-EA6C8AA25FF1}"/>
                </a:ext>
              </a:extLst>
            </p:cNvPr>
            <p:cNvSpPr>
              <a:spLocks noChangeAspect="1"/>
            </p:cNvSpPr>
            <p:nvPr/>
          </p:nvSpPr>
          <p:spPr>
            <a:xfrm>
              <a:off x="3980272" y="986469"/>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B0B5A44E-BA66-4204-81A6-E5625D6A9001}"/>
                </a:ext>
              </a:extLst>
            </p:cNvPr>
            <p:cNvSpPr>
              <a:spLocks noChangeAspect="1"/>
            </p:cNvSpPr>
            <p:nvPr/>
          </p:nvSpPr>
          <p:spPr>
            <a:xfrm>
              <a:off x="5125318" y="986469"/>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B32C0650-FD69-41D3-ACAE-9F96E122DAD0}"/>
                </a:ext>
              </a:extLst>
            </p:cNvPr>
            <p:cNvSpPr>
              <a:spLocks noChangeAspect="1"/>
            </p:cNvSpPr>
            <p:nvPr/>
          </p:nvSpPr>
          <p:spPr>
            <a:xfrm>
              <a:off x="6270363" y="986469"/>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CBFCC204-D6E3-44F2-A390-F6B846C92ACB}"/>
                </a:ext>
              </a:extLst>
            </p:cNvPr>
            <p:cNvSpPr>
              <a:spLocks noChangeAspect="1"/>
            </p:cNvSpPr>
            <p:nvPr/>
          </p:nvSpPr>
          <p:spPr>
            <a:xfrm>
              <a:off x="7415409" y="986469"/>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0370EF0D-683B-4F8C-9CC0-A609000631A3}"/>
                </a:ext>
              </a:extLst>
            </p:cNvPr>
            <p:cNvSpPr>
              <a:spLocks noChangeAspect="1"/>
            </p:cNvSpPr>
            <p:nvPr/>
          </p:nvSpPr>
          <p:spPr>
            <a:xfrm>
              <a:off x="545136"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C4527D64-B641-4C75-9244-A84FD290E41D}"/>
                </a:ext>
              </a:extLst>
            </p:cNvPr>
            <p:cNvSpPr>
              <a:spLocks noChangeAspect="1"/>
            </p:cNvSpPr>
            <p:nvPr/>
          </p:nvSpPr>
          <p:spPr>
            <a:xfrm>
              <a:off x="1690181"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EFCB7B7-C12B-4A61-A30A-87F193150E38}"/>
                </a:ext>
              </a:extLst>
            </p:cNvPr>
            <p:cNvSpPr>
              <a:spLocks noChangeAspect="1"/>
            </p:cNvSpPr>
            <p:nvPr/>
          </p:nvSpPr>
          <p:spPr>
            <a:xfrm>
              <a:off x="2835227"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CECAF58B-B5E0-4F1D-A132-090BE5BBCEB4}"/>
                </a:ext>
              </a:extLst>
            </p:cNvPr>
            <p:cNvSpPr>
              <a:spLocks noChangeAspect="1"/>
            </p:cNvSpPr>
            <p:nvPr/>
          </p:nvSpPr>
          <p:spPr>
            <a:xfrm>
              <a:off x="3980272"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97A43E71-B6E1-4CFC-B9AC-852DAC67CB6C}"/>
                </a:ext>
              </a:extLst>
            </p:cNvPr>
            <p:cNvSpPr>
              <a:spLocks noChangeAspect="1"/>
            </p:cNvSpPr>
            <p:nvPr/>
          </p:nvSpPr>
          <p:spPr>
            <a:xfrm>
              <a:off x="5125318"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E322B1A1-A177-4512-86BE-06EDBFABEF97}"/>
                </a:ext>
              </a:extLst>
            </p:cNvPr>
            <p:cNvSpPr>
              <a:spLocks noChangeAspect="1"/>
            </p:cNvSpPr>
            <p:nvPr/>
          </p:nvSpPr>
          <p:spPr>
            <a:xfrm>
              <a:off x="6270363"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CFB94DBE-EC1E-4C31-8739-A043F47992F5}"/>
                </a:ext>
              </a:extLst>
            </p:cNvPr>
            <p:cNvSpPr>
              <a:spLocks noChangeAspect="1"/>
            </p:cNvSpPr>
            <p:nvPr/>
          </p:nvSpPr>
          <p:spPr>
            <a:xfrm>
              <a:off x="7415409" y="2131514"/>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7B13A6FD-E045-4EAD-AADA-11D04375C666}"/>
                </a:ext>
              </a:extLst>
            </p:cNvPr>
            <p:cNvSpPr>
              <a:spLocks noChangeAspect="1"/>
            </p:cNvSpPr>
            <p:nvPr/>
          </p:nvSpPr>
          <p:spPr>
            <a:xfrm>
              <a:off x="545136"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BDDCEFD1-F812-4C66-B0D6-9E3CEE3D9E7E}"/>
                </a:ext>
              </a:extLst>
            </p:cNvPr>
            <p:cNvSpPr>
              <a:spLocks noChangeAspect="1"/>
            </p:cNvSpPr>
            <p:nvPr/>
          </p:nvSpPr>
          <p:spPr>
            <a:xfrm>
              <a:off x="1690181"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19A5D553-015E-4CE4-AA45-0A63EE395427}"/>
                </a:ext>
              </a:extLst>
            </p:cNvPr>
            <p:cNvSpPr>
              <a:spLocks noChangeAspect="1"/>
            </p:cNvSpPr>
            <p:nvPr/>
          </p:nvSpPr>
          <p:spPr>
            <a:xfrm>
              <a:off x="2835227" y="3276560"/>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BB0A9AFD-8DA3-4317-A423-EC986FC46A68}"/>
                </a:ext>
              </a:extLst>
            </p:cNvPr>
            <p:cNvSpPr>
              <a:spLocks noChangeAspect="1"/>
            </p:cNvSpPr>
            <p:nvPr/>
          </p:nvSpPr>
          <p:spPr>
            <a:xfrm>
              <a:off x="3980272"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C9F1D4A2-806F-45D0-A4D0-E63106F2388E}"/>
                </a:ext>
              </a:extLst>
            </p:cNvPr>
            <p:cNvSpPr>
              <a:spLocks noChangeAspect="1"/>
            </p:cNvSpPr>
            <p:nvPr/>
          </p:nvSpPr>
          <p:spPr>
            <a:xfrm>
              <a:off x="5125318"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6F5D0A3E-A2BE-4334-B024-C112B0281991}"/>
                </a:ext>
              </a:extLst>
            </p:cNvPr>
            <p:cNvSpPr>
              <a:spLocks noChangeAspect="1"/>
            </p:cNvSpPr>
            <p:nvPr/>
          </p:nvSpPr>
          <p:spPr>
            <a:xfrm>
              <a:off x="6270363"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E4294CCC-43A7-4A4C-ACF7-B632F187D0DA}"/>
                </a:ext>
              </a:extLst>
            </p:cNvPr>
            <p:cNvSpPr>
              <a:spLocks noChangeAspect="1"/>
            </p:cNvSpPr>
            <p:nvPr/>
          </p:nvSpPr>
          <p:spPr>
            <a:xfrm>
              <a:off x="7415409" y="3276560"/>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3B1FFC2D-8D26-4AC8-96E9-902F15037FBD}"/>
                </a:ext>
              </a:extLst>
            </p:cNvPr>
            <p:cNvSpPr>
              <a:spLocks noChangeAspect="1"/>
            </p:cNvSpPr>
            <p:nvPr/>
          </p:nvSpPr>
          <p:spPr>
            <a:xfrm>
              <a:off x="545136"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62405B02-032A-4332-A560-33A97E9C9C73}"/>
                </a:ext>
              </a:extLst>
            </p:cNvPr>
            <p:cNvSpPr>
              <a:spLocks noChangeAspect="1"/>
            </p:cNvSpPr>
            <p:nvPr/>
          </p:nvSpPr>
          <p:spPr>
            <a:xfrm>
              <a:off x="1690181"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D8DCCFBC-8D62-4E36-98A8-8FEDCE4F46CA}"/>
                </a:ext>
              </a:extLst>
            </p:cNvPr>
            <p:cNvSpPr>
              <a:spLocks noChangeAspect="1"/>
            </p:cNvSpPr>
            <p:nvPr/>
          </p:nvSpPr>
          <p:spPr>
            <a:xfrm>
              <a:off x="2835227"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D034A18E-11E7-48E5-A021-30E9C4EB31F2}"/>
                </a:ext>
              </a:extLst>
            </p:cNvPr>
            <p:cNvSpPr>
              <a:spLocks noChangeAspect="1"/>
            </p:cNvSpPr>
            <p:nvPr/>
          </p:nvSpPr>
          <p:spPr>
            <a:xfrm>
              <a:off x="3980272"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60380676-F2FB-4D48-BFE5-A9FAEBC66A74}"/>
                </a:ext>
              </a:extLst>
            </p:cNvPr>
            <p:cNvSpPr>
              <a:spLocks noChangeAspect="1"/>
            </p:cNvSpPr>
            <p:nvPr/>
          </p:nvSpPr>
          <p:spPr>
            <a:xfrm>
              <a:off x="5125318" y="4421605"/>
              <a:ext cx="1145045" cy="1145045"/>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2DB8DA2D-E678-489D-8B95-48FA471FDE16}"/>
                </a:ext>
              </a:extLst>
            </p:cNvPr>
            <p:cNvSpPr>
              <a:spLocks noChangeAspect="1"/>
            </p:cNvSpPr>
            <p:nvPr/>
          </p:nvSpPr>
          <p:spPr>
            <a:xfrm>
              <a:off x="6270363" y="4421605"/>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31051EA8-137F-4073-8481-829654436386}"/>
                </a:ext>
              </a:extLst>
            </p:cNvPr>
            <p:cNvSpPr>
              <a:spLocks noChangeAspect="1"/>
            </p:cNvSpPr>
            <p:nvPr/>
          </p:nvSpPr>
          <p:spPr>
            <a:xfrm>
              <a:off x="7415409" y="4421605"/>
              <a:ext cx="1145045"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a16="http://schemas.microsoft.com/office/drawing/2014/main" id="{E5F2027E-B48E-4F20-A9AD-918A51C8838B}"/>
                </a:ext>
              </a:extLst>
            </p:cNvPr>
            <p:cNvSpPr>
              <a:spLocks noChangeAspect="1"/>
            </p:cNvSpPr>
            <p:nvPr/>
          </p:nvSpPr>
          <p:spPr>
            <a:xfrm>
              <a:off x="1690180"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4363EA10-9037-4A99-B76C-C73D5989F719}"/>
                </a:ext>
              </a:extLst>
            </p:cNvPr>
            <p:cNvSpPr>
              <a:spLocks noChangeAspect="1"/>
            </p:cNvSpPr>
            <p:nvPr/>
          </p:nvSpPr>
          <p:spPr>
            <a:xfrm>
              <a:off x="2835225"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CBD4B011-7970-42A9-837D-24423E061210}"/>
                </a:ext>
              </a:extLst>
            </p:cNvPr>
            <p:cNvSpPr>
              <a:spLocks noChangeAspect="1"/>
            </p:cNvSpPr>
            <p:nvPr/>
          </p:nvSpPr>
          <p:spPr>
            <a:xfrm>
              <a:off x="3980271" y="5566651"/>
              <a:ext cx="1145045"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E73782D2-E623-4E96-BDA1-24A82D7FA8A4}"/>
                </a:ext>
              </a:extLst>
            </p:cNvPr>
            <p:cNvSpPr>
              <a:spLocks noChangeAspect="1"/>
            </p:cNvSpPr>
            <p:nvPr/>
          </p:nvSpPr>
          <p:spPr>
            <a:xfrm>
              <a:off x="544004" y="5566651"/>
              <a:ext cx="1152312" cy="114504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C2D0231E-37E2-4758-8FA5-8369BC83FDBF}"/>
                </a:ext>
              </a:extLst>
            </p:cNvPr>
            <p:cNvSpPr>
              <a:spLocks noChangeAspect="1"/>
            </p:cNvSpPr>
            <p:nvPr/>
          </p:nvSpPr>
          <p:spPr>
            <a:xfrm>
              <a:off x="5129593" y="5566651"/>
              <a:ext cx="1140313" cy="1145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6" name="Straight Connector 305">
            <a:extLst>
              <a:ext uri="{FF2B5EF4-FFF2-40B4-BE49-F238E27FC236}">
                <a16:creationId xmlns:a16="http://schemas.microsoft.com/office/drawing/2014/main" id="{B79606B1-4F7D-4487-80F3-7008206A4B77}"/>
              </a:ext>
            </a:extLst>
          </p:cNvPr>
          <p:cNvCxnSpPr/>
          <p:nvPr/>
        </p:nvCxnSpPr>
        <p:spPr>
          <a:xfrm>
            <a:off x="899540" y="3516089"/>
            <a:ext cx="10287000" cy="0"/>
          </a:xfrm>
          <a:prstGeom prst="line">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cxnSp>
      <p:sp>
        <p:nvSpPr>
          <p:cNvPr id="308" name="TextBox 307">
            <a:extLst>
              <a:ext uri="{FF2B5EF4-FFF2-40B4-BE49-F238E27FC236}">
                <a16:creationId xmlns:a16="http://schemas.microsoft.com/office/drawing/2014/main" id="{5308EAA3-C6BC-45B4-87AB-CA0106036637}"/>
              </a:ext>
            </a:extLst>
          </p:cNvPr>
          <p:cNvSpPr txBox="1"/>
          <p:nvPr/>
        </p:nvSpPr>
        <p:spPr>
          <a:xfrm>
            <a:off x="899540" y="3790512"/>
            <a:ext cx="954427" cy="646331"/>
          </a:xfrm>
          <a:prstGeom prst="rect">
            <a:avLst/>
          </a:prstGeom>
          <a:noFill/>
        </p:spPr>
        <p:txBody>
          <a:bodyPr wrap="square">
            <a:spAutoFit/>
          </a:bodyPr>
          <a:lstStyle/>
          <a:p>
            <a:r>
              <a:rPr lang="en-US" sz="1600">
                <a:solidFill>
                  <a:schemeClr val="accent2"/>
                </a:solidFill>
                <a:latin typeface="Montserrat SemiBold" panose="00000700000000000000" pitchFamily="2" charset="0"/>
                <a:ea typeface="+mn-ea"/>
                <a:cs typeface="+mn-cs"/>
              </a:rPr>
              <a:t>2020</a:t>
            </a:r>
          </a:p>
          <a:p>
            <a:r>
              <a:rPr lang="en-US" sz="1000">
                <a:latin typeface="Montserrat SemiBold" panose="00000700000000000000" pitchFamily="2" charset="0"/>
              </a:rPr>
              <a:t>SUMMARY STATS</a:t>
            </a:r>
          </a:p>
        </p:txBody>
      </p:sp>
      <p:sp>
        <p:nvSpPr>
          <p:cNvPr id="313" name="TextBox 312">
            <a:extLst>
              <a:ext uri="{FF2B5EF4-FFF2-40B4-BE49-F238E27FC236}">
                <a16:creationId xmlns:a16="http://schemas.microsoft.com/office/drawing/2014/main" id="{A09A4913-C454-4F76-951C-0A6A5E1671DB}"/>
              </a:ext>
            </a:extLst>
          </p:cNvPr>
          <p:cNvSpPr txBox="1"/>
          <p:nvPr/>
        </p:nvSpPr>
        <p:spPr>
          <a:xfrm>
            <a:off x="899540" y="1553173"/>
            <a:ext cx="954427" cy="646331"/>
          </a:xfrm>
          <a:prstGeom prst="rect">
            <a:avLst/>
          </a:prstGeom>
          <a:noFill/>
        </p:spPr>
        <p:txBody>
          <a:bodyPr wrap="square">
            <a:spAutoFit/>
          </a:bodyPr>
          <a:lstStyle/>
          <a:p>
            <a:r>
              <a:rPr lang="en-US" sz="1600">
                <a:solidFill>
                  <a:schemeClr val="accent1"/>
                </a:solidFill>
                <a:latin typeface="Montserrat SemiBold" panose="00000700000000000000" pitchFamily="2" charset="0"/>
                <a:ea typeface="+mn-ea"/>
                <a:cs typeface="+mn-cs"/>
              </a:rPr>
              <a:t>2019</a:t>
            </a:r>
          </a:p>
          <a:p>
            <a:r>
              <a:rPr lang="en-US" sz="1000">
                <a:latin typeface="Montserrat SemiBold" panose="00000700000000000000" pitchFamily="2" charset="0"/>
              </a:rPr>
              <a:t>SUMMARY STATS</a:t>
            </a:r>
          </a:p>
        </p:txBody>
      </p:sp>
      <p:sp>
        <p:nvSpPr>
          <p:cNvPr id="316" name="TextBox 315">
            <a:extLst>
              <a:ext uri="{FF2B5EF4-FFF2-40B4-BE49-F238E27FC236}">
                <a16:creationId xmlns:a16="http://schemas.microsoft.com/office/drawing/2014/main" id="{FEB9AD04-51B4-4881-A9AC-13787C5F9C9F}"/>
              </a:ext>
            </a:extLst>
          </p:cNvPr>
          <p:cNvSpPr txBox="1"/>
          <p:nvPr/>
        </p:nvSpPr>
        <p:spPr>
          <a:xfrm>
            <a:off x="1841869" y="1821266"/>
            <a:ext cx="1097375" cy="246221"/>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PSPS Events*</a:t>
            </a:r>
          </a:p>
        </p:txBody>
      </p:sp>
      <p:sp>
        <p:nvSpPr>
          <p:cNvPr id="317" name="TextBox 316">
            <a:extLst>
              <a:ext uri="{FF2B5EF4-FFF2-40B4-BE49-F238E27FC236}">
                <a16:creationId xmlns:a16="http://schemas.microsoft.com/office/drawing/2014/main" id="{31A1E5B7-5A51-494B-A00D-6437AAD8DE1A}"/>
              </a:ext>
            </a:extLst>
          </p:cNvPr>
          <p:cNvSpPr txBox="1"/>
          <p:nvPr/>
        </p:nvSpPr>
        <p:spPr>
          <a:xfrm>
            <a:off x="1841870" y="2729755"/>
            <a:ext cx="1840126" cy="400110"/>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PSPS Event with </a:t>
            </a:r>
          </a:p>
          <a:p>
            <a:r>
              <a:rPr lang="en-US" sz="1000">
                <a:latin typeface="Montserrat" panose="00000500000000000000" pitchFamily="50" charset="0"/>
              </a:rPr>
              <a:t>De-Energizations**</a:t>
            </a:r>
          </a:p>
        </p:txBody>
      </p:sp>
      <p:sp>
        <p:nvSpPr>
          <p:cNvPr id="318" name="TextBox 317">
            <a:extLst>
              <a:ext uri="{FF2B5EF4-FFF2-40B4-BE49-F238E27FC236}">
                <a16:creationId xmlns:a16="http://schemas.microsoft.com/office/drawing/2014/main" id="{17366AEB-647C-4BFA-947A-6613CA5BCA9F}"/>
              </a:ext>
            </a:extLst>
          </p:cNvPr>
          <p:cNvSpPr txBox="1"/>
          <p:nvPr/>
        </p:nvSpPr>
        <p:spPr>
          <a:xfrm>
            <a:off x="7675023" y="1639306"/>
            <a:ext cx="1626270" cy="246221"/>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De-</a:t>
            </a:r>
            <a:r>
              <a:rPr lang="en-US" sz="1000" err="1">
                <a:latin typeface="Montserrat" panose="00000500000000000000" pitchFamily="50" charset="0"/>
              </a:rPr>
              <a:t>En</a:t>
            </a:r>
            <a:r>
              <a:rPr lang="en-US" sz="1000">
                <a:latin typeface="Montserrat" panose="00000500000000000000" pitchFamily="50" charset="0"/>
              </a:rPr>
              <a:t> Dates</a:t>
            </a:r>
          </a:p>
        </p:txBody>
      </p:sp>
      <p:sp>
        <p:nvSpPr>
          <p:cNvPr id="323" name="TextBox 322">
            <a:extLst>
              <a:ext uri="{FF2B5EF4-FFF2-40B4-BE49-F238E27FC236}">
                <a16:creationId xmlns:a16="http://schemas.microsoft.com/office/drawing/2014/main" id="{EE170B64-29C3-4B82-A81E-16D9DEEB029E}"/>
              </a:ext>
            </a:extLst>
          </p:cNvPr>
          <p:cNvSpPr txBox="1"/>
          <p:nvPr/>
        </p:nvSpPr>
        <p:spPr>
          <a:xfrm>
            <a:off x="1841870" y="4098842"/>
            <a:ext cx="1111046" cy="246221"/>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PSPS Events*</a:t>
            </a:r>
          </a:p>
        </p:txBody>
      </p:sp>
      <p:sp>
        <p:nvSpPr>
          <p:cNvPr id="329" name="TextBox 328">
            <a:extLst>
              <a:ext uri="{FF2B5EF4-FFF2-40B4-BE49-F238E27FC236}">
                <a16:creationId xmlns:a16="http://schemas.microsoft.com/office/drawing/2014/main" id="{C4BA66F0-6947-4AB8-8C9C-1A4E6655BAB8}"/>
              </a:ext>
            </a:extLst>
          </p:cNvPr>
          <p:cNvSpPr txBox="1"/>
          <p:nvPr/>
        </p:nvSpPr>
        <p:spPr>
          <a:xfrm>
            <a:off x="7880615" y="1990688"/>
            <a:ext cx="856833" cy="215444"/>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pPr algn="ctr"/>
            <a:r>
              <a:rPr lang="en-US" sz="800">
                <a:solidFill>
                  <a:schemeClr val="accent1"/>
                </a:solidFill>
                <a:latin typeface="Montserrat Medium" panose="00000600000000000000" pitchFamily="50" charset="0"/>
              </a:rPr>
              <a:t>SEPTEMBER</a:t>
            </a:r>
          </a:p>
        </p:txBody>
      </p:sp>
      <p:sp>
        <p:nvSpPr>
          <p:cNvPr id="330" name="TextBox 329">
            <a:extLst>
              <a:ext uri="{FF2B5EF4-FFF2-40B4-BE49-F238E27FC236}">
                <a16:creationId xmlns:a16="http://schemas.microsoft.com/office/drawing/2014/main" id="{22CDA793-93E9-407A-A5C3-4FA90FBDBA46}"/>
              </a:ext>
            </a:extLst>
          </p:cNvPr>
          <p:cNvSpPr txBox="1"/>
          <p:nvPr/>
        </p:nvSpPr>
        <p:spPr>
          <a:xfrm>
            <a:off x="9042466" y="1990688"/>
            <a:ext cx="856833" cy="215444"/>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pPr algn="ctr"/>
            <a:r>
              <a:rPr lang="en-US" sz="800">
                <a:solidFill>
                  <a:schemeClr val="accent1"/>
                </a:solidFill>
                <a:latin typeface="Montserrat Medium" panose="00000600000000000000" pitchFamily="50" charset="0"/>
              </a:rPr>
              <a:t>OCTOBER</a:t>
            </a:r>
          </a:p>
        </p:txBody>
      </p:sp>
      <p:sp>
        <p:nvSpPr>
          <p:cNvPr id="331" name="TextBox 330">
            <a:extLst>
              <a:ext uri="{FF2B5EF4-FFF2-40B4-BE49-F238E27FC236}">
                <a16:creationId xmlns:a16="http://schemas.microsoft.com/office/drawing/2014/main" id="{D28CDA62-2E03-4CA6-8EC8-DFD2362A3F4D}"/>
              </a:ext>
            </a:extLst>
          </p:cNvPr>
          <p:cNvSpPr txBox="1"/>
          <p:nvPr/>
        </p:nvSpPr>
        <p:spPr>
          <a:xfrm>
            <a:off x="10204317" y="1990688"/>
            <a:ext cx="856833" cy="215444"/>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pPr algn="ctr"/>
            <a:r>
              <a:rPr lang="en-US" sz="800">
                <a:solidFill>
                  <a:schemeClr val="accent1"/>
                </a:solidFill>
                <a:latin typeface="Montserrat Medium" panose="00000600000000000000" pitchFamily="50" charset="0"/>
              </a:rPr>
              <a:t>NOVEMBER</a:t>
            </a:r>
          </a:p>
        </p:txBody>
      </p:sp>
      <p:sp>
        <p:nvSpPr>
          <p:cNvPr id="9" name="TextBox 8">
            <a:extLst>
              <a:ext uri="{FF2B5EF4-FFF2-40B4-BE49-F238E27FC236}">
                <a16:creationId xmlns:a16="http://schemas.microsoft.com/office/drawing/2014/main" id="{FD6418FA-94FA-48CE-88E5-F5210A3039C3}"/>
              </a:ext>
            </a:extLst>
          </p:cNvPr>
          <p:cNvSpPr txBox="1"/>
          <p:nvPr/>
        </p:nvSpPr>
        <p:spPr>
          <a:xfrm>
            <a:off x="7943271" y="2296158"/>
            <a:ext cx="731520" cy="507831"/>
          </a:xfrm>
          <a:prstGeom prst="rect">
            <a:avLst/>
          </a:prstGeom>
          <a:solidFill>
            <a:srgbClr val="FFFFFF">
              <a:alpha val="89804"/>
            </a:srgbClr>
          </a:solidFill>
        </p:spPr>
        <p:txBody>
          <a:bodyPr wrap="square">
            <a:spAutoFit/>
          </a:bodyPr>
          <a:lstStyle>
            <a:defPPr>
              <a:defRPr lang="en-US"/>
            </a:defPPr>
            <a:lvl1pPr algn="ctr">
              <a:defRPr sz="800">
                <a:solidFill>
                  <a:schemeClr val="accent1"/>
                </a:solidFill>
                <a:latin typeface="Montserrat Medium" panose="00000600000000000000" pitchFamily="50" charset="0"/>
              </a:defRPr>
            </a:lvl1pPr>
          </a:lstStyle>
          <a:p>
            <a:r>
              <a:rPr lang="en-US" sz="900">
                <a:solidFill>
                  <a:schemeClr val="tx1"/>
                </a:solidFill>
              </a:rPr>
              <a:t>9/4-9/8</a:t>
            </a:r>
          </a:p>
          <a:p>
            <a:r>
              <a:rPr lang="en-US" sz="900">
                <a:solidFill>
                  <a:schemeClr val="tx1"/>
                </a:solidFill>
              </a:rPr>
              <a:t>9/9-9/19</a:t>
            </a:r>
          </a:p>
          <a:p>
            <a:r>
              <a:rPr lang="en-US" sz="900">
                <a:solidFill>
                  <a:schemeClr val="tx1"/>
                </a:solidFill>
              </a:rPr>
              <a:t>9/21-10/1</a:t>
            </a:r>
          </a:p>
        </p:txBody>
      </p:sp>
      <p:sp>
        <p:nvSpPr>
          <p:cNvPr id="333" name="TextBox 332">
            <a:extLst>
              <a:ext uri="{FF2B5EF4-FFF2-40B4-BE49-F238E27FC236}">
                <a16:creationId xmlns:a16="http://schemas.microsoft.com/office/drawing/2014/main" id="{28562BF1-7937-493E-918A-36A6D8EC932F}"/>
              </a:ext>
            </a:extLst>
          </p:cNvPr>
          <p:cNvSpPr txBox="1"/>
          <p:nvPr/>
        </p:nvSpPr>
        <p:spPr>
          <a:xfrm>
            <a:off x="9059402" y="2296158"/>
            <a:ext cx="822960" cy="507831"/>
          </a:xfrm>
          <a:prstGeom prst="rect">
            <a:avLst/>
          </a:prstGeom>
          <a:solidFill>
            <a:srgbClr val="FFFFFF">
              <a:alpha val="89804"/>
            </a:srgbClr>
          </a:solidFill>
        </p:spPr>
        <p:txBody>
          <a:bodyPr wrap="square">
            <a:spAutoFit/>
          </a:bodyPr>
          <a:lstStyle>
            <a:defPPr>
              <a:defRPr lang="en-US"/>
            </a:defPPr>
            <a:lvl1pPr algn="ctr">
              <a:defRPr sz="800">
                <a:latin typeface="Montserrat Medium" panose="00000600000000000000" pitchFamily="50" charset="0"/>
              </a:defRPr>
            </a:lvl1pPr>
          </a:lstStyle>
          <a:p>
            <a:r>
              <a:rPr lang="en-US" sz="900"/>
              <a:t>10/2-10/12</a:t>
            </a:r>
          </a:p>
          <a:p>
            <a:r>
              <a:rPr lang="en-US" sz="900"/>
              <a:t>10/12-10/21</a:t>
            </a:r>
          </a:p>
          <a:p>
            <a:r>
              <a:rPr lang="en-US" sz="900"/>
              <a:t>10/21-10/26</a:t>
            </a:r>
          </a:p>
        </p:txBody>
      </p:sp>
      <p:sp>
        <p:nvSpPr>
          <p:cNvPr id="334" name="TextBox 333">
            <a:extLst>
              <a:ext uri="{FF2B5EF4-FFF2-40B4-BE49-F238E27FC236}">
                <a16:creationId xmlns:a16="http://schemas.microsoft.com/office/drawing/2014/main" id="{6436EA28-E619-4B96-AA7A-4DC2FD17602E}"/>
              </a:ext>
            </a:extLst>
          </p:cNvPr>
          <p:cNvSpPr txBox="1"/>
          <p:nvPr/>
        </p:nvSpPr>
        <p:spPr>
          <a:xfrm>
            <a:off x="10221253" y="2296158"/>
            <a:ext cx="822960" cy="507831"/>
          </a:xfrm>
          <a:prstGeom prst="rect">
            <a:avLst/>
          </a:prstGeom>
          <a:solidFill>
            <a:srgbClr val="FFFFFF">
              <a:alpha val="89804"/>
            </a:srgbClr>
          </a:solidFill>
        </p:spPr>
        <p:txBody>
          <a:bodyPr wrap="square">
            <a:spAutoFit/>
          </a:bodyPr>
          <a:lstStyle>
            <a:defPPr>
              <a:defRPr lang="en-US"/>
            </a:defPPr>
            <a:lvl1pPr algn="ctr">
              <a:defRPr sz="800">
                <a:latin typeface="Montserrat Medium" panose="00000600000000000000" pitchFamily="50" charset="0"/>
              </a:defRPr>
            </a:lvl1pPr>
          </a:lstStyle>
          <a:p>
            <a:r>
              <a:rPr lang="en-US" sz="900"/>
              <a:t>10/27-11/3</a:t>
            </a:r>
          </a:p>
          <a:p>
            <a:r>
              <a:rPr lang="en-US" sz="900"/>
              <a:t>11/15-11/17</a:t>
            </a:r>
          </a:p>
          <a:p>
            <a:r>
              <a:rPr lang="en-US" sz="900"/>
              <a:t>11/23-11/26</a:t>
            </a:r>
          </a:p>
        </p:txBody>
      </p:sp>
      <p:sp>
        <p:nvSpPr>
          <p:cNvPr id="336" name="TextBox 335">
            <a:extLst>
              <a:ext uri="{FF2B5EF4-FFF2-40B4-BE49-F238E27FC236}">
                <a16:creationId xmlns:a16="http://schemas.microsoft.com/office/drawing/2014/main" id="{C08E54DE-DF0E-4CEF-A10E-8B1721F4DC76}"/>
              </a:ext>
            </a:extLst>
          </p:cNvPr>
          <p:cNvSpPr txBox="1"/>
          <p:nvPr/>
        </p:nvSpPr>
        <p:spPr>
          <a:xfrm>
            <a:off x="8567611" y="4214996"/>
            <a:ext cx="731520" cy="230832"/>
          </a:xfrm>
          <a:prstGeom prst="rect">
            <a:avLst/>
          </a:prstGeom>
          <a:solidFill>
            <a:srgbClr val="FFFFFF">
              <a:alpha val="89804"/>
            </a:srgbClr>
          </a:solidFill>
        </p:spPr>
        <p:txBody>
          <a:bodyPr wrap="square">
            <a:spAutoFit/>
          </a:bodyPr>
          <a:lstStyle>
            <a:defPPr>
              <a:defRPr lang="en-US"/>
            </a:defPPr>
            <a:lvl1pPr algn="ctr">
              <a:defRPr sz="800">
                <a:solidFill>
                  <a:schemeClr val="accent1"/>
                </a:solidFill>
                <a:latin typeface="Montserrat Medium" panose="00000600000000000000" pitchFamily="50" charset="0"/>
              </a:defRPr>
            </a:lvl1pPr>
          </a:lstStyle>
          <a:p>
            <a:r>
              <a:rPr lang="en-US" sz="900">
                <a:solidFill>
                  <a:schemeClr val="tx1"/>
                </a:solidFill>
              </a:rPr>
              <a:t>7/31-8/4</a:t>
            </a:r>
          </a:p>
        </p:txBody>
      </p:sp>
      <p:sp>
        <p:nvSpPr>
          <p:cNvPr id="337" name="TextBox 336">
            <a:extLst>
              <a:ext uri="{FF2B5EF4-FFF2-40B4-BE49-F238E27FC236}">
                <a16:creationId xmlns:a16="http://schemas.microsoft.com/office/drawing/2014/main" id="{6F55E45A-5DF4-44C7-9432-518957D9A26C}"/>
              </a:ext>
            </a:extLst>
          </p:cNvPr>
          <p:cNvSpPr txBox="1"/>
          <p:nvPr/>
        </p:nvSpPr>
        <p:spPr>
          <a:xfrm>
            <a:off x="7880212" y="3735022"/>
            <a:ext cx="856833" cy="215444"/>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pPr algn="ctr"/>
            <a:r>
              <a:rPr lang="en-US" sz="800">
                <a:solidFill>
                  <a:schemeClr val="accent2"/>
                </a:solidFill>
                <a:latin typeface="Montserrat Medium" panose="00000600000000000000" pitchFamily="50" charset="0"/>
              </a:rPr>
              <a:t>JULY</a:t>
            </a:r>
          </a:p>
        </p:txBody>
      </p:sp>
      <p:sp>
        <p:nvSpPr>
          <p:cNvPr id="338" name="TextBox 337">
            <a:extLst>
              <a:ext uri="{FF2B5EF4-FFF2-40B4-BE49-F238E27FC236}">
                <a16:creationId xmlns:a16="http://schemas.microsoft.com/office/drawing/2014/main" id="{2B66D4CF-7F51-473F-95B8-B441023C2C30}"/>
              </a:ext>
            </a:extLst>
          </p:cNvPr>
          <p:cNvSpPr txBox="1"/>
          <p:nvPr/>
        </p:nvSpPr>
        <p:spPr>
          <a:xfrm>
            <a:off x="9040975" y="3735022"/>
            <a:ext cx="856833" cy="215444"/>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pPr algn="ctr"/>
            <a:r>
              <a:rPr lang="en-US" sz="800">
                <a:solidFill>
                  <a:schemeClr val="accent2"/>
                </a:solidFill>
                <a:latin typeface="Montserrat Medium" panose="00000600000000000000" pitchFamily="50" charset="0"/>
              </a:rPr>
              <a:t>AUGUST</a:t>
            </a:r>
          </a:p>
        </p:txBody>
      </p:sp>
      <p:sp>
        <p:nvSpPr>
          <p:cNvPr id="339" name="TextBox 338">
            <a:extLst>
              <a:ext uri="{FF2B5EF4-FFF2-40B4-BE49-F238E27FC236}">
                <a16:creationId xmlns:a16="http://schemas.microsoft.com/office/drawing/2014/main" id="{0FBF2472-A9E2-4556-8D20-FE01F997832C}"/>
              </a:ext>
            </a:extLst>
          </p:cNvPr>
          <p:cNvSpPr txBox="1"/>
          <p:nvPr/>
        </p:nvSpPr>
        <p:spPr>
          <a:xfrm>
            <a:off x="10201738" y="3722914"/>
            <a:ext cx="856833" cy="215444"/>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pPr algn="ctr"/>
            <a:r>
              <a:rPr lang="en-US" sz="800">
                <a:solidFill>
                  <a:schemeClr val="accent2"/>
                </a:solidFill>
                <a:latin typeface="Montserrat Medium" panose="00000600000000000000" pitchFamily="50" charset="0"/>
              </a:rPr>
              <a:t>SEPTEMBER</a:t>
            </a:r>
          </a:p>
        </p:txBody>
      </p:sp>
      <p:sp>
        <p:nvSpPr>
          <p:cNvPr id="341" name="TextBox 340">
            <a:extLst>
              <a:ext uri="{FF2B5EF4-FFF2-40B4-BE49-F238E27FC236}">
                <a16:creationId xmlns:a16="http://schemas.microsoft.com/office/drawing/2014/main" id="{51EA79F8-AC52-4EE5-B6B9-C62AE70927E3}"/>
              </a:ext>
            </a:extLst>
          </p:cNvPr>
          <p:cNvSpPr txBox="1"/>
          <p:nvPr/>
        </p:nvSpPr>
        <p:spPr>
          <a:xfrm>
            <a:off x="10264394" y="4214996"/>
            <a:ext cx="731520" cy="230832"/>
          </a:xfrm>
          <a:prstGeom prst="rect">
            <a:avLst/>
          </a:prstGeom>
          <a:solidFill>
            <a:srgbClr val="FFFFFF">
              <a:alpha val="89804"/>
            </a:srgbClr>
          </a:solidFill>
        </p:spPr>
        <p:txBody>
          <a:bodyPr wrap="square">
            <a:spAutoFit/>
          </a:bodyPr>
          <a:lstStyle>
            <a:defPPr>
              <a:defRPr lang="en-US"/>
            </a:defPPr>
            <a:lvl1pPr algn="ctr">
              <a:defRPr sz="800">
                <a:solidFill>
                  <a:schemeClr val="accent1"/>
                </a:solidFill>
                <a:latin typeface="Montserrat Medium" panose="00000600000000000000" pitchFamily="50" charset="0"/>
              </a:defRPr>
            </a:lvl1pPr>
          </a:lstStyle>
          <a:p>
            <a:r>
              <a:rPr lang="en-US" sz="900">
                <a:solidFill>
                  <a:schemeClr val="tx1"/>
                </a:solidFill>
              </a:rPr>
              <a:t>9/5-9/9</a:t>
            </a:r>
          </a:p>
        </p:txBody>
      </p:sp>
      <p:sp>
        <p:nvSpPr>
          <p:cNvPr id="342" name="TextBox 341">
            <a:extLst>
              <a:ext uri="{FF2B5EF4-FFF2-40B4-BE49-F238E27FC236}">
                <a16:creationId xmlns:a16="http://schemas.microsoft.com/office/drawing/2014/main" id="{6A1DA308-9E9C-40DD-A50C-2C18BF5318DA}"/>
              </a:ext>
            </a:extLst>
          </p:cNvPr>
          <p:cNvSpPr txBox="1"/>
          <p:nvPr/>
        </p:nvSpPr>
        <p:spPr>
          <a:xfrm>
            <a:off x="7880212" y="4988895"/>
            <a:ext cx="856833" cy="215444"/>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pPr algn="ctr"/>
            <a:r>
              <a:rPr lang="en-US" sz="800">
                <a:solidFill>
                  <a:schemeClr val="accent2"/>
                </a:solidFill>
                <a:latin typeface="Montserrat Medium" panose="00000600000000000000" pitchFamily="50" charset="0"/>
              </a:rPr>
              <a:t>OCTOBER</a:t>
            </a:r>
          </a:p>
        </p:txBody>
      </p:sp>
      <p:sp>
        <p:nvSpPr>
          <p:cNvPr id="343" name="TextBox 342">
            <a:extLst>
              <a:ext uri="{FF2B5EF4-FFF2-40B4-BE49-F238E27FC236}">
                <a16:creationId xmlns:a16="http://schemas.microsoft.com/office/drawing/2014/main" id="{A83A101D-FF5F-4D34-BB1E-98BB4A87173D}"/>
              </a:ext>
            </a:extLst>
          </p:cNvPr>
          <p:cNvSpPr txBox="1"/>
          <p:nvPr/>
        </p:nvSpPr>
        <p:spPr>
          <a:xfrm>
            <a:off x="9040975" y="4988895"/>
            <a:ext cx="856833" cy="215444"/>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pPr algn="ctr"/>
            <a:r>
              <a:rPr lang="en-US" sz="800">
                <a:solidFill>
                  <a:schemeClr val="accent2"/>
                </a:solidFill>
                <a:latin typeface="Montserrat Medium" panose="00000600000000000000" pitchFamily="50" charset="0"/>
              </a:rPr>
              <a:t>NOVEMBER</a:t>
            </a:r>
          </a:p>
        </p:txBody>
      </p:sp>
      <p:sp>
        <p:nvSpPr>
          <p:cNvPr id="344" name="TextBox 343">
            <a:extLst>
              <a:ext uri="{FF2B5EF4-FFF2-40B4-BE49-F238E27FC236}">
                <a16:creationId xmlns:a16="http://schemas.microsoft.com/office/drawing/2014/main" id="{85BD3DF4-27AA-46EC-A877-C6593D1B04EF}"/>
              </a:ext>
            </a:extLst>
          </p:cNvPr>
          <p:cNvSpPr txBox="1"/>
          <p:nvPr/>
        </p:nvSpPr>
        <p:spPr>
          <a:xfrm>
            <a:off x="10201738" y="4976787"/>
            <a:ext cx="856833" cy="215444"/>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pPr algn="ctr"/>
            <a:r>
              <a:rPr lang="en-US" sz="800">
                <a:solidFill>
                  <a:schemeClr val="accent2"/>
                </a:solidFill>
                <a:latin typeface="Montserrat Medium" panose="00000600000000000000" pitchFamily="50" charset="0"/>
              </a:rPr>
              <a:t>DECEMBER</a:t>
            </a:r>
          </a:p>
        </p:txBody>
      </p:sp>
      <p:sp>
        <p:nvSpPr>
          <p:cNvPr id="345" name="TextBox 344">
            <a:extLst>
              <a:ext uri="{FF2B5EF4-FFF2-40B4-BE49-F238E27FC236}">
                <a16:creationId xmlns:a16="http://schemas.microsoft.com/office/drawing/2014/main" id="{11BD282F-7FC7-45EB-AD6B-84F19F7D72F9}"/>
              </a:ext>
            </a:extLst>
          </p:cNvPr>
          <p:cNvSpPr txBox="1"/>
          <p:nvPr/>
        </p:nvSpPr>
        <p:spPr>
          <a:xfrm>
            <a:off x="7943271" y="5397394"/>
            <a:ext cx="822960" cy="369332"/>
          </a:xfrm>
          <a:prstGeom prst="rect">
            <a:avLst/>
          </a:prstGeom>
          <a:solidFill>
            <a:srgbClr val="FFFFFF">
              <a:alpha val="89804"/>
            </a:srgbClr>
          </a:solidFill>
        </p:spPr>
        <p:txBody>
          <a:bodyPr wrap="square">
            <a:spAutoFit/>
          </a:bodyPr>
          <a:lstStyle>
            <a:defPPr>
              <a:defRPr lang="en-US"/>
            </a:defPPr>
            <a:lvl1pPr algn="ctr">
              <a:defRPr sz="800">
                <a:solidFill>
                  <a:schemeClr val="accent1"/>
                </a:solidFill>
                <a:latin typeface="Montserrat Medium" panose="00000600000000000000" pitchFamily="50" charset="0"/>
              </a:defRPr>
            </a:lvl1pPr>
          </a:lstStyle>
          <a:p>
            <a:r>
              <a:rPr lang="en-US" sz="900">
                <a:solidFill>
                  <a:schemeClr val="tx1"/>
                </a:solidFill>
              </a:rPr>
              <a:t>10/16</a:t>
            </a:r>
          </a:p>
          <a:p>
            <a:r>
              <a:rPr lang="en-US" sz="900">
                <a:solidFill>
                  <a:schemeClr val="tx1"/>
                </a:solidFill>
              </a:rPr>
              <a:t>10/23-10/28</a:t>
            </a:r>
          </a:p>
        </p:txBody>
      </p:sp>
      <p:sp>
        <p:nvSpPr>
          <p:cNvPr id="346" name="TextBox 345">
            <a:extLst>
              <a:ext uri="{FF2B5EF4-FFF2-40B4-BE49-F238E27FC236}">
                <a16:creationId xmlns:a16="http://schemas.microsoft.com/office/drawing/2014/main" id="{4021F8FF-21E8-4596-95AF-99CDC1DE52D5}"/>
              </a:ext>
            </a:extLst>
          </p:cNvPr>
          <p:cNvSpPr txBox="1"/>
          <p:nvPr/>
        </p:nvSpPr>
        <p:spPr>
          <a:xfrm>
            <a:off x="9047942" y="5328145"/>
            <a:ext cx="822960" cy="507831"/>
          </a:xfrm>
          <a:prstGeom prst="rect">
            <a:avLst/>
          </a:prstGeom>
          <a:solidFill>
            <a:srgbClr val="FFFFFF">
              <a:alpha val="89804"/>
            </a:srgbClr>
          </a:solidFill>
        </p:spPr>
        <p:txBody>
          <a:bodyPr wrap="square">
            <a:spAutoFit/>
          </a:bodyPr>
          <a:lstStyle>
            <a:defPPr>
              <a:defRPr lang="en-US"/>
            </a:defPPr>
            <a:lvl1pPr algn="ctr">
              <a:defRPr sz="800">
                <a:solidFill>
                  <a:schemeClr val="accent1"/>
                </a:solidFill>
                <a:latin typeface="Montserrat Medium" panose="00000600000000000000" pitchFamily="50" charset="0"/>
              </a:defRPr>
            </a:lvl1pPr>
          </a:lstStyle>
          <a:p>
            <a:r>
              <a:rPr lang="en-US" sz="900">
                <a:solidFill>
                  <a:schemeClr val="tx1"/>
                </a:solidFill>
              </a:rPr>
              <a:t>11/3-11/7</a:t>
            </a:r>
          </a:p>
          <a:p>
            <a:r>
              <a:rPr lang="en-US" sz="900">
                <a:solidFill>
                  <a:schemeClr val="tx1"/>
                </a:solidFill>
              </a:rPr>
              <a:t>11/14-11/18</a:t>
            </a:r>
          </a:p>
          <a:p>
            <a:r>
              <a:rPr lang="en-US" sz="900">
                <a:solidFill>
                  <a:schemeClr val="tx1"/>
                </a:solidFill>
              </a:rPr>
              <a:t>11/24-11/28</a:t>
            </a:r>
          </a:p>
        </p:txBody>
      </p:sp>
      <p:sp>
        <p:nvSpPr>
          <p:cNvPr id="347" name="TextBox 346">
            <a:extLst>
              <a:ext uri="{FF2B5EF4-FFF2-40B4-BE49-F238E27FC236}">
                <a16:creationId xmlns:a16="http://schemas.microsoft.com/office/drawing/2014/main" id="{5B95E43A-2F08-4D6E-AE64-1496BE814A2E}"/>
              </a:ext>
            </a:extLst>
          </p:cNvPr>
          <p:cNvSpPr txBox="1"/>
          <p:nvPr/>
        </p:nvSpPr>
        <p:spPr>
          <a:xfrm>
            <a:off x="10222238" y="5328145"/>
            <a:ext cx="822960" cy="507831"/>
          </a:xfrm>
          <a:prstGeom prst="rect">
            <a:avLst/>
          </a:prstGeom>
          <a:solidFill>
            <a:srgbClr val="FFFFFF">
              <a:alpha val="89804"/>
            </a:srgbClr>
          </a:solidFill>
        </p:spPr>
        <p:txBody>
          <a:bodyPr wrap="square">
            <a:spAutoFit/>
          </a:bodyPr>
          <a:lstStyle>
            <a:defPPr>
              <a:defRPr lang="en-US"/>
            </a:defPPr>
            <a:lvl1pPr algn="ctr">
              <a:defRPr sz="800">
                <a:solidFill>
                  <a:schemeClr val="accent1"/>
                </a:solidFill>
                <a:latin typeface="Montserrat Medium" panose="00000600000000000000" pitchFamily="50" charset="0"/>
              </a:defRPr>
            </a:lvl1pPr>
          </a:lstStyle>
          <a:p>
            <a:r>
              <a:rPr lang="en-US" sz="900">
                <a:solidFill>
                  <a:schemeClr val="tx1"/>
                </a:solidFill>
              </a:rPr>
              <a:t>11/29-12/4</a:t>
            </a:r>
          </a:p>
          <a:p>
            <a:r>
              <a:rPr lang="en-US" sz="900">
                <a:solidFill>
                  <a:schemeClr val="tx1"/>
                </a:solidFill>
              </a:rPr>
              <a:t>12/4-12/14</a:t>
            </a:r>
          </a:p>
          <a:p>
            <a:r>
              <a:rPr lang="en-US" sz="900">
                <a:solidFill>
                  <a:schemeClr val="tx1"/>
                </a:solidFill>
              </a:rPr>
              <a:t>12/16-12/24</a:t>
            </a:r>
          </a:p>
        </p:txBody>
      </p:sp>
      <p:grpSp>
        <p:nvGrpSpPr>
          <p:cNvPr id="1046" name="Group 1045">
            <a:extLst>
              <a:ext uri="{FF2B5EF4-FFF2-40B4-BE49-F238E27FC236}">
                <a16:creationId xmlns:a16="http://schemas.microsoft.com/office/drawing/2014/main" id="{4143093E-41C9-4B0F-9291-5C4F76964752}"/>
              </a:ext>
            </a:extLst>
          </p:cNvPr>
          <p:cNvGrpSpPr/>
          <p:nvPr/>
        </p:nvGrpSpPr>
        <p:grpSpPr>
          <a:xfrm>
            <a:off x="3704452" y="2406486"/>
            <a:ext cx="3066550" cy="914400"/>
            <a:chOff x="3704452" y="2347207"/>
            <a:chExt cx="3066550" cy="914400"/>
          </a:xfrm>
        </p:grpSpPr>
        <p:sp>
          <p:nvSpPr>
            <p:cNvPr id="321" name="TextBox 320">
              <a:extLst>
                <a:ext uri="{FF2B5EF4-FFF2-40B4-BE49-F238E27FC236}">
                  <a16:creationId xmlns:a16="http://schemas.microsoft.com/office/drawing/2014/main" id="{D1F86FC3-1BC2-4E6F-BC0E-E4E58E3022CB}"/>
                </a:ext>
              </a:extLst>
            </p:cNvPr>
            <p:cNvSpPr txBox="1"/>
            <p:nvPr/>
          </p:nvSpPr>
          <p:spPr>
            <a:xfrm>
              <a:off x="3704452" y="2676217"/>
              <a:ext cx="1840126" cy="246221"/>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Average PSPS Duration</a:t>
              </a:r>
            </a:p>
          </p:txBody>
        </p:sp>
        <p:grpSp>
          <p:nvGrpSpPr>
            <p:cNvPr id="1033" name="Group 1032">
              <a:extLst>
                <a:ext uri="{FF2B5EF4-FFF2-40B4-BE49-F238E27FC236}">
                  <a16:creationId xmlns:a16="http://schemas.microsoft.com/office/drawing/2014/main" id="{6BBD5A6F-5907-405B-81B4-1F56534CD9E2}"/>
                </a:ext>
              </a:extLst>
            </p:cNvPr>
            <p:cNvGrpSpPr/>
            <p:nvPr/>
          </p:nvGrpSpPr>
          <p:grpSpPr>
            <a:xfrm>
              <a:off x="5256792" y="2347207"/>
              <a:ext cx="914400" cy="914400"/>
              <a:chOff x="3517196" y="2914450"/>
              <a:chExt cx="914400" cy="914400"/>
            </a:xfrm>
          </p:grpSpPr>
          <p:graphicFrame>
            <p:nvGraphicFramePr>
              <p:cNvPr id="1030" name="Chart 1029">
                <a:extLst>
                  <a:ext uri="{FF2B5EF4-FFF2-40B4-BE49-F238E27FC236}">
                    <a16:creationId xmlns:a16="http://schemas.microsoft.com/office/drawing/2014/main" id="{652505DC-49F5-4239-B769-34CE4CDFF868}"/>
                  </a:ext>
                </a:extLst>
              </p:cNvPr>
              <p:cNvGraphicFramePr/>
              <p:nvPr>
                <p:extLst>
                  <p:ext uri="{D42A27DB-BD31-4B8C-83A1-F6EECF244321}">
                    <p14:modId xmlns:p14="http://schemas.microsoft.com/office/powerpoint/2010/main" val="2061624648"/>
                  </p:ext>
                </p:extLst>
              </p:nvPr>
            </p:nvGraphicFramePr>
            <p:xfrm>
              <a:off x="3517196" y="2914450"/>
              <a:ext cx="914400" cy="914400"/>
            </p:xfrm>
            <a:graphic>
              <a:graphicData uri="http://schemas.openxmlformats.org/drawingml/2006/chart">
                <c:chart xmlns:c="http://schemas.openxmlformats.org/drawingml/2006/chart" xmlns:r="http://schemas.openxmlformats.org/officeDocument/2006/relationships" r:id="rId4"/>
              </a:graphicData>
            </a:graphic>
          </p:graphicFrame>
          <p:pic>
            <p:nvPicPr>
              <p:cNvPr id="1027" name="Picture 1026" descr="Shape&#10;&#10;Description automatically generated with low confidence">
                <a:extLst>
                  <a:ext uri="{FF2B5EF4-FFF2-40B4-BE49-F238E27FC236}">
                    <a16:creationId xmlns:a16="http://schemas.microsoft.com/office/drawing/2014/main" id="{767840F5-203C-4487-94F1-CCDAFA9C0509}"/>
                  </a:ext>
                </a:extLst>
              </p:cNvPr>
              <p:cNvPicPr>
                <a:picLocks noChangeAspect="1"/>
              </p:cNvPicPr>
              <p:nvPr/>
            </p:nvPicPr>
            <p:blipFill rotWithShape="1">
              <a:blip r:embed="rId5">
                <a:extLst>
                  <a:ext uri="{28A0092B-C50C-407E-A947-70E740481C1C}">
                    <a14:useLocalDpi xmlns:a14="http://schemas.microsoft.com/office/drawing/2010/main" val="0"/>
                  </a:ext>
                </a:extLst>
              </a:blip>
              <a:srcRect b="13729"/>
              <a:stretch/>
            </p:blipFill>
            <p:spPr>
              <a:xfrm>
                <a:off x="3603539" y="3052342"/>
                <a:ext cx="741714" cy="639879"/>
              </a:xfrm>
              <a:prstGeom prst="rect">
                <a:avLst/>
              </a:prstGeom>
            </p:spPr>
          </p:pic>
        </p:grpSp>
        <p:sp>
          <p:nvSpPr>
            <p:cNvPr id="1031" name="TextBox 1030">
              <a:extLst>
                <a:ext uri="{FF2B5EF4-FFF2-40B4-BE49-F238E27FC236}">
                  <a16:creationId xmlns:a16="http://schemas.microsoft.com/office/drawing/2014/main" id="{02D8512D-2F3E-4D2B-8C9F-D0538F9E1230}"/>
                </a:ext>
              </a:extLst>
            </p:cNvPr>
            <p:cNvSpPr txBox="1"/>
            <p:nvPr/>
          </p:nvSpPr>
          <p:spPr>
            <a:xfrm>
              <a:off x="6021403" y="2553106"/>
              <a:ext cx="749599" cy="492443"/>
            </a:xfrm>
            <a:prstGeom prst="rect">
              <a:avLst/>
            </a:prstGeom>
            <a:noFill/>
          </p:spPr>
          <p:txBody>
            <a:bodyPr wrap="square" rtlCol="0">
              <a:spAutoFit/>
            </a:bodyPr>
            <a:lstStyle/>
            <a:p>
              <a:r>
                <a:rPr lang="en-US" sz="1600">
                  <a:solidFill>
                    <a:schemeClr val="accent1"/>
                  </a:solidFill>
                  <a:latin typeface="Montserrat SemiBold" panose="00000700000000000000" pitchFamily="2" charset="0"/>
                </a:rPr>
                <a:t>21.00 </a:t>
              </a:r>
              <a:r>
                <a:rPr lang="en-US" sz="1000">
                  <a:latin typeface="Montserrat" panose="00000500000000000000" pitchFamily="50" charset="0"/>
                </a:rPr>
                <a:t>hours</a:t>
              </a:r>
            </a:p>
          </p:txBody>
        </p:sp>
      </p:grpSp>
      <p:grpSp>
        <p:nvGrpSpPr>
          <p:cNvPr id="1045" name="Group 1044">
            <a:extLst>
              <a:ext uri="{FF2B5EF4-FFF2-40B4-BE49-F238E27FC236}">
                <a16:creationId xmlns:a16="http://schemas.microsoft.com/office/drawing/2014/main" id="{9E0BF1F0-5120-4335-884B-6DD9BBB63CA5}"/>
              </a:ext>
            </a:extLst>
          </p:cNvPr>
          <p:cNvGrpSpPr/>
          <p:nvPr/>
        </p:nvGrpSpPr>
        <p:grpSpPr>
          <a:xfrm>
            <a:off x="3706729" y="4729956"/>
            <a:ext cx="3054455" cy="914400"/>
            <a:chOff x="1853967" y="5057037"/>
            <a:chExt cx="3054455" cy="914400"/>
          </a:xfrm>
        </p:grpSpPr>
        <p:sp>
          <p:nvSpPr>
            <p:cNvPr id="327" name="TextBox 326">
              <a:extLst>
                <a:ext uri="{FF2B5EF4-FFF2-40B4-BE49-F238E27FC236}">
                  <a16:creationId xmlns:a16="http://schemas.microsoft.com/office/drawing/2014/main" id="{3AFA578C-443C-4123-AFEC-6B2973A039C5}"/>
                </a:ext>
              </a:extLst>
            </p:cNvPr>
            <p:cNvSpPr txBox="1"/>
            <p:nvPr/>
          </p:nvSpPr>
          <p:spPr>
            <a:xfrm>
              <a:off x="1853967" y="5383507"/>
              <a:ext cx="1749493" cy="246221"/>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Average PSPS Duration</a:t>
              </a:r>
            </a:p>
          </p:txBody>
        </p:sp>
        <p:grpSp>
          <p:nvGrpSpPr>
            <p:cNvPr id="1034" name="Group 1033">
              <a:extLst>
                <a:ext uri="{FF2B5EF4-FFF2-40B4-BE49-F238E27FC236}">
                  <a16:creationId xmlns:a16="http://schemas.microsoft.com/office/drawing/2014/main" id="{1A9DCBB7-D90D-44B4-9B41-71460D6B0451}"/>
                </a:ext>
              </a:extLst>
            </p:cNvPr>
            <p:cNvGrpSpPr/>
            <p:nvPr/>
          </p:nvGrpSpPr>
          <p:grpSpPr>
            <a:xfrm>
              <a:off x="3398900" y="5057037"/>
              <a:ext cx="914400" cy="914400"/>
              <a:chOff x="4160841" y="4608887"/>
              <a:chExt cx="914400" cy="914400"/>
            </a:xfrm>
          </p:grpSpPr>
          <p:graphicFrame>
            <p:nvGraphicFramePr>
              <p:cNvPr id="356" name="Chart 355">
                <a:extLst>
                  <a:ext uri="{FF2B5EF4-FFF2-40B4-BE49-F238E27FC236}">
                    <a16:creationId xmlns:a16="http://schemas.microsoft.com/office/drawing/2014/main" id="{63371D4E-EBE5-4D7E-90BB-D4A4BD5F4CBF}"/>
                  </a:ext>
                </a:extLst>
              </p:cNvPr>
              <p:cNvGraphicFramePr/>
              <p:nvPr>
                <p:extLst>
                  <p:ext uri="{D42A27DB-BD31-4B8C-83A1-F6EECF244321}">
                    <p14:modId xmlns:p14="http://schemas.microsoft.com/office/powerpoint/2010/main" val="3665921736"/>
                  </p:ext>
                </p:extLst>
              </p:nvPr>
            </p:nvGraphicFramePr>
            <p:xfrm>
              <a:off x="4160841" y="4608887"/>
              <a:ext cx="914400" cy="914400"/>
            </p:xfrm>
            <a:graphic>
              <a:graphicData uri="http://schemas.openxmlformats.org/drawingml/2006/chart">
                <c:chart xmlns:c="http://schemas.openxmlformats.org/drawingml/2006/chart" xmlns:r="http://schemas.openxmlformats.org/officeDocument/2006/relationships" r:id="rId6"/>
              </a:graphicData>
            </a:graphic>
          </p:graphicFrame>
          <p:pic>
            <p:nvPicPr>
              <p:cNvPr id="358" name="Picture 357" descr="Shape&#10;&#10;Description automatically generated with low confidence">
                <a:extLst>
                  <a:ext uri="{FF2B5EF4-FFF2-40B4-BE49-F238E27FC236}">
                    <a16:creationId xmlns:a16="http://schemas.microsoft.com/office/drawing/2014/main" id="{DF3D84D8-F4BF-4DCA-80A2-34EED8F9D1E9}"/>
                  </a:ext>
                </a:extLst>
              </p:cNvPr>
              <p:cNvPicPr>
                <a:picLocks noChangeAspect="1"/>
              </p:cNvPicPr>
              <p:nvPr/>
            </p:nvPicPr>
            <p:blipFill rotWithShape="1">
              <a:blip r:embed="rId5">
                <a:extLst>
                  <a:ext uri="{28A0092B-C50C-407E-A947-70E740481C1C}">
                    <a14:useLocalDpi xmlns:a14="http://schemas.microsoft.com/office/drawing/2010/main" val="0"/>
                  </a:ext>
                </a:extLst>
              </a:blip>
              <a:srcRect b="13729"/>
              <a:stretch/>
            </p:blipFill>
            <p:spPr>
              <a:xfrm>
                <a:off x="4243241" y="4749742"/>
                <a:ext cx="741714" cy="639879"/>
              </a:xfrm>
              <a:prstGeom prst="rect">
                <a:avLst/>
              </a:prstGeom>
            </p:spPr>
          </p:pic>
        </p:grpSp>
        <p:sp>
          <p:nvSpPr>
            <p:cNvPr id="361" name="TextBox 360">
              <a:extLst>
                <a:ext uri="{FF2B5EF4-FFF2-40B4-BE49-F238E27FC236}">
                  <a16:creationId xmlns:a16="http://schemas.microsoft.com/office/drawing/2014/main" id="{B1365734-4A2A-47A2-B31D-B91149BDC349}"/>
                </a:ext>
              </a:extLst>
            </p:cNvPr>
            <p:cNvSpPr txBox="1"/>
            <p:nvPr/>
          </p:nvSpPr>
          <p:spPr>
            <a:xfrm>
              <a:off x="4158823" y="5260396"/>
              <a:ext cx="749599" cy="492443"/>
            </a:xfrm>
            <a:prstGeom prst="rect">
              <a:avLst/>
            </a:prstGeom>
            <a:noFill/>
          </p:spPr>
          <p:txBody>
            <a:bodyPr wrap="square" rtlCol="0">
              <a:spAutoFit/>
            </a:bodyPr>
            <a:lstStyle/>
            <a:p>
              <a:r>
                <a:rPr lang="en-US" sz="1600">
                  <a:solidFill>
                    <a:schemeClr val="accent2"/>
                  </a:solidFill>
                  <a:latin typeface="Montserrat SemiBold" panose="00000700000000000000" pitchFamily="2" charset="0"/>
                </a:rPr>
                <a:t>18.07 </a:t>
              </a:r>
              <a:r>
                <a:rPr lang="en-US" sz="1000">
                  <a:latin typeface="Montserrat" panose="00000500000000000000" pitchFamily="50" charset="0"/>
                </a:rPr>
                <a:t>hours</a:t>
              </a:r>
            </a:p>
          </p:txBody>
        </p:sp>
      </p:grpSp>
      <p:grpSp>
        <p:nvGrpSpPr>
          <p:cNvPr id="1040" name="Group 1039">
            <a:extLst>
              <a:ext uri="{FF2B5EF4-FFF2-40B4-BE49-F238E27FC236}">
                <a16:creationId xmlns:a16="http://schemas.microsoft.com/office/drawing/2014/main" id="{00A74BF3-7CB4-40DE-ABE9-709173AA3D31}"/>
              </a:ext>
            </a:extLst>
          </p:cNvPr>
          <p:cNvGrpSpPr/>
          <p:nvPr/>
        </p:nvGrpSpPr>
        <p:grpSpPr>
          <a:xfrm>
            <a:off x="3395037" y="1553089"/>
            <a:ext cx="1496954" cy="708770"/>
            <a:chOff x="5537176" y="2064674"/>
            <a:chExt cx="1496954" cy="708770"/>
          </a:xfrm>
        </p:grpSpPr>
        <p:sp>
          <p:nvSpPr>
            <p:cNvPr id="319" name="TextBox 318">
              <a:extLst>
                <a:ext uri="{FF2B5EF4-FFF2-40B4-BE49-F238E27FC236}">
                  <a16:creationId xmlns:a16="http://schemas.microsoft.com/office/drawing/2014/main" id="{E82C453D-18C8-4FC8-B24F-5BDEC715AEC5}"/>
                </a:ext>
              </a:extLst>
            </p:cNvPr>
            <p:cNvSpPr txBox="1"/>
            <p:nvPr/>
          </p:nvSpPr>
          <p:spPr>
            <a:xfrm>
              <a:off x="5537176" y="2373334"/>
              <a:ext cx="1496954" cy="400110"/>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Total Customer </a:t>
              </a:r>
              <a:br>
                <a:rPr lang="en-US" sz="1000">
                  <a:latin typeface="Montserrat" panose="00000500000000000000" pitchFamily="50" charset="0"/>
                </a:rPr>
              </a:br>
              <a:r>
                <a:rPr lang="en-US" sz="1000">
                  <a:latin typeface="Montserrat" panose="00000500000000000000" pitchFamily="50" charset="0"/>
                </a:rPr>
                <a:t>De-Energizations</a:t>
              </a:r>
            </a:p>
          </p:txBody>
        </p:sp>
        <p:sp>
          <p:nvSpPr>
            <p:cNvPr id="362" name="TextBox 361">
              <a:extLst>
                <a:ext uri="{FF2B5EF4-FFF2-40B4-BE49-F238E27FC236}">
                  <a16:creationId xmlns:a16="http://schemas.microsoft.com/office/drawing/2014/main" id="{448BD27B-FFF4-4D72-BA46-83AAE8D38765}"/>
                </a:ext>
              </a:extLst>
            </p:cNvPr>
            <p:cNvSpPr txBox="1"/>
            <p:nvPr/>
          </p:nvSpPr>
          <p:spPr>
            <a:xfrm>
              <a:off x="5537176" y="2064674"/>
              <a:ext cx="1081710" cy="369332"/>
            </a:xfrm>
            <a:prstGeom prst="rect">
              <a:avLst/>
            </a:prstGeom>
            <a:noFill/>
          </p:spPr>
          <p:txBody>
            <a:bodyPr wrap="square" rtlCol="0">
              <a:spAutoFit/>
            </a:bodyPr>
            <a:lstStyle/>
            <a:p>
              <a:r>
                <a:rPr lang="en-US">
                  <a:solidFill>
                    <a:schemeClr val="accent1"/>
                  </a:solidFill>
                  <a:latin typeface="Montserrat SemiBold" panose="00000700000000000000" pitchFamily="2" charset="0"/>
                </a:rPr>
                <a:t>198,826</a:t>
              </a:r>
            </a:p>
          </p:txBody>
        </p:sp>
      </p:grpSp>
      <p:grpSp>
        <p:nvGrpSpPr>
          <p:cNvPr id="1039" name="Group 1038">
            <a:extLst>
              <a:ext uri="{FF2B5EF4-FFF2-40B4-BE49-F238E27FC236}">
                <a16:creationId xmlns:a16="http://schemas.microsoft.com/office/drawing/2014/main" id="{69040F64-7C3F-44FB-A890-75F062E28972}"/>
              </a:ext>
            </a:extLst>
          </p:cNvPr>
          <p:cNvGrpSpPr/>
          <p:nvPr/>
        </p:nvGrpSpPr>
        <p:grpSpPr>
          <a:xfrm>
            <a:off x="5299177" y="1555620"/>
            <a:ext cx="1496954" cy="700870"/>
            <a:chOff x="5537176" y="3012557"/>
            <a:chExt cx="1496954" cy="700870"/>
          </a:xfrm>
        </p:grpSpPr>
        <p:sp>
          <p:nvSpPr>
            <p:cNvPr id="320" name="TextBox 319">
              <a:extLst>
                <a:ext uri="{FF2B5EF4-FFF2-40B4-BE49-F238E27FC236}">
                  <a16:creationId xmlns:a16="http://schemas.microsoft.com/office/drawing/2014/main" id="{D5795386-7F71-483F-AF2F-322D8E58CE5D}"/>
                </a:ext>
              </a:extLst>
            </p:cNvPr>
            <p:cNvSpPr txBox="1"/>
            <p:nvPr/>
          </p:nvSpPr>
          <p:spPr>
            <a:xfrm>
              <a:off x="5537176" y="3313317"/>
              <a:ext cx="1496954" cy="400110"/>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Unique Customers De-Energized</a:t>
              </a:r>
            </a:p>
          </p:txBody>
        </p:sp>
        <p:sp>
          <p:nvSpPr>
            <p:cNvPr id="363" name="TextBox 362">
              <a:extLst>
                <a:ext uri="{FF2B5EF4-FFF2-40B4-BE49-F238E27FC236}">
                  <a16:creationId xmlns:a16="http://schemas.microsoft.com/office/drawing/2014/main" id="{4B60F6A3-69BA-4CAC-B837-BD66FF2D8D4B}"/>
                </a:ext>
              </a:extLst>
            </p:cNvPr>
            <p:cNvSpPr txBox="1"/>
            <p:nvPr/>
          </p:nvSpPr>
          <p:spPr>
            <a:xfrm>
              <a:off x="5537176" y="3012557"/>
              <a:ext cx="992975" cy="369332"/>
            </a:xfrm>
            <a:prstGeom prst="rect">
              <a:avLst/>
            </a:prstGeom>
            <a:noFill/>
          </p:spPr>
          <p:txBody>
            <a:bodyPr wrap="square" rtlCol="0">
              <a:spAutoFit/>
            </a:bodyPr>
            <a:lstStyle/>
            <a:p>
              <a:r>
                <a:rPr lang="en-US">
                  <a:solidFill>
                    <a:schemeClr val="accent1"/>
                  </a:solidFill>
                  <a:latin typeface="Montserrat SemiBold" panose="00000700000000000000" pitchFamily="2" charset="0"/>
                </a:rPr>
                <a:t>122,124</a:t>
              </a:r>
            </a:p>
          </p:txBody>
        </p:sp>
      </p:grpSp>
      <p:pic>
        <p:nvPicPr>
          <p:cNvPr id="1036" name="Picture 1035" descr="Shape&#10;&#10;Description automatically generated with low confidence">
            <a:extLst>
              <a:ext uri="{FF2B5EF4-FFF2-40B4-BE49-F238E27FC236}">
                <a16:creationId xmlns:a16="http://schemas.microsoft.com/office/drawing/2014/main" id="{69B6821C-D96C-4F7A-AF53-F3B903B2D7EE}"/>
              </a:ext>
            </a:extLst>
          </p:cNvPr>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20357" r="21791" b="15734"/>
          <a:stretch/>
        </p:blipFill>
        <p:spPr>
          <a:xfrm>
            <a:off x="2283991" y="2418535"/>
            <a:ext cx="226804" cy="330360"/>
          </a:xfrm>
          <a:prstGeom prst="rect">
            <a:avLst/>
          </a:prstGeom>
        </p:spPr>
      </p:pic>
      <p:sp>
        <p:nvSpPr>
          <p:cNvPr id="369" name="TextBox 368">
            <a:extLst>
              <a:ext uri="{FF2B5EF4-FFF2-40B4-BE49-F238E27FC236}">
                <a16:creationId xmlns:a16="http://schemas.microsoft.com/office/drawing/2014/main" id="{ED173FB3-C960-4863-B2A5-67FC68726B21}"/>
              </a:ext>
            </a:extLst>
          </p:cNvPr>
          <p:cNvSpPr txBox="1"/>
          <p:nvPr/>
        </p:nvSpPr>
        <p:spPr>
          <a:xfrm>
            <a:off x="1841869" y="2404531"/>
            <a:ext cx="480349" cy="369332"/>
          </a:xfrm>
          <a:prstGeom prst="rect">
            <a:avLst/>
          </a:prstGeom>
          <a:noFill/>
        </p:spPr>
        <p:txBody>
          <a:bodyPr wrap="square" rtlCol="0">
            <a:spAutoFit/>
          </a:bodyPr>
          <a:lstStyle/>
          <a:p>
            <a:pPr algn="r"/>
            <a:r>
              <a:rPr lang="en-US">
                <a:solidFill>
                  <a:schemeClr val="accent1"/>
                </a:solidFill>
                <a:latin typeface="Montserrat SemiBold" panose="00000700000000000000" pitchFamily="2" charset="0"/>
              </a:rPr>
              <a:t>12</a:t>
            </a:r>
          </a:p>
        </p:txBody>
      </p:sp>
      <p:grpSp>
        <p:nvGrpSpPr>
          <p:cNvPr id="1041" name="Group 1040">
            <a:extLst>
              <a:ext uri="{FF2B5EF4-FFF2-40B4-BE49-F238E27FC236}">
                <a16:creationId xmlns:a16="http://schemas.microsoft.com/office/drawing/2014/main" id="{399B4774-DFC5-4C1C-AD18-0DAEDF0B332C}"/>
              </a:ext>
            </a:extLst>
          </p:cNvPr>
          <p:cNvGrpSpPr/>
          <p:nvPr/>
        </p:nvGrpSpPr>
        <p:grpSpPr>
          <a:xfrm>
            <a:off x="3395037" y="3830830"/>
            <a:ext cx="1496954" cy="708770"/>
            <a:chOff x="5537176" y="4517266"/>
            <a:chExt cx="1496954" cy="708770"/>
          </a:xfrm>
        </p:grpSpPr>
        <p:sp>
          <p:nvSpPr>
            <p:cNvPr id="370" name="TextBox 369">
              <a:extLst>
                <a:ext uri="{FF2B5EF4-FFF2-40B4-BE49-F238E27FC236}">
                  <a16:creationId xmlns:a16="http://schemas.microsoft.com/office/drawing/2014/main" id="{2F3814DE-4D55-4869-A56D-CFD7CEEFEABE}"/>
                </a:ext>
              </a:extLst>
            </p:cNvPr>
            <p:cNvSpPr txBox="1"/>
            <p:nvPr/>
          </p:nvSpPr>
          <p:spPr>
            <a:xfrm>
              <a:off x="5537176" y="4825926"/>
              <a:ext cx="1496954" cy="400110"/>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Total Customer </a:t>
              </a:r>
              <a:br>
                <a:rPr lang="en-US" sz="1000">
                  <a:latin typeface="Montserrat" panose="00000500000000000000" pitchFamily="50" charset="0"/>
                </a:rPr>
              </a:br>
              <a:r>
                <a:rPr lang="en-US" sz="1000">
                  <a:latin typeface="Montserrat" panose="00000500000000000000" pitchFamily="50" charset="0"/>
                </a:rPr>
                <a:t>De-Energizations</a:t>
              </a:r>
            </a:p>
          </p:txBody>
        </p:sp>
        <p:sp>
          <p:nvSpPr>
            <p:cNvPr id="372" name="TextBox 371">
              <a:extLst>
                <a:ext uri="{FF2B5EF4-FFF2-40B4-BE49-F238E27FC236}">
                  <a16:creationId xmlns:a16="http://schemas.microsoft.com/office/drawing/2014/main" id="{D3816FA5-5046-45D6-83F0-F9ADB5CC058A}"/>
                </a:ext>
              </a:extLst>
            </p:cNvPr>
            <p:cNvSpPr txBox="1"/>
            <p:nvPr/>
          </p:nvSpPr>
          <p:spPr>
            <a:xfrm>
              <a:off x="5537176" y="4517266"/>
              <a:ext cx="1081710" cy="369332"/>
            </a:xfrm>
            <a:prstGeom prst="rect">
              <a:avLst/>
            </a:prstGeom>
            <a:noFill/>
          </p:spPr>
          <p:txBody>
            <a:bodyPr wrap="square" rtlCol="0">
              <a:spAutoFit/>
            </a:bodyPr>
            <a:lstStyle/>
            <a:p>
              <a:r>
                <a:rPr lang="en-US">
                  <a:solidFill>
                    <a:schemeClr val="accent2"/>
                  </a:solidFill>
                  <a:latin typeface="Montserrat SemiBold" panose="00000700000000000000" pitchFamily="2" charset="0"/>
                </a:rPr>
                <a:t>230,197</a:t>
              </a:r>
            </a:p>
          </p:txBody>
        </p:sp>
      </p:grpSp>
      <p:grpSp>
        <p:nvGrpSpPr>
          <p:cNvPr id="1042" name="Group 1041">
            <a:extLst>
              <a:ext uri="{FF2B5EF4-FFF2-40B4-BE49-F238E27FC236}">
                <a16:creationId xmlns:a16="http://schemas.microsoft.com/office/drawing/2014/main" id="{D65BE66A-4413-4F23-9AE5-90A578A10F07}"/>
              </a:ext>
            </a:extLst>
          </p:cNvPr>
          <p:cNvGrpSpPr/>
          <p:nvPr/>
        </p:nvGrpSpPr>
        <p:grpSpPr>
          <a:xfrm>
            <a:off x="5299177" y="3841872"/>
            <a:ext cx="1496954" cy="700870"/>
            <a:chOff x="5537176" y="5465149"/>
            <a:chExt cx="1496954" cy="700870"/>
          </a:xfrm>
        </p:grpSpPr>
        <p:sp>
          <p:nvSpPr>
            <p:cNvPr id="371" name="TextBox 370">
              <a:extLst>
                <a:ext uri="{FF2B5EF4-FFF2-40B4-BE49-F238E27FC236}">
                  <a16:creationId xmlns:a16="http://schemas.microsoft.com/office/drawing/2014/main" id="{621DDFA9-7C90-4FAF-B65A-055319FC48E9}"/>
                </a:ext>
              </a:extLst>
            </p:cNvPr>
            <p:cNvSpPr txBox="1"/>
            <p:nvPr/>
          </p:nvSpPr>
          <p:spPr>
            <a:xfrm>
              <a:off x="5537176" y="5765909"/>
              <a:ext cx="1496954" cy="400110"/>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Unique Customers De-Energized</a:t>
              </a:r>
            </a:p>
          </p:txBody>
        </p:sp>
        <p:sp>
          <p:nvSpPr>
            <p:cNvPr id="373" name="TextBox 372">
              <a:extLst>
                <a:ext uri="{FF2B5EF4-FFF2-40B4-BE49-F238E27FC236}">
                  <a16:creationId xmlns:a16="http://schemas.microsoft.com/office/drawing/2014/main" id="{76B62492-1280-4198-BC03-7DC06F7DF303}"/>
                </a:ext>
              </a:extLst>
            </p:cNvPr>
            <p:cNvSpPr txBox="1"/>
            <p:nvPr/>
          </p:nvSpPr>
          <p:spPr>
            <a:xfrm>
              <a:off x="5537176" y="5465149"/>
              <a:ext cx="1120631" cy="369332"/>
            </a:xfrm>
            <a:prstGeom prst="rect">
              <a:avLst/>
            </a:prstGeom>
            <a:noFill/>
          </p:spPr>
          <p:txBody>
            <a:bodyPr wrap="square" rtlCol="0">
              <a:spAutoFit/>
            </a:bodyPr>
            <a:lstStyle/>
            <a:p>
              <a:r>
                <a:rPr lang="en-US">
                  <a:solidFill>
                    <a:schemeClr val="accent2"/>
                  </a:solidFill>
                  <a:latin typeface="Montserrat SemiBold" panose="00000700000000000000" pitchFamily="2" charset="0"/>
                </a:rPr>
                <a:t>138,050</a:t>
              </a:r>
            </a:p>
          </p:txBody>
        </p:sp>
      </p:grpSp>
      <p:sp>
        <p:nvSpPr>
          <p:cNvPr id="374" name="TextBox 373">
            <a:extLst>
              <a:ext uri="{FF2B5EF4-FFF2-40B4-BE49-F238E27FC236}">
                <a16:creationId xmlns:a16="http://schemas.microsoft.com/office/drawing/2014/main" id="{EA488107-E0B3-4B24-BD35-48CD2C01DD6D}"/>
              </a:ext>
            </a:extLst>
          </p:cNvPr>
          <p:cNvSpPr txBox="1"/>
          <p:nvPr/>
        </p:nvSpPr>
        <p:spPr>
          <a:xfrm>
            <a:off x="1841869" y="4742644"/>
            <a:ext cx="480349" cy="369332"/>
          </a:xfrm>
          <a:prstGeom prst="rect">
            <a:avLst/>
          </a:prstGeom>
          <a:noFill/>
        </p:spPr>
        <p:txBody>
          <a:bodyPr wrap="square" rtlCol="0">
            <a:spAutoFit/>
          </a:bodyPr>
          <a:lstStyle/>
          <a:p>
            <a:pPr algn="r"/>
            <a:r>
              <a:rPr lang="en-US">
                <a:solidFill>
                  <a:schemeClr val="accent2"/>
                </a:solidFill>
                <a:latin typeface="Montserrat SemiBold" panose="00000700000000000000" pitchFamily="2" charset="0"/>
              </a:rPr>
              <a:t>10</a:t>
            </a:r>
          </a:p>
        </p:txBody>
      </p:sp>
      <p:pic>
        <p:nvPicPr>
          <p:cNvPr id="375" name="Picture 374" descr="Shape&#10;&#10;Description automatically generated with low confidence">
            <a:extLst>
              <a:ext uri="{FF2B5EF4-FFF2-40B4-BE49-F238E27FC236}">
                <a16:creationId xmlns:a16="http://schemas.microsoft.com/office/drawing/2014/main" id="{CC0A29B9-5222-4929-A3AA-D1110746966C}"/>
              </a:ext>
            </a:extLst>
          </p:cNvPr>
          <p:cNvPicPr>
            <a:picLocks noChangeAspect="1"/>
          </p:cNvPicPr>
          <p:nvPr/>
        </p:nvPicPr>
        <p:blipFill rotWithShape="1">
          <a:blip r:embed="rId7">
            <a:duotone>
              <a:schemeClr val="accent2">
                <a:shade val="45000"/>
                <a:satMod val="135000"/>
              </a:schemeClr>
              <a:prstClr val="white"/>
            </a:duotone>
            <a:extLst>
              <a:ext uri="{28A0092B-C50C-407E-A947-70E740481C1C}">
                <a14:useLocalDpi xmlns:a14="http://schemas.microsoft.com/office/drawing/2010/main" val="0"/>
              </a:ext>
            </a:extLst>
          </a:blip>
          <a:srcRect l="20357" r="21791" b="15734"/>
          <a:stretch/>
        </p:blipFill>
        <p:spPr>
          <a:xfrm>
            <a:off x="2283991" y="4730577"/>
            <a:ext cx="226804" cy="330360"/>
          </a:xfrm>
          <a:prstGeom prst="rect">
            <a:avLst/>
          </a:prstGeom>
        </p:spPr>
      </p:pic>
      <p:sp>
        <p:nvSpPr>
          <p:cNvPr id="376" name="TextBox 375">
            <a:extLst>
              <a:ext uri="{FF2B5EF4-FFF2-40B4-BE49-F238E27FC236}">
                <a16:creationId xmlns:a16="http://schemas.microsoft.com/office/drawing/2014/main" id="{6DDD6CB4-58F5-4D95-A265-02AEDAFE5020}"/>
              </a:ext>
            </a:extLst>
          </p:cNvPr>
          <p:cNvSpPr txBox="1"/>
          <p:nvPr/>
        </p:nvSpPr>
        <p:spPr>
          <a:xfrm>
            <a:off x="1841869" y="1553173"/>
            <a:ext cx="480349" cy="369332"/>
          </a:xfrm>
          <a:prstGeom prst="rect">
            <a:avLst/>
          </a:prstGeom>
          <a:noFill/>
        </p:spPr>
        <p:txBody>
          <a:bodyPr wrap="square" rtlCol="0">
            <a:spAutoFit/>
          </a:bodyPr>
          <a:lstStyle/>
          <a:p>
            <a:pPr algn="r"/>
            <a:r>
              <a:rPr lang="en-US">
                <a:solidFill>
                  <a:schemeClr val="accent1"/>
                </a:solidFill>
                <a:latin typeface="Montserrat SemiBold" panose="00000700000000000000" pitchFamily="2" charset="0"/>
              </a:rPr>
              <a:t>16</a:t>
            </a:r>
          </a:p>
        </p:txBody>
      </p:sp>
      <p:sp>
        <p:nvSpPr>
          <p:cNvPr id="377" name="TextBox 376">
            <a:extLst>
              <a:ext uri="{FF2B5EF4-FFF2-40B4-BE49-F238E27FC236}">
                <a16:creationId xmlns:a16="http://schemas.microsoft.com/office/drawing/2014/main" id="{1578D350-FB0D-4094-B8FB-7CDFC891FEC4}"/>
              </a:ext>
            </a:extLst>
          </p:cNvPr>
          <p:cNvSpPr txBox="1"/>
          <p:nvPr/>
        </p:nvSpPr>
        <p:spPr>
          <a:xfrm>
            <a:off x="1841869" y="3790512"/>
            <a:ext cx="480349" cy="369332"/>
          </a:xfrm>
          <a:prstGeom prst="rect">
            <a:avLst/>
          </a:prstGeom>
          <a:noFill/>
        </p:spPr>
        <p:txBody>
          <a:bodyPr wrap="square" rtlCol="0">
            <a:spAutoFit/>
          </a:bodyPr>
          <a:lstStyle/>
          <a:p>
            <a:pPr algn="r"/>
            <a:r>
              <a:rPr lang="en-US">
                <a:solidFill>
                  <a:schemeClr val="accent2"/>
                </a:solidFill>
                <a:latin typeface="Montserrat SemiBold" panose="00000700000000000000" pitchFamily="2" charset="0"/>
              </a:rPr>
              <a:t>12</a:t>
            </a:r>
          </a:p>
        </p:txBody>
      </p:sp>
      <p:pic>
        <p:nvPicPr>
          <p:cNvPr id="1038" name="Picture 1037" descr="Shape&#10;&#10;Description automatically generated with low confidence">
            <a:extLst>
              <a:ext uri="{FF2B5EF4-FFF2-40B4-BE49-F238E27FC236}">
                <a16:creationId xmlns:a16="http://schemas.microsoft.com/office/drawing/2014/main" id="{911E91D8-2110-4B85-86D1-B97C3992C247}"/>
              </a:ext>
            </a:extLst>
          </p:cNvPr>
          <p:cNvPicPr>
            <a:picLocks noChangeAspect="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15479" r="15354" b="14362"/>
          <a:stretch/>
        </p:blipFill>
        <p:spPr>
          <a:xfrm>
            <a:off x="2306651" y="1604515"/>
            <a:ext cx="198866" cy="246221"/>
          </a:xfrm>
          <a:prstGeom prst="rect">
            <a:avLst/>
          </a:prstGeom>
        </p:spPr>
      </p:pic>
      <p:pic>
        <p:nvPicPr>
          <p:cNvPr id="399" name="Picture 398" descr="Shape&#10;&#10;Description automatically generated with low confidence">
            <a:extLst>
              <a:ext uri="{FF2B5EF4-FFF2-40B4-BE49-F238E27FC236}">
                <a16:creationId xmlns:a16="http://schemas.microsoft.com/office/drawing/2014/main" id="{EB6BC3B7-4919-4F23-A7EC-3078A2CF2481}"/>
              </a:ext>
            </a:extLst>
          </p:cNvPr>
          <p:cNvPicPr>
            <a:picLocks noChangeAspect="1"/>
          </p:cNvPicPr>
          <p:nvPr/>
        </p:nvPicPr>
        <p:blipFill rotWithShape="1">
          <a:blip r:embed="rId8">
            <a:duotone>
              <a:schemeClr val="accent2">
                <a:shade val="45000"/>
                <a:satMod val="135000"/>
              </a:schemeClr>
              <a:prstClr val="white"/>
            </a:duotone>
            <a:extLst>
              <a:ext uri="{28A0092B-C50C-407E-A947-70E740481C1C}">
                <a14:useLocalDpi xmlns:a14="http://schemas.microsoft.com/office/drawing/2010/main" val="0"/>
              </a:ext>
            </a:extLst>
          </a:blip>
          <a:srcRect l="15479" r="15354" b="14362"/>
          <a:stretch/>
        </p:blipFill>
        <p:spPr>
          <a:xfrm>
            <a:off x="2306651" y="3835819"/>
            <a:ext cx="198866" cy="246221"/>
          </a:xfrm>
          <a:prstGeom prst="rect">
            <a:avLst/>
          </a:prstGeom>
        </p:spPr>
      </p:pic>
      <p:cxnSp>
        <p:nvCxnSpPr>
          <p:cNvPr id="1044" name="Straight Connector 1043">
            <a:extLst>
              <a:ext uri="{FF2B5EF4-FFF2-40B4-BE49-F238E27FC236}">
                <a16:creationId xmlns:a16="http://schemas.microsoft.com/office/drawing/2014/main" id="{B097EC5C-CC38-4859-BD10-34FAC4934323}"/>
              </a:ext>
            </a:extLst>
          </p:cNvPr>
          <p:cNvCxnSpPr/>
          <p:nvPr/>
        </p:nvCxnSpPr>
        <p:spPr>
          <a:xfrm>
            <a:off x="7197754" y="1682955"/>
            <a:ext cx="0" cy="155448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3EAAB35C-B0C4-40C9-9237-8F3F4ED5F3B2}"/>
              </a:ext>
            </a:extLst>
          </p:cNvPr>
          <p:cNvCxnSpPr/>
          <p:nvPr/>
        </p:nvCxnSpPr>
        <p:spPr>
          <a:xfrm>
            <a:off x="7197754" y="3835819"/>
            <a:ext cx="0" cy="21031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53" name="Rectangle 352">
            <a:extLst>
              <a:ext uri="{FF2B5EF4-FFF2-40B4-BE49-F238E27FC236}">
                <a16:creationId xmlns:a16="http://schemas.microsoft.com/office/drawing/2014/main" id="{C9BB19BC-98FF-43BC-BD7A-E5984D76DC25}"/>
              </a:ext>
            </a:extLst>
          </p:cNvPr>
          <p:cNvSpPr/>
          <p:nvPr/>
        </p:nvSpPr>
        <p:spPr>
          <a:xfrm>
            <a:off x="831837" y="6652312"/>
            <a:ext cx="7240866" cy="215444"/>
          </a:xfrm>
          <a:prstGeom prst="rect">
            <a:avLst/>
          </a:prstGeom>
        </p:spPr>
        <p:txBody>
          <a:bodyPr wrap="square" anchor="b">
            <a:spAutoFit/>
          </a:bodyPr>
          <a:lstStyle/>
          <a:p>
            <a:pPr lvl="0">
              <a:spcAft>
                <a:spcPts val="400"/>
              </a:spcAft>
              <a:defRPr/>
            </a:pPr>
            <a:r>
              <a:rPr lang="en-US" sz="800" b="1" spc="-10">
                <a:solidFill>
                  <a:prstClr val="black"/>
                </a:solidFill>
                <a:latin typeface="Montserrat Light" panose="00000400000000000000" pitchFamily="2" charset="0"/>
                <a:cs typeface="Times New Roman" panose="02020603050405020304" pitchFamily="18" charset="0"/>
              </a:rPr>
              <a:t>Source: </a:t>
            </a:r>
            <a:r>
              <a:rPr lang="en-US" sz="800" spc="-10">
                <a:solidFill>
                  <a:prstClr val="black"/>
                </a:solidFill>
                <a:latin typeface="Montserrat Light" panose="00000400000000000000" pitchFamily="2" charset="0"/>
                <a:cs typeface="Times New Roman" panose="02020603050405020304" pitchFamily="18" charset="0"/>
              </a:rPr>
              <a:t>PSPS Journey Dashboard </a:t>
            </a:r>
          </a:p>
        </p:txBody>
      </p:sp>
      <p:sp>
        <p:nvSpPr>
          <p:cNvPr id="354" name="TextBox 353">
            <a:extLst>
              <a:ext uri="{FF2B5EF4-FFF2-40B4-BE49-F238E27FC236}">
                <a16:creationId xmlns:a16="http://schemas.microsoft.com/office/drawing/2014/main" id="{7CCD5856-8240-4B50-A350-1B0EC78D2F62}"/>
              </a:ext>
            </a:extLst>
          </p:cNvPr>
          <p:cNvSpPr txBox="1"/>
          <p:nvPr/>
        </p:nvSpPr>
        <p:spPr>
          <a:xfrm>
            <a:off x="1846784" y="5062648"/>
            <a:ext cx="1840126" cy="400110"/>
          </a:xfrm>
          <a:prstGeom prst="rect">
            <a:avLst/>
          </a:prstGeom>
          <a:noFill/>
        </p:spPr>
        <p:txBody>
          <a:bodyPr wrap="square">
            <a:spAutoFit/>
          </a:bodyPr>
          <a:lstStyle>
            <a:defPPr>
              <a:defRPr lang="en-US"/>
            </a:defPPr>
            <a:lvl1pPr>
              <a:defRPr sz="1600">
                <a:latin typeface="Montserrat SemiBold" panose="00000700000000000000" pitchFamily="2" charset="0"/>
              </a:defRPr>
            </a:lvl1pPr>
          </a:lstStyle>
          <a:p>
            <a:r>
              <a:rPr lang="en-US" sz="1000">
                <a:latin typeface="Montserrat" panose="00000500000000000000" pitchFamily="50" charset="0"/>
              </a:rPr>
              <a:t>PSPS Event with </a:t>
            </a:r>
          </a:p>
          <a:p>
            <a:r>
              <a:rPr lang="en-US" sz="1000">
                <a:latin typeface="Montserrat" panose="00000500000000000000" pitchFamily="50" charset="0"/>
              </a:rPr>
              <a:t>De-Energizations**</a:t>
            </a:r>
          </a:p>
        </p:txBody>
      </p:sp>
    </p:spTree>
    <p:extLst>
      <p:ext uri="{BB962C8B-B14F-4D97-AF65-F5344CB8AC3E}">
        <p14:creationId xmlns:p14="http://schemas.microsoft.com/office/powerpoint/2010/main" val="27618705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734BD8D7-56FE-4C44-B4EB-B74B55FEA65D}"/>
              </a:ext>
            </a:extLst>
          </p:cNvPr>
          <p:cNvSpPr/>
          <p:nvPr/>
        </p:nvSpPr>
        <p:spPr>
          <a:xfrm rot="10800000">
            <a:off x="967423" y="3779742"/>
            <a:ext cx="2772582" cy="239015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B909C1F2-908F-4EEE-860F-6BC5F723E705}"/>
              </a:ext>
            </a:extLst>
          </p:cNvPr>
          <p:cNvSpPr/>
          <p:nvPr/>
        </p:nvSpPr>
        <p:spPr>
          <a:xfrm>
            <a:off x="422693" y="2949677"/>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7AF35108-9C5A-4FD4-973F-D49A9C392437}"/>
              </a:ext>
            </a:extLst>
          </p:cNvPr>
          <p:cNvSpPr/>
          <p:nvPr/>
        </p:nvSpPr>
        <p:spPr>
          <a:xfrm>
            <a:off x="1219637" y="2835245"/>
            <a:ext cx="929685" cy="801453"/>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5573" y="4479079"/>
            <a:ext cx="2940827" cy="1413310"/>
          </a:xfrm>
          <a:prstGeom prst="rect">
            <a:avLst/>
          </a:prstGeom>
        </p:spPr>
      </p:pic>
    </p:spTree>
    <p:extLst>
      <p:ext uri="{BB962C8B-B14F-4D97-AF65-F5344CB8AC3E}">
        <p14:creationId xmlns:p14="http://schemas.microsoft.com/office/powerpoint/2010/main" val="2331646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72D094-12E3-4C80-9BB4-368FA52FD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11"/>
            <a:ext cx="12192000" cy="6842977"/>
          </a:xfrm>
          <a:prstGeom prst="rect">
            <a:avLst/>
          </a:prstGeom>
        </p:spPr>
      </p:pic>
      <p:sp>
        <p:nvSpPr>
          <p:cNvPr id="12" name="Rectangle 11">
            <a:extLst>
              <a:ext uri="{FF2B5EF4-FFF2-40B4-BE49-F238E27FC236}">
                <a16:creationId xmlns:a16="http://schemas.microsoft.com/office/drawing/2014/main" id="{1BE8D880-DDE5-4B80-9BE4-AA90DC5B4D33}"/>
              </a:ext>
            </a:extLst>
          </p:cNvPr>
          <p:cNvSpPr/>
          <p:nvPr/>
        </p:nvSpPr>
        <p:spPr>
          <a:xfrm>
            <a:off x="0" y="3147596"/>
            <a:ext cx="12192000" cy="2891697"/>
          </a:xfrm>
          <a:prstGeom prst="rect">
            <a:avLst/>
          </a:prstGeom>
          <a:solidFill>
            <a:schemeClr val="accent5">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7">
            <a:extLst>
              <a:ext uri="{FF2B5EF4-FFF2-40B4-BE49-F238E27FC236}">
                <a16:creationId xmlns:a16="http://schemas.microsoft.com/office/drawing/2014/main" id="{47FEBD67-75D8-4A58-9492-FC008FC2E21D}"/>
              </a:ext>
            </a:extLst>
          </p:cNvPr>
          <p:cNvSpPr/>
          <p:nvPr/>
        </p:nvSpPr>
        <p:spPr>
          <a:xfrm rot="10800000">
            <a:off x="967423" y="3290640"/>
            <a:ext cx="2772582" cy="23901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68F594B5-A39E-4783-8BA5-98B3C91B25E7}"/>
              </a:ext>
            </a:extLst>
          </p:cNvPr>
          <p:cNvSpPr/>
          <p:nvPr/>
        </p:nvSpPr>
        <p:spPr>
          <a:xfrm>
            <a:off x="422693" y="2460575"/>
            <a:ext cx="1593889" cy="137404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5B8A30D1-E2F3-49A9-A8CB-20200B35E9BB}"/>
              </a:ext>
            </a:extLst>
          </p:cNvPr>
          <p:cNvSpPr/>
          <p:nvPr/>
        </p:nvSpPr>
        <p:spPr>
          <a:xfrm>
            <a:off x="1219637" y="2346143"/>
            <a:ext cx="929685" cy="80145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2133126" y="3638350"/>
            <a:ext cx="8922801" cy="1938992"/>
          </a:xfrm>
          <a:prstGeom prst="rect">
            <a:avLst/>
          </a:prstGeom>
          <a:noFill/>
        </p:spPr>
        <p:txBody>
          <a:bodyPr wrap="square" rtlCol="0">
            <a:spAutoFit/>
          </a:bodyPr>
          <a:lstStyle/>
          <a:p>
            <a:pPr lvl="0">
              <a:defRPr/>
            </a:pPr>
            <a:r>
              <a:rPr lang="en-US" sz="4000">
                <a:solidFill>
                  <a:prstClr val="white"/>
                </a:solidFill>
                <a:latin typeface="Montserrat SemiBold" panose="00000700000000000000" pitchFamily="2" charset="0"/>
              </a:rPr>
              <a:t>What do Residential customers know about Public Safety Power Shutoffs (PSPS)? </a:t>
            </a:r>
            <a:endParaRPr kumimoji="0" lang="en-US" sz="4000" b="0" i="0" u="none" strike="noStrike" kern="1200" cap="none" spc="0" normalizeH="0" baseline="0" noProof="0">
              <a:ln>
                <a:noFill/>
              </a:ln>
              <a:solidFill>
                <a:prstClr val="white"/>
              </a:solidFill>
              <a:effectLst/>
              <a:uLnTx/>
              <a:uFillTx/>
              <a:latin typeface="Montserrat SemiBold" panose="00000700000000000000" pitchFamily="2" charset="0"/>
              <a:ea typeface="+mn-ea"/>
              <a:cs typeface="+mn-cs"/>
            </a:endParaRPr>
          </a:p>
        </p:txBody>
      </p:sp>
    </p:spTree>
    <p:extLst>
      <p:ext uri="{BB962C8B-B14F-4D97-AF65-F5344CB8AC3E}">
        <p14:creationId xmlns:p14="http://schemas.microsoft.com/office/powerpoint/2010/main" val="216011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33C85EE2-E00F-4C24-97F4-5259CA50277B}"/>
              </a:ext>
            </a:extLst>
          </p:cNvPr>
          <p:cNvSpPr txBox="1">
            <a:spLocks/>
          </p:cNvSpPr>
          <p:nvPr/>
        </p:nvSpPr>
        <p:spPr>
          <a:xfrm>
            <a:off x="5142920" y="825165"/>
            <a:ext cx="5819290"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UNAIDED AWARENESS OF SCE’S WILDFIRE MITIGATION PROGRAMS</a:t>
            </a:r>
          </a:p>
        </p:txBody>
      </p:sp>
      <p:sp>
        <p:nvSpPr>
          <p:cNvPr id="20" name="Rectangle 19">
            <a:extLst>
              <a:ext uri="{FF2B5EF4-FFF2-40B4-BE49-F238E27FC236}">
                <a16:creationId xmlns:a16="http://schemas.microsoft.com/office/drawing/2014/main" id="{6E8A5547-072F-4A13-B92B-194816D505D6}"/>
              </a:ext>
            </a:extLst>
          </p:cNvPr>
          <p:cNvSpPr/>
          <p:nvPr/>
        </p:nvSpPr>
        <p:spPr>
          <a:xfrm>
            <a:off x="-11929" y="0"/>
            <a:ext cx="43775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cxnSp>
        <p:nvCxnSpPr>
          <p:cNvPr id="17" name="Straight Connector 16">
            <a:extLst>
              <a:ext uri="{FF2B5EF4-FFF2-40B4-BE49-F238E27FC236}">
                <a16:creationId xmlns:a16="http://schemas.microsoft.com/office/drawing/2014/main" id="{07DCAD91-0F38-43AA-A56F-DA37A6F32436}"/>
              </a:ext>
            </a:extLst>
          </p:cNvPr>
          <p:cNvCxnSpPr>
            <a:cxnSpLocks/>
          </p:cNvCxnSpPr>
          <p:nvPr/>
        </p:nvCxnSpPr>
        <p:spPr>
          <a:xfrm rot="16200000" flipV="1">
            <a:off x="5446504" y="922234"/>
            <a:ext cx="0" cy="4572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28" name="Table 27">
            <a:extLst>
              <a:ext uri="{FF2B5EF4-FFF2-40B4-BE49-F238E27FC236}">
                <a16:creationId xmlns:a16="http://schemas.microsoft.com/office/drawing/2014/main" id="{52095A05-47C2-4283-A474-ACCD37A1A9A4}"/>
              </a:ext>
            </a:extLst>
          </p:cNvPr>
          <p:cNvGraphicFramePr>
            <a:graphicFrameLocks noGrp="1"/>
          </p:cNvGraphicFramePr>
          <p:nvPr>
            <p:extLst>
              <p:ext uri="{D42A27DB-BD31-4B8C-83A1-F6EECF244321}">
                <p14:modId xmlns:p14="http://schemas.microsoft.com/office/powerpoint/2010/main" val="1229853526"/>
              </p:ext>
            </p:extLst>
          </p:nvPr>
        </p:nvGraphicFramePr>
        <p:xfrm>
          <a:off x="5142920" y="1199505"/>
          <a:ext cx="6400798" cy="4572000"/>
        </p:xfrm>
        <a:graphic>
          <a:graphicData uri="http://schemas.openxmlformats.org/drawingml/2006/table">
            <a:tbl>
              <a:tblPr/>
              <a:tblGrid>
                <a:gridCol w="1717288">
                  <a:extLst>
                    <a:ext uri="{9D8B030D-6E8A-4147-A177-3AD203B41FA5}">
                      <a16:colId xmlns:a16="http://schemas.microsoft.com/office/drawing/2014/main" val="2162578061"/>
                    </a:ext>
                  </a:extLst>
                </a:gridCol>
                <a:gridCol w="936702">
                  <a:extLst>
                    <a:ext uri="{9D8B030D-6E8A-4147-A177-3AD203B41FA5}">
                      <a16:colId xmlns:a16="http://schemas.microsoft.com/office/drawing/2014/main" val="4200783274"/>
                    </a:ext>
                  </a:extLst>
                </a:gridCol>
                <a:gridCol w="936702">
                  <a:extLst>
                    <a:ext uri="{9D8B030D-6E8A-4147-A177-3AD203B41FA5}">
                      <a16:colId xmlns:a16="http://schemas.microsoft.com/office/drawing/2014/main" val="2876682211"/>
                    </a:ext>
                  </a:extLst>
                </a:gridCol>
                <a:gridCol w="936702">
                  <a:extLst>
                    <a:ext uri="{9D8B030D-6E8A-4147-A177-3AD203B41FA5}">
                      <a16:colId xmlns:a16="http://schemas.microsoft.com/office/drawing/2014/main" val="2054893804"/>
                    </a:ext>
                  </a:extLst>
                </a:gridCol>
                <a:gridCol w="936702">
                  <a:extLst>
                    <a:ext uri="{9D8B030D-6E8A-4147-A177-3AD203B41FA5}">
                      <a16:colId xmlns:a16="http://schemas.microsoft.com/office/drawing/2014/main" val="2513232246"/>
                    </a:ext>
                  </a:extLst>
                </a:gridCol>
                <a:gridCol w="936702">
                  <a:extLst>
                    <a:ext uri="{9D8B030D-6E8A-4147-A177-3AD203B41FA5}">
                      <a16:colId xmlns:a16="http://schemas.microsoft.com/office/drawing/2014/main" val="3740845968"/>
                    </a:ext>
                  </a:extLst>
                </a:gridCol>
              </a:tblGrid>
              <a:tr h="548640">
                <a:tc>
                  <a:txBody>
                    <a:bodyPr/>
                    <a:lstStyle/>
                    <a:p>
                      <a:pPr marL="0" algn="l" defTabSz="914400" rtl="0" eaLnBrk="1" fontAlgn="t" latinLnBrk="0" hangingPunct="1"/>
                      <a:endPar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5720" marR="4572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kern="1200">
                          <a:solidFill>
                            <a:srgbClr val="000000"/>
                          </a:solidFill>
                          <a:effectLst/>
                          <a:latin typeface="Montserrat SemiBold" panose="00000700000000000000" pitchFamily="2" charset="0"/>
                          <a:ea typeface="+mn-ea"/>
                          <a:cs typeface="+mn-cs"/>
                        </a:rPr>
                        <a:t>Not Notified, De-Energized</a:t>
                      </a: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SemiBold" panose="00000700000000000000" pitchFamily="2" charset="0"/>
                        </a:rPr>
                        <a:t>Notified, </a:t>
                      </a:r>
                    </a:p>
                    <a:p>
                      <a:pPr algn="ctr" fontAlgn="b"/>
                      <a:r>
                        <a:rPr lang="en-US" sz="900" b="0" i="0" u="none" strike="noStrike">
                          <a:solidFill>
                            <a:srgbClr val="000000"/>
                          </a:solidFill>
                          <a:effectLst/>
                          <a:latin typeface="Montserrat SemiBold" panose="00000700000000000000" pitchFamily="2" charset="0"/>
                        </a:rPr>
                        <a:t>De-Energized</a:t>
                      </a:r>
                      <a:br>
                        <a:rPr lang="en-US" sz="1000" b="0" i="0" u="none" strike="noStrike">
                          <a:solidFill>
                            <a:srgbClr val="000000"/>
                          </a:solidFill>
                          <a:effectLst/>
                          <a:latin typeface="Montserrat SemiBold" panose="00000700000000000000" pitchFamily="2" charset="0"/>
                        </a:rPr>
                      </a:br>
                      <a:r>
                        <a:rPr lang="en-US" sz="800" b="0" i="0" u="none" strike="noStrike">
                          <a:solidFill>
                            <a:srgbClr val="000000"/>
                          </a:solidFill>
                          <a:effectLst/>
                          <a:latin typeface="Montserrat Light" panose="00000400000000000000" pitchFamily="2" charset="0"/>
                        </a:rPr>
                        <a:t>(B)</a:t>
                      </a:r>
                      <a:endParaRPr lang="en-US" sz="10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SemiBold" panose="00000700000000000000" pitchFamily="2" charset="0"/>
                        </a:rPr>
                        <a:t>Notified, </a:t>
                      </a:r>
                    </a:p>
                    <a:p>
                      <a:pPr algn="ctr" fontAlgn="b"/>
                      <a:r>
                        <a:rPr lang="en-US" sz="900" b="0" i="0" u="none" strike="noStrike">
                          <a:solidFill>
                            <a:srgbClr val="000000"/>
                          </a:solidFill>
                          <a:effectLst/>
                          <a:latin typeface="Montserrat SemiBold" panose="00000700000000000000" pitchFamily="2" charset="0"/>
                        </a:rPr>
                        <a:t>Not De-En</a:t>
                      </a:r>
                    </a:p>
                    <a:p>
                      <a:pPr algn="ctr" fontAlgn="b"/>
                      <a:r>
                        <a:rPr lang="en-US" sz="8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SemiBold" panose="00000700000000000000" pitchFamily="2" charset="0"/>
                        </a:rPr>
                        <a:t>Not Notified, Not De-</a:t>
                      </a:r>
                      <a:r>
                        <a:rPr lang="en-US" sz="900" b="0" i="0" u="none" strike="noStrike" err="1">
                          <a:solidFill>
                            <a:srgbClr val="000000"/>
                          </a:solidFill>
                          <a:effectLst/>
                          <a:latin typeface="Montserrat SemiBold" panose="00000700000000000000" pitchFamily="2" charset="0"/>
                        </a:rPr>
                        <a:t>En</a:t>
                      </a:r>
                      <a:endParaRPr lang="en-US" sz="900" b="0" i="0" u="none" strike="noStrike">
                        <a:solidFill>
                          <a:srgbClr val="000000"/>
                        </a:solidFill>
                        <a:effectLst/>
                        <a:latin typeface="Montserrat SemiBold" panose="00000700000000000000" pitchFamily="2" charset="0"/>
                      </a:endParaRP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SemiBold" panose="00000700000000000000" pitchFamily="2" charset="0"/>
                        </a:rPr>
                        <a:t>Not in High-</a:t>
                      </a:r>
                    </a:p>
                    <a:p>
                      <a:pPr algn="ctr" fontAlgn="b"/>
                      <a:r>
                        <a:rPr lang="en-US" sz="900" b="0" i="0" u="none" strike="noStrike">
                          <a:solidFill>
                            <a:srgbClr val="000000"/>
                          </a:solidFill>
                          <a:effectLst/>
                          <a:latin typeface="Montserrat SemiBold" panose="00000700000000000000" pitchFamily="2" charset="0"/>
                        </a:rPr>
                        <a:t>Risk Area </a:t>
                      </a:r>
                    </a:p>
                    <a:p>
                      <a:pPr algn="ctr" fontAlgn="b"/>
                      <a:r>
                        <a:rPr lang="en-US" sz="800" b="0" i="0" u="none" strike="noStrike" kern="12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5683136"/>
                  </a:ext>
                </a:extLst>
              </a:tr>
              <a:tr h="402336">
                <a:tc>
                  <a:txBody>
                    <a:bodyPr/>
                    <a:lstStyle/>
                    <a:p>
                      <a:pPr marL="0" algn="l" defTabSz="914400" rtl="0" eaLnBrk="1" fontAlgn="t" latinLnBrk="0" hangingPunct="1"/>
                      <a:r>
                        <a:rPr kumimoji="0" lang="en-US" sz="1000" b="0" i="0" u="none" strike="noStrike" kern="1200" cap="none" spc="0" normalizeH="0" baseline="0">
                          <a:ln>
                            <a:noFill/>
                          </a:ln>
                          <a:solidFill>
                            <a:schemeClr val="tx1"/>
                          </a:solidFill>
                          <a:effectLst/>
                          <a:uLnTx/>
                          <a:uFillTx/>
                          <a:latin typeface="Montserrat SemiBold" panose="00000700000000000000" pitchFamily="2" charset="0"/>
                          <a:ea typeface="+mn-ea"/>
                          <a:cs typeface="Times New Roman" panose="02020603050405020304" pitchFamily="18" charset="0"/>
                        </a:rPr>
                        <a:t>NET: Cutting Power / PSPS</a:t>
                      </a:r>
                    </a:p>
                  </a:txBody>
                  <a:tcPr marL="45720" marR="4572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23%</a:t>
                      </a:r>
                      <a:r>
                        <a:rPr lang="en-US" sz="1000" b="0" i="0" u="none" strike="noStrike" kern="1200" baseline="30000">
                          <a:solidFill>
                            <a:schemeClr val="tx1"/>
                          </a:solidFill>
                          <a:effectLst/>
                          <a:latin typeface="Montserrat" panose="00000500000000000000" pitchFamily="2" charset="0"/>
                          <a:ea typeface="+mn-ea"/>
                          <a:cs typeface="+mn-cs"/>
                        </a:rPr>
                        <a:t>DE</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37%</a:t>
                      </a:r>
                      <a:r>
                        <a:rPr lang="en-US" sz="1000" b="0" i="0" u="none" strike="noStrike" kern="1200" baseline="30000">
                          <a:solidFill>
                            <a:schemeClr val="tx1"/>
                          </a:solidFill>
                          <a:effectLst/>
                          <a:latin typeface="Montserrat" panose="00000500000000000000" pitchFamily="2" charset="0"/>
                          <a:ea typeface="+mn-ea"/>
                          <a:cs typeface="+mn-cs"/>
                        </a:rPr>
                        <a:t>ACDE</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25%</a:t>
                      </a:r>
                      <a:r>
                        <a:rPr lang="en-US" sz="1000" b="0" i="0" u="none" strike="noStrike" kern="1200" baseline="30000">
                          <a:solidFill>
                            <a:schemeClr val="tx1"/>
                          </a:solidFill>
                          <a:effectLst/>
                          <a:latin typeface="Montserrat" panose="00000500000000000000" pitchFamily="2" charset="0"/>
                          <a:ea typeface="+mn-ea"/>
                          <a:cs typeface="+mn-cs"/>
                        </a:rPr>
                        <a:t>DE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16%</a:t>
                      </a:r>
                      <a:r>
                        <a:rPr lang="en-US" sz="1000" b="0" i="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en-US" sz="1000" b="0" i="0" u="none" strike="noStrike" kern="1200">
                          <a:solidFill>
                            <a:schemeClr val="bg1"/>
                          </a:solidFill>
                          <a:effectLst/>
                          <a:latin typeface="Montserrat" panose="00000500000000000000" pitchFamily="2" charset="0"/>
                          <a:ea typeface="+mn-ea"/>
                          <a:cs typeface="+mn-cs"/>
                        </a:rPr>
                        <a:t>5%</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70929370"/>
                  </a:ext>
                </a:extLst>
              </a:tr>
              <a:tr h="402336">
                <a:tc>
                  <a:txBody>
                    <a:bodyPr/>
                    <a:lstStyle/>
                    <a:p>
                      <a:pPr marL="274320" lvl="1"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General power outages or shutoffs</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9%</a:t>
                      </a:r>
                      <a:r>
                        <a:rPr lang="en-US" sz="1000" b="0" i="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8E1">
                        <a:alpha val="74902"/>
                      </a:srgbClr>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15%</a:t>
                      </a:r>
                      <a:r>
                        <a:rPr lang="en-US" sz="1000" b="0" i="0" u="none" strike="noStrike" kern="1200" baseline="30000">
                          <a:solidFill>
                            <a:schemeClr val="tx1"/>
                          </a:solidFill>
                          <a:effectLst/>
                          <a:latin typeface="Montserrat" panose="00000500000000000000" pitchFamily="2" charset="0"/>
                          <a:ea typeface="+mn-ea"/>
                          <a:cs typeface="+mn-cs"/>
                        </a:rPr>
                        <a:t>ACDE</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AF4E4">
                        <a:alpha val="74902"/>
                      </a:srgbClr>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9%</a:t>
                      </a:r>
                      <a:r>
                        <a:rPr lang="en-US" sz="1000" b="0" i="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F1F9">
                        <a:alpha val="74902"/>
                      </a:srgbClr>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7%</a:t>
                      </a:r>
                      <a:r>
                        <a:rPr lang="en-US" sz="1000" b="0" i="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1%</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8C8C8C">
                        <a:alpha val="74902"/>
                      </a:srgbClr>
                    </a:solidFill>
                  </a:tcPr>
                </a:tc>
                <a:extLst>
                  <a:ext uri="{0D108BD9-81ED-4DB2-BD59-A6C34878D82A}">
                    <a16:rowId xmlns:a16="http://schemas.microsoft.com/office/drawing/2014/main" val="3986610589"/>
                  </a:ext>
                </a:extLst>
              </a:tr>
              <a:tr h="402336">
                <a:tc>
                  <a:txBody>
                    <a:bodyPr/>
                    <a:lstStyle/>
                    <a:p>
                      <a:pPr marL="274320" lvl="1"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Cutting power during high winds</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7%</a:t>
                      </a:r>
                      <a:r>
                        <a:rPr lang="en-US" sz="1000" b="0" i="0" u="none" strike="noStrike" kern="1200" baseline="30000">
                          <a:solidFill>
                            <a:schemeClr val="tx1"/>
                          </a:solidFill>
                          <a:effectLst/>
                          <a:latin typeface="Montserrat" panose="00000500000000000000" pitchFamily="2" charset="0"/>
                          <a:ea typeface="+mn-ea"/>
                          <a:cs typeface="+mn-cs"/>
                        </a:rPr>
                        <a:t>DE</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FFF8E1">
                        <a:alpha val="74902"/>
                      </a:srgbClr>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7%</a:t>
                      </a:r>
                      <a:r>
                        <a:rPr lang="en-US" sz="1000" b="0" i="0" u="none" strike="noStrike" kern="1200" baseline="30000">
                          <a:solidFill>
                            <a:schemeClr val="tx1"/>
                          </a:solidFill>
                          <a:effectLst/>
                          <a:latin typeface="Montserrat" panose="00000500000000000000" pitchFamily="2" charset="0"/>
                          <a:ea typeface="+mn-ea"/>
                          <a:cs typeface="+mn-cs"/>
                        </a:rPr>
                        <a:t>DE</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EAF4E4">
                        <a:alpha val="74902"/>
                      </a:srgbClr>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7%</a:t>
                      </a:r>
                      <a:r>
                        <a:rPr lang="en-US" sz="1000" b="0" i="0" u="none" strike="noStrike" kern="1200" baseline="30000">
                          <a:solidFill>
                            <a:schemeClr val="tx1"/>
                          </a:solidFill>
                          <a:effectLst/>
                          <a:latin typeface="Montserrat" panose="00000500000000000000" pitchFamily="2" charset="0"/>
                          <a:ea typeface="+mn-ea"/>
                          <a:cs typeface="+mn-cs"/>
                        </a:rPr>
                        <a:t>DE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EDF1F9">
                        <a:alpha val="74902"/>
                      </a:srgbClr>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3%</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3%</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8C8C8C">
                        <a:alpha val="74902"/>
                      </a:srgbClr>
                    </a:solidFill>
                  </a:tcPr>
                </a:tc>
                <a:extLst>
                  <a:ext uri="{0D108BD9-81ED-4DB2-BD59-A6C34878D82A}">
                    <a16:rowId xmlns:a16="http://schemas.microsoft.com/office/drawing/2014/main" val="4184602676"/>
                  </a:ext>
                </a:extLst>
              </a:tr>
              <a:tr h="402336">
                <a:tc>
                  <a:txBody>
                    <a:bodyPr/>
                    <a:lstStyle/>
                    <a:p>
                      <a:pPr marL="274320" lvl="1" algn="l" fontAlgn="t"/>
                      <a:r>
                        <a:rPr kumimoji="0" lang="en-US" sz="1000" b="0" i="0" u="none" strike="noStrike" kern="1200" cap="none" spc="0" normalizeH="0" baseline="0">
                          <a:ln>
                            <a:noFill/>
                          </a:ln>
                          <a:solidFill>
                            <a:schemeClr val="tx1"/>
                          </a:solidFill>
                          <a:effectLst/>
                          <a:uLnTx/>
                          <a:uFillTx/>
                          <a:latin typeface="Montserrat SemiBold" panose="00000700000000000000" pitchFamily="2" charset="0"/>
                          <a:ea typeface="+mn-ea"/>
                          <a:cs typeface="Times New Roman" panose="02020603050405020304" pitchFamily="18" charset="0"/>
                        </a:rPr>
                        <a:t>Public Safety Power Shutoffs / PSPS</a:t>
                      </a:r>
                    </a:p>
                  </a:txBody>
                  <a:tcPr marL="9525" marR="9525" marT="9525" marB="0" anchor="ctr">
                    <a:lnL w="12700" cap="flat" cmpd="sng" algn="ctr">
                      <a:solidFill>
                        <a:srgbClr val="FF0000"/>
                      </a:solidFill>
                      <a:prstDash val="sysDot"/>
                      <a:round/>
                      <a:headEnd type="none" w="med" len="med"/>
                      <a:tailEnd type="none" w="med" len="med"/>
                    </a:lnL>
                    <a:lnR w="12700" cmpd="sng">
                      <a:noFill/>
                      <a:prstDash val="soli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1" i="0" u="none" strike="noStrike" kern="1200">
                          <a:solidFill>
                            <a:schemeClr val="tx1"/>
                          </a:solidFill>
                          <a:effectLst/>
                          <a:latin typeface="Montserrat" panose="00000500000000000000" pitchFamily="2" charset="0"/>
                          <a:ea typeface="+mn-ea"/>
                          <a:cs typeface="+mn-cs"/>
                        </a:rPr>
                        <a:t>5%</a:t>
                      </a:r>
                      <a:r>
                        <a:rPr lang="en-US" sz="1000" b="1" i="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FFF8E1">
                        <a:alpha val="74902"/>
                      </a:srgbClr>
                    </a:solidFill>
                  </a:tcPr>
                </a:tc>
                <a:tc>
                  <a:txBody>
                    <a:bodyPr/>
                    <a:lstStyle/>
                    <a:p>
                      <a:pPr algn="ctr" fontAlgn="b"/>
                      <a:r>
                        <a:rPr lang="en-US" sz="1000" b="1" i="0" u="none" strike="noStrike" kern="1200">
                          <a:solidFill>
                            <a:schemeClr val="tx1"/>
                          </a:solidFill>
                          <a:effectLst/>
                          <a:latin typeface="Montserrat" panose="00000500000000000000" pitchFamily="2" charset="0"/>
                          <a:ea typeface="+mn-ea"/>
                          <a:cs typeface="+mn-cs"/>
                        </a:rPr>
                        <a:t>12%</a:t>
                      </a:r>
                      <a:r>
                        <a:rPr lang="en-US" sz="1000" b="1" i="0" u="none" strike="noStrike" kern="1200" baseline="30000">
                          <a:solidFill>
                            <a:schemeClr val="tx1"/>
                          </a:solidFill>
                          <a:effectLst/>
                          <a:latin typeface="Montserrat" panose="00000500000000000000" pitchFamily="2" charset="0"/>
                          <a:ea typeface="+mn-ea"/>
                          <a:cs typeface="+mn-cs"/>
                        </a:rPr>
                        <a:t>ACDE</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EAF4E4">
                        <a:alpha val="74902"/>
                      </a:srgbClr>
                    </a:solidFill>
                  </a:tcPr>
                </a:tc>
                <a:tc>
                  <a:txBody>
                    <a:bodyPr/>
                    <a:lstStyle/>
                    <a:p>
                      <a:pPr algn="ctr" fontAlgn="b"/>
                      <a:r>
                        <a:rPr lang="en-US" sz="1000" b="1" i="0" u="none" strike="noStrike" kern="1200">
                          <a:solidFill>
                            <a:schemeClr val="tx1"/>
                          </a:solidFill>
                          <a:effectLst/>
                          <a:latin typeface="Montserrat" panose="00000500000000000000" pitchFamily="2" charset="0"/>
                          <a:ea typeface="+mn-ea"/>
                          <a:cs typeface="+mn-cs"/>
                        </a:rPr>
                        <a:t>6%</a:t>
                      </a:r>
                      <a:r>
                        <a:rPr lang="en-US" sz="1000" b="1" i="0" u="none" strike="noStrike" kern="1200" baseline="30000">
                          <a:solidFill>
                            <a:schemeClr val="tx1"/>
                          </a:solidFill>
                          <a:effectLst/>
                          <a:latin typeface="Montserrat" panose="00000500000000000000" pitchFamily="2" charset="0"/>
                          <a:ea typeface="+mn-ea"/>
                          <a:cs typeface="+mn-cs"/>
                        </a:rPr>
                        <a:t>DE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EDF1F9">
                        <a:alpha val="74902"/>
                      </a:srgbClr>
                    </a:solidFill>
                  </a:tcPr>
                </a:tc>
                <a:tc>
                  <a:txBody>
                    <a:bodyPr/>
                    <a:lstStyle/>
                    <a:p>
                      <a:pPr algn="ctr" fontAlgn="b"/>
                      <a:r>
                        <a:rPr lang="en-US" sz="1000" b="1" i="0" u="none" strike="noStrike" kern="1200">
                          <a:solidFill>
                            <a:schemeClr val="tx1"/>
                          </a:solidFill>
                          <a:effectLst/>
                          <a:latin typeface="Montserrat" panose="00000500000000000000" pitchFamily="2" charset="0"/>
                          <a:ea typeface="+mn-ea"/>
                          <a:cs typeface="+mn-cs"/>
                        </a:rPr>
                        <a:t>3%</a:t>
                      </a:r>
                      <a:r>
                        <a:rPr lang="en-US" sz="1000" b="1" i="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algn="ctr" fontAlgn="b"/>
                      <a:r>
                        <a:rPr lang="en-US" sz="1000" b="1" i="0" u="none" strike="noStrike" kern="1200">
                          <a:solidFill>
                            <a:schemeClr val="tx1"/>
                          </a:solidFill>
                          <a:effectLst/>
                          <a:latin typeface="Montserrat" panose="00000500000000000000" pitchFamily="2" charset="0"/>
                          <a:ea typeface="+mn-ea"/>
                          <a:cs typeface="+mn-cs"/>
                        </a:rPr>
                        <a:t>0%</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rgbClr val="FF0000"/>
                      </a:solidFill>
                      <a:prstDash val="sysDot"/>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rgbClr val="FF0000"/>
                      </a:solidFill>
                      <a:prstDash val="sysDot"/>
                      <a:round/>
                      <a:headEnd type="none" w="med" len="med"/>
                      <a:tailEnd type="none" w="med" len="med"/>
                    </a:lnB>
                    <a:lnTlToBr w="12700" cmpd="sng">
                      <a:noFill/>
                      <a:prstDash val="solid"/>
                    </a:lnTlToBr>
                    <a:lnBlToTr w="12700" cmpd="sng">
                      <a:noFill/>
                      <a:prstDash val="solid"/>
                    </a:lnBlToTr>
                    <a:solidFill>
                      <a:srgbClr val="8C8C8C">
                        <a:alpha val="74902"/>
                      </a:srgbClr>
                    </a:solidFill>
                  </a:tcPr>
                </a:tc>
                <a:extLst>
                  <a:ext uri="{0D108BD9-81ED-4DB2-BD59-A6C34878D82A}">
                    <a16:rowId xmlns:a16="http://schemas.microsoft.com/office/drawing/2014/main" val="493328664"/>
                  </a:ext>
                </a:extLst>
              </a:tr>
              <a:tr h="402336">
                <a:tc>
                  <a:txBody>
                    <a:bodyPr/>
                    <a:lstStyle/>
                    <a:p>
                      <a:pPr marL="274320" lvl="1"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Planned outages / blackouts</a:t>
                      </a:r>
                    </a:p>
                  </a:txBody>
                  <a:tcPr marL="9525" marR="9525" marT="9525" marB="0" anchor="ctr">
                    <a:lnL w="12700" cmpd="sng">
                      <a:noFill/>
                      <a:prstDash val="solid"/>
                    </a:lnL>
                    <a:lnR w="12700" cmpd="sng">
                      <a:noFill/>
                      <a:prstDash val="solid"/>
                    </a:lnR>
                    <a:lnT w="12700" cap="flat" cmpd="sng" algn="ctr">
                      <a:solidFill>
                        <a:srgbClr val="FF0000"/>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3%</a:t>
                      </a:r>
                      <a:r>
                        <a:rPr lang="en-US" sz="1000" b="0" i="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8E1">
                        <a:alpha val="74902"/>
                      </a:srgbClr>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2%</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AF4E4">
                        <a:alpha val="74902"/>
                      </a:srgbClr>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3%</a:t>
                      </a:r>
                      <a:r>
                        <a:rPr lang="en-US" sz="1000" b="0" i="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F1F9">
                        <a:alpha val="74902"/>
                      </a:srgbClr>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3%</a:t>
                      </a:r>
                      <a:r>
                        <a:rPr lang="en-US" sz="1000" b="0" i="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3F3F3"/>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1%</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0000"/>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8C8C8C">
                        <a:alpha val="74902"/>
                      </a:srgbClr>
                    </a:solidFill>
                  </a:tcPr>
                </a:tc>
                <a:extLst>
                  <a:ext uri="{0D108BD9-81ED-4DB2-BD59-A6C34878D82A}">
                    <a16:rowId xmlns:a16="http://schemas.microsoft.com/office/drawing/2014/main" val="3961426857"/>
                  </a:ext>
                </a:extLst>
              </a:tr>
              <a:tr h="402336">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Power Line Maintenance</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10%</a:t>
                      </a:r>
                      <a:r>
                        <a:rPr lang="en-US" sz="1000" b="0" i="0" u="none" strike="noStrike" kern="1200" baseline="30000">
                          <a:solidFill>
                            <a:schemeClr val="tx1"/>
                          </a:solidFill>
                          <a:effectLst/>
                          <a:latin typeface="Montserrat" panose="00000500000000000000" pitchFamily="2" charset="0"/>
                          <a:ea typeface="+mn-ea"/>
                          <a:cs typeface="+mn-cs"/>
                        </a:rPr>
                        <a:t>DE</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11%</a:t>
                      </a:r>
                      <a:r>
                        <a:rPr lang="en-US" sz="1000" b="0" i="0" u="none" strike="noStrike" kern="1200" baseline="30000">
                          <a:solidFill>
                            <a:schemeClr val="tx1"/>
                          </a:solidFill>
                          <a:effectLst/>
                          <a:latin typeface="Montserrat" panose="00000500000000000000" pitchFamily="2" charset="0"/>
                          <a:ea typeface="+mn-ea"/>
                          <a:cs typeface="+mn-cs"/>
                        </a:rPr>
                        <a:t>DE</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11%</a:t>
                      </a:r>
                      <a:r>
                        <a:rPr lang="en-US" sz="1000" b="0" i="0" u="none" strike="noStrike" kern="1200" baseline="30000">
                          <a:solidFill>
                            <a:schemeClr val="tx1"/>
                          </a:solidFill>
                          <a:effectLst/>
                          <a:latin typeface="Montserrat" panose="00000500000000000000" pitchFamily="2" charset="0"/>
                          <a:ea typeface="+mn-ea"/>
                          <a:cs typeface="+mn-cs"/>
                        </a:rPr>
                        <a:t>DE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6%</a:t>
                      </a:r>
                      <a:r>
                        <a:rPr lang="en-US" sz="1000" b="0" i="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en-US" sz="1000" b="0" i="0" u="none" strike="noStrike" kern="1200">
                          <a:solidFill>
                            <a:schemeClr val="bg1"/>
                          </a:solidFill>
                          <a:effectLst/>
                          <a:latin typeface="Montserrat" panose="00000500000000000000" pitchFamily="2" charset="0"/>
                          <a:ea typeface="+mn-ea"/>
                          <a:cs typeface="+mn-cs"/>
                        </a:rPr>
                        <a:t>3%</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262800296"/>
                  </a:ext>
                </a:extLst>
              </a:tr>
              <a:tr h="402336">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Vegetation Management</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8%</a:t>
                      </a:r>
                      <a:r>
                        <a:rPr lang="en-US" sz="1000" b="0" i="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6%</a:t>
                      </a:r>
                      <a:r>
                        <a:rPr lang="en-US" sz="1000" b="0" i="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12%</a:t>
                      </a:r>
                      <a:r>
                        <a:rPr lang="en-US" sz="1000" b="0" i="0" u="none" strike="noStrike" kern="1200" baseline="30000">
                          <a:solidFill>
                            <a:schemeClr val="tx1"/>
                          </a:solidFill>
                          <a:effectLst/>
                          <a:latin typeface="Montserrat" panose="00000500000000000000" pitchFamily="2" charset="0"/>
                          <a:ea typeface="+mn-ea"/>
                          <a:cs typeface="+mn-cs"/>
                        </a:rPr>
                        <a:t>ABE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9%</a:t>
                      </a:r>
                      <a:r>
                        <a:rPr lang="en-US" sz="1000" b="0" i="0" u="none" strike="noStrike" kern="1200" baseline="30000">
                          <a:solidFill>
                            <a:schemeClr val="tx1"/>
                          </a:solidFill>
                          <a:effectLst/>
                          <a:latin typeface="Montserrat" panose="00000500000000000000" pitchFamily="2" charset="0"/>
                          <a:ea typeface="+mn-ea"/>
                          <a:cs typeface="+mn-cs"/>
                        </a:rPr>
                        <a:t>BE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en-US" sz="1000" b="0" i="0" u="none" strike="noStrike" kern="1200">
                          <a:solidFill>
                            <a:schemeClr val="bg1"/>
                          </a:solidFill>
                          <a:effectLst/>
                          <a:latin typeface="Montserrat" panose="00000500000000000000" pitchFamily="2" charset="0"/>
                          <a:ea typeface="+mn-ea"/>
                          <a:cs typeface="+mn-cs"/>
                        </a:rPr>
                        <a:t>3%</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011561255"/>
                  </a:ext>
                </a:extLst>
              </a:tr>
              <a:tr h="402336">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Helicopter inspections</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0%</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2%</a:t>
                      </a:r>
                      <a:r>
                        <a:rPr lang="en-US" sz="1000" b="0" i="0" u="none" strike="noStrike" kern="1200" baseline="30000">
                          <a:solidFill>
                            <a:schemeClr val="tx1"/>
                          </a:solidFill>
                          <a:effectLst/>
                          <a:latin typeface="Montserrat" panose="00000500000000000000" pitchFamily="2" charset="0"/>
                          <a:ea typeface="+mn-ea"/>
                          <a:cs typeface="+mn-cs"/>
                        </a:rPr>
                        <a:t>A</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4%</a:t>
                      </a:r>
                      <a:r>
                        <a:rPr lang="en-US" sz="1000" b="0" i="0" u="none" strike="noStrike" kern="1200" baseline="30000">
                          <a:solidFill>
                            <a:schemeClr val="tx1"/>
                          </a:solidFill>
                          <a:effectLst/>
                          <a:latin typeface="Montserrat" panose="00000500000000000000" pitchFamily="2" charset="0"/>
                          <a:ea typeface="+mn-ea"/>
                          <a:cs typeface="+mn-cs"/>
                        </a:rPr>
                        <a:t>ABDE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1%</a:t>
                      </a:r>
                      <a:r>
                        <a:rPr lang="en-US" sz="1000" b="0" i="0" u="none" strike="noStrike" kern="1200" baseline="30000">
                          <a:solidFill>
                            <a:schemeClr val="tx1"/>
                          </a:solidFill>
                          <a:effectLst/>
                          <a:latin typeface="Montserrat" panose="00000500000000000000" pitchFamily="2" charset="0"/>
                          <a:ea typeface="+mn-ea"/>
                          <a:cs typeface="+mn-cs"/>
                        </a:rPr>
                        <a:t>A</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en-US" sz="1000" b="0" i="0" u="none" strike="noStrike" kern="1200">
                          <a:solidFill>
                            <a:schemeClr val="bg1"/>
                          </a:solidFill>
                          <a:effectLst/>
                          <a:latin typeface="Montserrat" panose="00000500000000000000" pitchFamily="2" charset="0"/>
                          <a:ea typeface="+mn-ea"/>
                          <a:cs typeface="+mn-cs"/>
                        </a:rPr>
                        <a:t>0%</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633555852"/>
                  </a:ext>
                </a:extLst>
              </a:tr>
              <a:tr h="402336">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Other</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4%</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5%</a:t>
                      </a:r>
                      <a:r>
                        <a:rPr lang="en-US" sz="1000" b="0" i="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6%</a:t>
                      </a:r>
                      <a:r>
                        <a:rPr lang="en-US" sz="1000" b="0" i="0" u="none" strike="noStrike" kern="1200" baseline="30000">
                          <a:solidFill>
                            <a:schemeClr val="tx1"/>
                          </a:solidFill>
                          <a:effectLst/>
                          <a:latin typeface="Montserrat" panose="00000500000000000000" pitchFamily="2" charset="0"/>
                          <a:ea typeface="+mn-ea"/>
                          <a:cs typeface="+mn-cs"/>
                        </a:rPr>
                        <a:t>DE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3%</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en-US" sz="1000" b="0" i="0" u="none" strike="noStrike" kern="1200">
                          <a:solidFill>
                            <a:schemeClr val="bg1"/>
                          </a:solidFill>
                          <a:effectLst/>
                          <a:latin typeface="Montserrat" panose="00000500000000000000" pitchFamily="2" charset="0"/>
                          <a:ea typeface="+mn-ea"/>
                          <a:cs typeface="+mn-cs"/>
                        </a:rPr>
                        <a:t>3%</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337929880"/>
                  </a:ext>
                </a:extLst>
              </a:tr>
              <a:tr h="402336">
                <a:tc>
                  <a:txBody>
                    <a:bodyPr/>
                    <a:lstStyle/>
                    <a:p>
                      <a:pPr algn="l" fontAlgn="t"/>
                      <a:r>
                        <a:rPr kumimoji="0" lang="en-US" sz="900" b="0" i="1"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Not aware of any SCE wildfire mitigation programs</a:t>
                      </a:r>
                    </a:p>
                  </a:txBody>
                  <a:tcPr marL="9525" marR="9525" marT="9525" marB="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i="1" u="none" strike="noStrike" kern="1200">
                          <a:solidFill>
                            <a:schemeClr val="tx1"/>
                          </a:solidFill>
                          <a:effectLst/>
                          <a:latin typeface="Montserrat" panose="00000500000000000000" pitchFamily="2" charset="0"/>
                          <a:ea typeface="+mn-ea"/>
                          <a:cs typeface="+mn-cs"/>
                        </a:rPr>
                        <a:t>47%</a:t>
                      </a:r>
                      <a:r>
                        <a:rPr lang="en-US" sz="1000" b="0" i="1" u="none" strike="noStrike" kern="1200" baseline="30000">
                          <a:solidFill>
                            <a:schemeClr val="tx1"/>
                          </a:solidFill>
                          <a:effectLst/>
                          <a:latin typeface="Montserrat" panose="00000500000000000000" pitchFamily="2" charset="0"/>
                          <a:ea typeface="+mn-ea"/>
                          <a:cs typeface="+mn-cs"/>
                        </a:rPr>
                        <a:t>BC</a:t>
                      </a:r>
                      <a:endParaRPr lang="en-US" sz="1000" b="0" i="1" u="none" strike="noStrike" kern="1200">
                        <a:solidFill>
                          <a:schemeClr val="tx1"/>
                        </a:solidFill>
                        <a:effectLst/>
                        <a:latin typeface="Montserrat" panose="00000500000000000000" pitchFamily="2" charset="0"/>
                        <a:ea typeface="+mn-ea"/>
                        <a:cs typeface="+mn-cs"/>
                      </a:endParaRP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i="1" u="none" strike="noStrike" kern="1200">
                          <a:solidFill>
                            <a:schemeClr val="tx1"/>
                          </a:solidFill>
                          <a:effectLst/>
                          <a:latin typeface="Montserrat" panose="00000500000000000000" pitchFamily="2" charset="0"/>
                          <a:ea typeface="+mn-ea"/>
                          <a:cs typeface="+mn-cs"/>
                        </a:rPr>
                        <a:t>35%</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i="1" u="none" strike="noStrike" kern="1200">
                          <a:solidFill>
                            <a:schemeClr val="tx1"/>
                          </a:solidFill>
                          <a:effectLst/>
                          <a:latin typeface="Montserrat" panose="00000500000000000000" pitchFamily="2" charset="0"/>
                          <a:ea typeface="+mn-ea"/>
                          <a:cs typeface="+mn-cs"/>
                        </a:rPr>
                        <a:t>39%</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i="1" u="none" strike="noStrike" kern="1200">
                          <a:solidFill>
                            <a:schemeClr val="tx1"/>
                          </a:solidFill>
                          <a:effectLst/>
                          <a:latin typeface="Montserrat" panose="00000500000000000000" pitchFamily="2" charset="0"/>
                          <a:ea typeface="+mn-ea"/>
                          <a:cs typeface="+mn-cs"/>
                        </a:rPr>
                        <a:t>54%</a:t>
                      </a:r>
                      <a:r>
                        <a:rPr lang="en-US" sz="1000" b="0" i="1" u="none" strike="noStrike" kern="1200" baseline="-25000">
                          <a:solidFill>
                            <a:schemeClr val="tx1"/>
                          </a:solidFill>
                          <a:effectLst/>
                          <a:latin typeface="Montserrat" panose="00000500000000000000" pitchFamily="2" charset="0"/>
                          <a:ea typeface="+mn-ea"/>
                          <a:cs typeface="+mn-cs"/>
                        </a:rPr>
                        <a:t>ABC</a:t>
                      </a:r>
                      <a:endParaRPr lang="en-US" sz="1000" b="0" i="1" u="none" strike="noStrike" kern="1200">
                        <a:solidFill>
                          <a:schemeClr val="tx1"/>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t"/>
                      <a:r>
                        <a:rPr lang="en-US" sz="1000" b="0" i="1" u="none" strike="noStrike" kern="1200">
                          <a:solidFill>
                            <a:schemeClr val="bg1"/>
                          </a:solidFill>
                          <a:effectLst/>
                          <a:latin typeface="Montserrat" panose="00000500000000000000" pitchFamily="2" charset="0"/>
                          <a:ea typeface="+mn-ea"/>
                          <a:cs typeface="+mn-cs"/>
                        </a:rPr>
                        <a:t>67%</a:t>
                      </a:r>
                      <a:r>
                        <a:rPr lang="en-US" sz="1000" b="0" i="1" u="none" strike="noStrike" kern="1200" baseline="30000">
                          <a:solidFill>
                            <a:schemeClr val="bg1"/>
                          </a:solidFill>
                          <a:effectLst/>
                          <a:latin typeface="Montserrat" panose="00000500000000000000" pitchFamily="2" charset="0"/>
                          <a:ea typeface="+mn-ea"/>
                          <a:cs typeface="+mn-cs"/>
                        </a:rPr>
                        <a:t>ABCD</a:t>
                      </a:r>
                      <a:endParaRPr lang="en-US" sz="1000" b="0" i="1" u="none" strike="noStrike" kern="1200">
                        <a:solidFill>
                          <a:schemeClr val="bg1"/>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958297377"/>
                  </a:ext>
                </a:extLst>
              </a:tr>
            </a:tbl>
          </a:graphicData>
        </a:graphic>
      </p:graphicFrame>
      <p:sp>
        <p:nvSpPr>
          <p:cNvPr id="14" name="Rectangle 13">
            <a:extLst>
              <a:ext uri="{FF2B5EF4-FFF2-40B4-BE49-F238E27FC236}">
                <a16:creationId xmlns:a16="http://schemas.microsoft.com/office/drawing/2014/main" id="{01F42B32-72CE-4F46-B445-E9BA766EAFA4}"/>
              </a:ext>
            </a:extLst>
          </p:cNvPr>
          <p:cNvSpPr/>
          <p:nvPr/>
        </p:nvSpPr>
        <p:spPr>
          <a:xfrm>
            <a:off x="5142921" y="6329519"/>
            <a:ext cx="5448880" cy="338554"/>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a:latin typeface="Montserrat Light" panose="00000400000000000000" pitchFamily="2" charset="0"/>
              </a:rPr>
              <a:t>Base: Total Respondents (Not Notified, De-Energized n=500; Notified, De-Energized n=500; Notified, Not De-Energized n=500; Not Notified, Not De-Energized n=502; Not in High-Risk Area n=500); </a:t>
            </a: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Q10, Q11</a:t>
            </a:r>
          </a:p>
        </p:txBody>
      </p:sp>
      <p:sp>
        <p:nvSpPr>
          <p:cNvPr id="15" name="TextBox 14">
            <a:extLst>
              <a:ext uri="{FF2B5EF4-FFF2-40B4-BE49-F238E27FC236}">
                <a16:creationId xmlns:a16="http://schemas.microsoft.com/office/drawing/2014/main" id="{FAD77EF9-ECBD-45B0-98CB-9984ED11B39A}"/>
              </a:ext>
            </a:extLst>
          </p:cNvPr>
          <p:cNvSpPr txBox="1"/>
          <p:nvPr/>
        </p:nvSpPr>
        <p:spPr>
          <a:xfrm>
            <a:off x="11170055" y="1843024"/>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(-7)</a:t>
            </a:r>
          </a:p>
        </p:txBody>
      </p:sp>
      <p:sp>
        <p:nvSpPr>
          <p:cNvPr id="16" name="Isosceles Triangle 15">
            <a:extLst>
              <a:ext uri="{FF2B5EF4-FFF2-40B4-BE49-F238E27FC236}">
                <a16:creationId xmlns:a16="http://schemas.microsoft.com/office/drawing/2014/main" id="{9EC3C396-1F37-4BB1-9FB6-B77A3B2D1F32}"/>
              </a:ext>
            </a:extLst>
          </p:cNvPr>
          <p:cNvSpPr/>
          <p:nvPr/>
        </p:nvSpPr>
        <p:spPr>
          <a:xfrm flipV="1">
            <a:off x="11170055" y="186445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BCA49CC-1D37-44EA-B685-BF2064E5814D}"/>
              </a:ext>
            </a:extLst>
          </p:cNvPr>
          <p:cNvSpPr txBox="1"/>
          <p:nvPr/>
        </p:nvSpPr>
        <p:spPr>
          <a:xfrm>
            <a:off x="11170055" y="2267798"/>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(-4)</a:t>
            </a:r>
          </a:p>
        </p:txBody>
      </p:sp>
      <p:sp>
        <p:nvSpPr>
          <p:cNvPr id="19" name="Isosceles Triangle 18">
            <a:extLst>
              <a:ext uri="{FF2B5EF4-FFF2-40B4-BE49-F238E27FC236}">
                <a16:creationId xmlns:a16="http://schemas.microsoft.com/office/drawing/2014/main" id="{85D496FD-3B78-4C92-BD9A-3A9F2BEA0506}"/>
              </a:ext>
            </a:extLst>
          </p:cNvPr>
          <p:cNvSpPr/>
          <p:nvPr/>
        </p:nvSpPr>
        <p:spPr>
          <a:xfrm flipV="1">
            <a:off x="11170055" y="228922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3462A2A-211A-4DC5-9244-82B29E90D10F}"/>
              </a:ext>
            </a:extLst>
          </p:cNvPr>
          <p:cNvSpPr txBox="1"/>
          <p:nvPr/>
        </p:nvSpPr>
        <p:spPr>
          <a:xfrm>
            <a:off x="11170055" y="4264033"/>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(-3)</a:t>
            </a:r>
          </a:p>
        </p:txBody>
      </p:sp>
      <p:sp>
        <p:nvSpPr>
          <p:cNvPr id="24" name="Isosceles Triangle 23">
            <a:extLst>
              <a:ext uri="{FF2B5EF4-FFF2-40B4-BE49-F238E27FC236}">
                <a16:creationId xmlns:a16="http://schemas.microsoft.com/office/drawing/2014/main" id="{E94EB8A7-48F1-442E-8292-E5B0DB2E6F86}"/>
              </a:ext>
            </a:extLst>
          </p:cNvPr>
          <p:cNvSpPr/>
          <p:nvPr/>
        </p:nvSpPr>
        <p:spPr>
          <a:xfrm flipV="1">
            <a:off x="11170055" y="428546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EDBE4EAB-5341-4955-A8D8-7078267A31AD}"/>
              </a:ext>
            </a:extLst>
          </p:cNvPr>
          <p:cNvSpPr txBox="1"/>
          <p:nvPr/>
        </p:nvSpPr>
        <p:spPr>
          <a:xfrm>
            <a:off x="486560" y="825165"/>
            <a:ext cx="3415589" cy="1754326"/>
          </a:xfrm>
          <a:prstGeom prst="rect">
            <a:avLst/>
          </a:prstGeom>
          <a:noFill/>
        </p:spPr>
        <p:txBody>
          <a:bodyPr wrap="square" rtlCol="0">
            <a:spAutoFit/>
          </a:bodyPr>
          <a:lstStyle/>
          <a:p>
            <a:pPr lvl="0">
              <a:defRPr/>
            </a:pPr>
            <a:r>
              <a:rPr lang="en-US">
                <a:solidFill>
                  <a:schemeClr val="bg1"/>
                </a:solidFill>
                <a:latin typeface="Montserrat SemiBold" panose="00000700000000000000" pitchFamily="2" charset="0"/>
              </a:rPr>
              <a:t>While customers are generally aware of SCE’s power-cutting measures, top-of-mind awareness of PSPS specifically remains very low.</a:t>
            </a:r>
          </a:p>
        </p:txBody>
      </p:sp>
      <p:sp>
        <p:nvSpPr>
          <p:cNvPr id="27" name="TextBox 26">
            <a:extLst>
              <a:ext uri="{FF2B5EF4-FFF2-40B4-BE49-F238E27FC236}">
                <a16:creationId xmlns:a16="http://schemas.microsoft.com/office/drawing/2014/main" id="{4F584A77-DBE3-49A7-ACD6-953089CD47A5}"/>
              </a:ext>
            </a:extLst>
          </p:cNvPr>
          <p:cNvSpPr txBox="1"/>
          <p:nvPr/>
        </p:nvSpPr>
        <p:spPr>
          <a:xfrm>
            <a:off x="486560" y="2704086"/>
            <a:ext cx="3266733" cy="110799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100">
                <a:latin typeface="Montserrat Light" panose="00000400000000000000" pitchFamily="2" charset="0"/>
              </a:rPr>
              <a:t>Unsurprisingly, those who were notified AND de-energized have higher unaided awareness than other customers. And as in 2019, awareness of </a:t>
            </a:r>
            <a:r>
              <a:rPr lang="en-US" sz="1100" u="sng">
                <a:latin typeface="Montserrat Light" panose="00000400000000000000" pitchFamily="2" charset="0"/>
              </a:rPr>
              <a:t>any</a:t>
            </a:r>
            <a:r>
              <a:rPr lang="en-US" sz="1100">
                <a:latin typeface="Montserrat Light" panose="00000400000000000000" pitchFamily="2" charset="0"/>
              </a:rPr>
              <a:t> wildfire mitigation program is low for those living in non-high-fire risk areas.</a:t>
            </a:r>
          </a:p>
        </p:txBody>
      </p:sp>
      <p:pic>
        <p:nvPicPr>
          <p:cNvPr id="21" name="Picture 20">
            <a:extLst>
              <a:ext uri="{FF2B5EF4-FFF2-40B4-BE49-F238E27FC236}">
                <a16:creationId xmlns:a16="http://schemas.microsoft.com/office/drawing/2014/main" id="{8B6E7C54-0983-4561-98AD-E6FF7F1E9107}"/>
              </a:ext>
            </a:extLst>
          </p:cNvPr>
          <p:cNvPicPr>
            <a:picLocks noChangeAspect="1"/>
          </p:cNvPicPr>
          <p:nvPr/>
        </p:nvPicPr>
        <p:blipFill rotWithShape="1">
          <a:blip r:embed="rId4">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Tree>
    <p:extLst>
      <p:ext uri="{BB962C8B-B14F-4D97-AF65-F5344CB8AC3E}">
        <p14:creationId xmlns:p14="http://schemas.microsoft.com/office/powerpoint/2010/main" val="1534090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33C85EE2-E00F-4C24-97F4-5259CA50277B}"/>
              </a:ext>
            </a:extLst>
          </p:cNvPr>
          <p:cNvSpPr txBox="1">
            <a:spLocks/>
          </p:cNvSpPr>
          <p:nvPr/>
        </p:nvSpPr>
        <p:spPr>
          <a:xfrm>
            <a:off x="5130814" y="825227"/>
            <a:ext cx="5819290"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PROGRAM AWARENESS</a:t>
            </a:r>
          </a:p>
        </p:txBody>
      </p:sp>
      <p:sp>
        <p:nvSpPr>
          <p:cNvPr id="20" name="Rectangle 19">
            <a:extLst>
              <a:ext uri="{FF2B5EF4-FFF2-40B4-BE49-F238E27FC236}">
                <a16:creationId xmlns:a16="http://schemas.microsoft.com/office/drawing/2014/main" id="{6E8A5547-072F-4A13-B92B-194816D505D6}"/>
              </a:ext>
            </a:extLst>
          </p:cNvPr>
          <p:cNvSpPr/>
          <p:nvPr/>
        </p:nvSpPr>
        <p:spPr>
          <a:xfrm>
            <a:off x="-11929" y="0"/>
            <a:ext cx="437759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32" name="Rectangle 31">
            <a:extLst>
              <a:ext uri="{FF2B5EF4-FFF2-40B4-BE49-F238E27FC236}">
                <a16:creationId xmlns:a16="http://schemas.microsoft.com/office/drawing/2014/main" id="{F6215F9D-8D63-4377-884D-2C67BC11BCDA}"/>
              </a:ext>
            </a:extLst>
          </p:cNvPr>
          <p:cNvSpPr/>
          <p:nvPr/>
        </p:nvSpPr>
        <p:spPr>
          <a:xfrm>
            <a:off x="5056773" y="6303354"/>
            <a:ext cx="5306299" cy="461665"/>
          </a:xfrm>
          <a:prstGeom prst="rect">
            <a:avLst/>
          </a:prstGeom>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a:latin typeface="Montserrat Light" panose="00000400000000000000" pitchFamily="2" charset="0"/>
              </a:rPr>
              <a:t>Base: Total Respondents (Not Notified, De-Energized n=500; Notified, De-Energized n=500; Notified, Not De-Energized n=500; Not Notified, Not De-Energized n=502; Not in High-Risk Area n=500); </a:t>
            </a: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Q11, Q13, Q14, Q14a</a:t>
            </a:r>
          </a:p>
        </p:txBody>
      </p:sp>
      <p:graphicFrame>
        <p:nvGraphicFramePr>
          <p:cNvPr id="29" name="Table 28">
            <a:extLst>
              <a:ext uri="{FF2B5EF4-FFF2-40B4-BE49-F238E27FC236}">
                <a16:creationId xmlns:a16="http://schemas.microsoft.com/office/drawing/2014/main" id="{13CFA0BA-7B55-4DC5-95F8-1FC5C27B00A0}"/>
              </a:ext>
            </a:extLst>
          </p:cNvPr>
          <p:cNvGraphicFramePr>
            <a:graphicFrameLocks noGrp="1"/>
          </p:cNvGraphicFramePr>
          <p:nvPr>
            <p:extLst>
              <p:ext uri="{D42A27DB-BD31-4B8C-83A1-F6EECF244321}">
                <p14:modId xmlns:p14="http://schemas.microsoft.com/office/powerpoint/2010/main" val="1613958118"/>
              </p:ext>
            </p:extLst>
          </p:nvPr>
        </p:nvGraphicFramePr>
        <p:xfrm>
          <a:off x="5142920" y="2802083"/>
          <a:ext cx="6453051" cy="3480307"/>
        </p:xfrm>
        <a:graphic>
          <a:graphicData uri="http://schemas.openxmlformats.org/drawingml/2006/table">
            <a:tbl>
              <a:tblPr/>
              <a:tblGrid>
                <a:gridCol w="1881051">
                  <a:extLst>
                    <a:ext uri="{9D8B030D-6E8A-4147-A177-3AD203B41FA5}">
                      <a16:colId xmlns:a16="http://schemas.microsoft.com/office/drawing/2014/main" val="2162578061"/>
                    </a:ext>
                  </a:extLst>
                </a:gridCol>
                <a:gridCol w="914400">
                  <a:extLst>
                    <a:ext uri="{9D8B030D-6E8A-4147-A177-3AD203B41FA5}">
                      <a16:colId xmlns:a16="http://schemas.microsoft.com/office/drawing/2014/main" val="963772615"/>
                    </a:ext>
                  </a:extLst>
                </a:gridCol>
                <a:gridCol w="914400">
                  <a:extLst>
                    <a:ext uri="{9D8B030D-6E8A-4147-A177-3AD203B41FA5}">
                      <a16:colId xmlns:a16="http://schemas.microsoft.com/office/drawing/2014/main" val="2876682211"/>
                    </a:ext>
                  </a:extLst>
                </a:gridCol>
                <a:gridCol w="914400">
                  <a:extLst>
                    <a:ext uri="{9D8B030D-6E8A-4147-A177-3AD203B41FA5}">
                      <a16:colId xmlns:a16="http://schemas.microsoft.com/office/drawing/2014/main" val="2054893804"/>
                    </a:ext>
                  </a:extLst>
                </a:gridCol>
                <a:gridCol w="914400">
                  <a:extLst>
                    <a:ext uri="{9D8B030D-6E8A-4147-A177-3AD203B41FA5}">
                      <a16:colId xmlns:a16="http://schemas.microsoft.com/office/drawing/2014/main" val="2513232246"/>
                    </a:ext>
                  </a:extLst>
                </a:gridCol>
                <a:gridCol w="914400">
                  <a:extLst>
                    <a:ext uri="{9D8B030D-6E8A-4147-A177-3AD203B41FA5}">
                      <a16:colId xmlns:a16="http://schemas.microsoft.com/office/drawing/2014/main" val="3740845968"/>
                    </a:ext>
                  </a:extLst>
                </a:gridCol>
              </a:tblGrid>
              <a:tr h="235801">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Your power was shut off</a:t>
                      </a:r>
                    </a:p>
                  </a:txBody>
                  <a:tcPr marL="45720" marR="45720" anchor="ctr">
                    <a:lnL w="12700" cmpd="sng">
                      <a:noFill/>
                      <a:prstDash val="solid"/>
                    </a:lnL>
                    <a:lnR w="12700" cmpd="sng">
                      <a:noFill/>
                      <a:prstDash val="solid"/>
                    </a:lnR>
                    <a:lnT w="12700" cap="flat" cmpd="sng" algn="ctr">
                      <a:no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39%</a:t>
                      </a:r>
                      <a:r>
                        <a:rPr lang="en-US" sz="1000" b="0" u="none" strike="noStrike" kern="1200" baseline="30000">
                          <a:solidFill>
                            <a:schemeClr val="tx1"/>
                          </a:solidFill>
                          <a:effectLst/>
                          <a:latin typeface="Montserrat" panose="00000500000000000000" pitchFamily="2" charset="0"/>
                          <a:ea typeface="+mn-ea"/>
                          <a:cs typeface="+mn-cs"/>
                        </a:rPr>
                        <a:t>CDE</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41%</a:t>
                      </a:r>
                      <a:r>
                        <a:rPr lang="en-US" sz="1000" b="0" u="none" strike="noStrike" kern="1200" baseline="30000">
                          <a:solidFill>
                            <a:schemeClr val="tx1"/>
                          </a:solidFill>
                          <a:effectLst/>
                          <a:latin typeface="Montserrat" panose="00000500000000000000" pitchFamily="2" charset="0"/>
                          <a:ea typeface="+mn-ea"/>
                          <a:cs typeface="+mn-cs"/>
                        </a:rPr>
                        <a:t>CDE</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22%</a:t>
                      </a:r>
                      <a:r>
                        <a:rPr lang="en-US" sz="1000" b="0" u="none" strike="noStrike" kern="1200" baseline="30000">
                          <a:solidFill>
                            <a:schemeClr val="tx1"/>
                          </a:solidFill>
                          <a:effectLst/>
                          <a:latin typeface="Montserrat" panose="00000500000000000000" pitchFamily="2" charset="0"/>
                          <a:ea typeface="+mn-ea"/>
                          <a:cs typeface="+mn-cs"/>
                        </a:rPr>
                        <a:t>DE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12%</a:t>
                      </a:r>
                      <a:r>
                        <a:rPr lang="en-US" sz="1000" b="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5%</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70929370"/>
                  </a:ext>
                </a:extLst>
              </a:tr>
              <a:tr h="235801">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TV or radio news report</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28%</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25%</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36%</a:t>
                      </a:r>
                      <a:r>
                        <a:rPr lang="en-US" sz="1000" b="0" u="none" strike="noStrike" kern="1200" baseline="30000">
                          <a:solidFill>
                            <a:schemeClr val="tx1"/>
                          </a:solidFill>
                          <a:effectLst/>
                          <a:latin typeface="Montserrat" panose="00000500000000000000" pitchFamily="2" charset="0"/>
                          <a:ea typeface="+mn-ea"/>
                          <a:cs typeface="+mn-cs"/>
                        </a:rPr>
                        <a:t>AB</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38%</a:t>
                      </a:r>
                      <a:r>
                        <a:rPr lang="en-US" sz="1000" b="0" u="none" strike="noStrike" kern="1200" baseline="30000">
                          <a:solidFill>
                            <a:schemeClr val="tx1"/>
                          </a:solidFill>
                          <a:effectLst/>
                          <a:latin typeface="Montserrat" panose="00000500000000000000" pitchFamily="2" charset="0"/>
                          <a:ea typeface="+mn-ea"/>
                          <a:cs typeface="+mn-cs"/>
                        </a:rPr>
                        <a:t>AB</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35%</a:t>
                      </a:r>
                      <a:r>
                        <a:rPr lang="en-US" sz="1000" b="0" u="none" strike="noStrike" kern="1200" baseline="30000">
                          <a:solidFill>
                            <a:schemeClr val="bg1"/>
                          </a:solidFill>
                          <a:effectLst/>
                          <a:latin typeface="Montserrat" panose="00000500000000000000" pitchFamily="2" charset="0"/>
                          <a:ea typeface="+mn-ea"/>
                          <a:cs typeface="+mn-cs"/>
                        </a:rPr>
                        <a:t>AB</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986610589"/>
                  </a:ext>
                </a:extLst>
              </a:tr>
              <a:tr h="235801">
                <a:tc>
                  <a:txBody>
                    <a:bodyPr/>
                    <a:lstStyle/>
                    <a:p>
                      <a:pPr algn="l" fontAlgn="t"/>
                      <a:r>
                        <a:rPr kumimoji="0" lang="en-US" sz="900" b="0" i="0" u="none" strike="noStrike" kern="1200" cap="none" spc="0" normalizeH="0" baseline="0">
                          <a:ln>
                            <a:noFill/>
                          </a:ln>
                          <a:solidFill>
                            <a:schemeClr val="tx1"/>
                          </a:solidFill>
                          <a:effectLst/>
                          <a:uLnTx/>
                          <a:uFillTx/>
                          <a:latin typeface="Montserrat SemiBold" panose="00000700000000000000" pitchFamily="50" charset="0"/>
                          <a:ea typeface="+mn-ea"/>
                          <a:cs typeface="Times New Roman" panose="02020603050405020304" pitchFamily="18" charset="0"/>
                        </a:rPr>
                        <a:t>A text from SCE</a:t>
                      </a:r>
                    </a:p>
                  </a:txBody>
                  <a:tcPr marL="45720" marR="45720"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26%</a:t>
                      </a:r>
                      <a:r>
                        <a:rPr lang="en-US" sz="1000" b="0" u="none" strike="noStrike" kern="1200" baseline="30000">
                          <a:solidFill>
                            <a:schemeClr val="bg1"/>
                          </a:solidFill>
                          <a:effectLst/>
                          <a:latin typeface="Montserrat" panose="00000500000000000000" pitchFamily="2" charset="0"/>
                          <a:ea typeface="+mn-ea"/>
                          <a:cs typeface="+mn-cs"/>
                        </a:rPr>
                        <a:t>DE</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r>
                        <a:rPr lang="en-US" sz="1000" b="1" u="none" strike="noStrike" kern="1200">
                          <a:solidFill>
                            <a:schemeClr val="bg1"/>
                          </a:solidFill>
                          <a:effectLst/>
                          <a:latin typeface="Montserrat" panose="00000500000000000000" pitchFamily="2" charset="0"/>
                          <a:ea typeface="+mn-ea"/>
                          <a:cs typeface="+mn-cs"/>
                        </a:rPr>
                        <a:t>43%</a:t>
                      </a:r>
                      <a:r>
                        <a:rPr lang="en-US" sz="1000" b="1" u="none" strike="noStrike" kern="1200" baseline="30000">
                          <a:solidFill>
                            <a:schemeClr val="bg1"/>
                          </a:solidFill>
                          <a:effectLst/>
                          <a:latin typeface="Montserrat" panose="00000500000000000000" pitchFamily="2" charset="0"/>
                          <a:ea typeface="+mn-ea"/>
                          <a:cs typeface="+mn-cs"/>
                        </a:rPr>
                        <a:t>ACDE</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t"/>
                      <a:r>
                        <a:rPr lang="en-US" sz="1000" b="1" u="none" strike="noStrike" kern="1200">
                          <a:solidFill>
                            <a:schemeClr val="bg1"/>
                          </a:solidFill>
                          <a:effectLst/>
                          <a:latin typeface="Montserrat" panose="00000500000000000000" pitchFamily="2" charset="0"/>
                          <a:ea typeface="+mn-ea"/>
                          <a:cs typeface="+mn-cs"/>
                        </a:rPr>
                        <a:t>34%</a:t>
                      </a:r>
                      <a:r>
                        <a:rPr lang="en-US" sz="1000" b="1" u="none" strike="noStrike" kern="1200" baseline="30000">
                          <a:solidFill>
                            <a:schemeClr val="bg1"/>
                          </a:solidFill>
                          <a:effectLst/>
                          <a:latin typeface="Montserrat" panose="00000500000000000000" pitchFamily="2" charset="0"/>
                          <a:ea typeface="+mn-ea"/>
                          <a:cs typeface="+mn-cs"/>
                        </a:rPr>
                        <a:t>ADE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t"/>
                      <a:r>
                        <a:rPr lang="en-US" sz="1000" b="1" u="none" strike="noStrike" kern="1200">
                          <a:solidFill>
                            <a:schemeClr val="bg1"/>
                          </a:solidFill>
                          <a:effectLst/>
                          <a:latin typeface="Montserrat" panose="00000500000000000000" pitchFamily="2" charset="0"/>
                          <a:ea typeface="+mn-ea"/>
                          <a:cs typeface="+mn-cs"/>
                        </a:rPr>
                        <a:t>17%</a:t>
                      </a:r>
                      <a:r>
                        <a:rPr lang="en-US" sz="1000" b="1" u="none" strike="noStrike" kern="1200" baseline="30000">
                          <a:solidFill>
                            <a:schemeClr val="bg1"/>
                          </a:solidFill>
                          <a:effectLst/>
                          <a:latin typeface="Montserrat" panose="00000500000000000000" pitchFamily="2" charset="0"/>
                          <a:ea typeface="+mn-ea"/>
                          <a:cs typeface="+mn-cs"/>
                        </a:rPr>
                        <a:t>E</a:t>
                      </a:r>
                      <a:endParaRPr lang="en-US" sz="1000" b="1" u="none" strike="noStrike" kern="1200">
                        <a:solidFill>
                          <a:schemeClr val="bg1"/>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8%</a:t>
                      </a:r>
                    </a:p>
                  </a:txBody>
                  <a:tcPr marL="3810" marR="3810" marT="381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69205616"/>
                  </a:ext>
                </a:extLst>
              </a:tr>
              <a:tr h="235801">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SemiBold" panose="00000700000000000000" pitchFamily="50" charset="0"/>
                          <a:ea typeface="+mn-ea"/>
                          <a:cs typeface="Times New Roman" panose="02020603050405020304" pitchFamily="18" charset="0"/>
                        </a:rPr>
                        <a:t>An email from SCE</a:t>
                      </a:r>
                    </a:p>
                  </a:txBody>
                  <a:tcPr marL="45720" marR="45720" anchor="ctr">
                    <a:lnL w="12700" cap="flat" cmpd="sng" algn="ctr">
                      <a:noFill/>
                      <a:prstDash val="solid"/>
                      <a:round/>
                      <a:headEnd type="none" w="med" len="med"/>
                      <a:tailEnd type="none" w="med" len="me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26%</a:t>
                      </a:r>
                      <a:r>
                        <a:rPr lang="en-US" sz="1000" b="0" u="none" strike="noStrike" kern="1200" baseline="30000">
                          <a:solidFill>
                            <a:schemeClr val="bg1"/>
                          </a:solidFill>
                          <a:effectLst/>
                          <a:latin typeface="Montserrat" panose="00000500000000000000" pitchFamily="2" charset="0"/>
                          <a:ea typeface="+mn-ea"/>
                          <a:cs typeface="+mn-cs"/>
                        </a:rPr>
                        <a:t>E</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44%</a:t>
                      </a:r>
                      <a:r>
                        <a:rPr lang="en-US" sz="1000" b="0" u="none" strike="noStrike" kern="1200" baseline="30000">
                          <a:solidFill>
                            <a:schemeClr val="bg1"/>
                          </a:solidFill>
                          <a:effectLst/>
                          <a:latin typeface="Montserrat" panose="00000500000000000000" pitchFamily="2" charset="0"/>
                          <a:ea typeface="+mn-ea"/>
                          <a:cs typeface="+mn-cs"/>
                        </a:rPr>
                        <a:t>ADE</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44%</a:t>
                      </a:r>
                      <a:r>
                        <a:rPr lang="en-US" sz="1000" b="0" u="none" strike="noStrike" kern="1200" baseline="30000">
                          <a:solidFill>
                            <a:schemeClr val="bg1"/>
                          </a:solidFill>
                          <a:effectLst/>
                          <a:latin typeface="Montserrat" panose="00000500000000000000" pitchFamily="2" charset="0"/>
                          <a:ea typeface="+mn-ea"/>
                          <a:cs typeface="+mn-cs"/>
                        </a:rPr>
                        <a:t>ADE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24%</a:t>
                      </a:r>
                      <a:r>
                        <a:rPr lang="en-US" sz="1000" b="0" u="none" strike="noStrike" kern="1200" baseline="30000">
                          <a:solidFill>
                            <a:schemeClr val="bg1"/>
                          </a:solidFill>
                          <a:effectLst/>
                          <a:latin typeface="Montserrat" panose="00000500000000000000" pitchFamily="2" charset="0"/>
                          <a:ea typeface="+mn-ea"/>
                          <a:cs typeface="+mn-cs"/>
                        </a:rPr>
                        <a:t>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19%</a:t>
                      </a:r>
                    </a:p>
                  </a:txBody>
                  <a:tcPr marL="3810" marR="3810" marT="3810"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35455982"/>
                  </a:ext>
                </a:extLst>
              </a:tr>
              <a:tr h="235801">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 letter in the mail from SCE</a:t>
                      </a:r>
                    </a:p>
                  </a:txBody>
                  <a:tcPr marL="45720" marR="45720" anchor="ctr">
                    <a:lnL w="12700" cmpd="sng">
                      <a:noFill/>
                      <a:prstDash val="solid"/>
                    </a:lnL>
                    <a:lnR w="12700" cmpd="sng">
                      <a:noFill/>
                      <a:prstDash val="solid"/>
                    </a:lnR>
                    <a:lnT w="12700" cap="flat" cmpd="sng" algn="ctr">
                      <a:noFill/>
                      <a:prstDash val="solid"/>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25%</a:t>
                      </a:r>
                      <a:r>
                        <a:rPr lang="en-US" sz="1000" b="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24%</a:t>
                      </a:r>
                      <a:r>
                        <a:rPr lang="en-US" sz="1000" b="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28%</a:t>
                      </a:r>
                      <a:r>
                        <a:rPr lang="en-US" sz="1000" b="0" u="none" strike="noStrike" kern="1200" baseline="30000">
                          <a:solidFill>
                            <a:schemeClr val="tx1"/>
                          </a:solidFill>
                          <a:effectLst/>
                          <a:latin typeface="Montserrat" panose="00000500000000000000" pitchFamily="2" charset="0"/>
                          <a:ea typeface="+mn-ea"/>
                          <a:cs typeface="+mn-cs"/>
                        </a:rPr>
                        <a:t>DE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22%</a:t>
                      </a:r>
                      <a:r>
                        <a:rPr lang="en-US" sz="1000" b="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16%</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506208693"/>
                  </a:ext>
                </a:extLst>
              </a:tr>
              <a:tr h="235801">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SCE website</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17%</a:t>
                      </a:r>
                      <a:r>
                        <a:rPr lang="en-US" sz="1000" b="0" u="none" strike="noStrike" kern="1200" baseline="30000">
                          <a:solidFill>
                            <a:schemeClr val="tx1"/>
                          </a:solidFill>
                          <a:effectLst/>
                          <a:latin typeface="Montserrat" panose="00000500000000000000" pitchFamily="2" charset="0"/>
                          <a:ea typeface="+mn-ea"/>
                          <a:cs typeface="+mn-cs"/>
                        </a:rPr>
                        <a:t>E</a:t>
                      </a:r>
                      <a:endParaRPr lang="en-US" sz="1000" b="0" u="none" strike="noStrike" kern="1200">
                        <a:solidFill>
                          <a:schemeClr val="tx1"/>
                        </a:solidFill>
                        <a:effectLst/>
                        <a:latin typeface="Montserrat" panose="00000500000000000000" pitchFamily="2" charset="0"/>
                        <a:ea typeface="+mn-ea"/>
                        <a:cs typeface="+mn-cs"/>
                      </a:endParaRP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23%</a:t>
                      </a:r>
                      <a:r>
                        <a:rPr lang="en-US" sz="1000" b="0" u="none" strike="noStrike" kern="1200" baseline="30000">
                          <a:solidFill>
                            <a:schemeClr val="tx1"/>
                          </a:solidFill>
                          <a:effectLst/>
                          <a:latin typeface="Montserrat" panose="00000500000000000000" pitchFamily="2" charset="0"/>
                          <a:ea typeface="+mn-ea"/>
                          <a:cs typeface="+mn-cs"/>
                        </a:rPr>
                        <a:t>ADE</a:t>
                      </a:r>
                      <a:endParaRPr lang="en-US" sz="1000" b="0" u="none" strike="noStrike" kern="1200">
                        <a:solidFill>
                          <a:schemeClr val="tx1"/>
                        </a:solidFill>
                        <a:effectLst/>
                        <a:latin typeface="Montserrat" panose="00000500000000000000" pitchFamily="2" charset="0"/>
                        <a:ea typeface="+mn-ea"/>
                        <a:cs typeface="+mn-cs"/>
                      </a:endParaRP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21%</a:t>
                      </a:r>
                      <a:r>
                        <a:rPr lang="en-US" sz="1000" b="0" u="none" strike="noStrike" kern="1200" baseline="30000">
                          <a:solidFill>
                            <a:schemeClr val="tx1"/>
                          </a:solidFill>
                          <a:effectLst/>
                          <a:latin typeface="Montserrat" panose="00000500000000000000" pitchFamily="2" charset="0"/>
                          <a:ea typeface="+mn-ea"/>
                          <a:cs typeface="+mn-cs"/>
                        </a:rPr>
                        <a:t>DE</a:t>
                      </a:r>
                      <a:endParaRPr lang="en-US" sz="1000" b="0" u="none" strike="noStrike" kern="1200">
                        <a:solidFill>
                          <a:schemeClr val="tx1"/>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13%</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12%</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036929369"/>
                  </a:ext>
                </a:extLst>
              </a:tr>
              <a:tr h="37409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Word of mouth (e.g., friends/family)</a:t>
                      </a:r>
                    </a:p>
                  </a:txBody>
                  <a:tcPr marL="45720" marR="45720">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16%</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15%</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13%</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15%</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12%</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132733263"/>
                  </a:ext>
                </a:extLst>
              </a:tr>
              <a:tr h="235801">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Online news report</a:t>
                      </a:r>
                    </a:p>
                  </a:txBody>
                  <a:tcPr marL="45720" marR="45720">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12%</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12%</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17%</a:t>
                      </a:r>
                      <a:r>
                        <a:rPr lang="en-US" sz="1000" b="0" u="none" strike="noStrike" kern="1200" baseline="30000">
                          <a:solidFill>
                            <a:schemeClr val="tx1"/>
                          </a:solidFill>
                          <a:effectLst/>
                          <a:latin typeface="Montserrat" panose="00000500000000000000" pitchFamily="2" charset="0"/>
                          <a:ea typeface="+mn-ea"/>
                          <a:cs typeface="+mn-cs"/>
                        </a:rPr>
                        <a:t>B</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17%</a:t>
                      </a:r>
                      <a:r>
                        <a:rPr lang="en-US" sz="1000" b="0" u="none" strike="noStrike" kern="1200" baseline="30000">
                          <a:solidFill>
                            <a:schemeClr val="tx1"/>
                          </a:solidFill>
                          <a:effectLst/>
                          <a:latin typeface="Montserrat" panose="00000500000000000000" pitchFamily="2" charset="0"/>
                          <a:ea typeface="+mn-ea"/>
                          <a:cs typeface="+mn-cs"/>
                        </a:rPr>
                        <a:t>AB</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16%</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4056845592"/>
                  </a:ext>
                </a:extLst>
              </a:tr>
              <a:tr h="235801">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 telephone call from SCE</a:t>
                      </a:r>
                    </a:p>
                  </a:txBody>
                  <a:tcPr marL="45720" marR="45720">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12%</a:t>
                      </a:r>
                      <a:r>
                        <a:rPr lang="en-US" sz="1000" b="0" u="none" strike="noStrike" kern="1200" baseline="30000">
                          <a:solidFill>
                            <a:schemeClr val="tx1"/>
                          </a:solidFill>
                          <a:effectLst/>
                          <a:latin typeface="Montserrat" panose="00000500000000000000" pitchFamily="2" charset="0"/>
                          <a:ea typeface="+mn-ea"/>
                          <a:cs typeface="+mn-cs"/>
                        </a:rPr>
                        <a:t>DE</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19%</a:t>
                      </a:r>
                      <a:r>
                        <a:rPr lang="en-US" sz="1000" b="0" u="none" strike="noStrike" kern="1200" baseline="30000">
                          <a:solidFill>
                            <a:schemeClr val="tx1"/>
                          </a:solidFill>
                          <a:effectLst/>
                          <a:latin typeface="Montserrat" panose="00000500000000000000" pitchFamily="2" charset="0"/>
                          <a:ea typeface="+mn-ea"/>
                          <a:cs typeface="+mn-cs"/>
                        </a:rPr>
                        <a:t>ADE</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17%</a:t>
                      </a:r>
                      <a:r>
                        <a:rPr lang="en-US" sz="1000" b="0" u="none" strike="noStrike" kern="1200" baseline="30000">
                          <a:solidFill>
                            <a:schemeClr val="tx1"/>
                          </a:solidFill>
                          <a:effectLst/>
                          <a:latin typeface="Montserrat" panose="00000500000000000000" pitchFamily="2" charset="0"/>
                          <a:ea typeface="+mn-ea"/>
                          <a:cs typeface="+mn-cs"/>
                        </a:rPr>
                        <a:t>ADE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6%</a:t>
                      </a:r>
                      <a:r>
                        <a:rPr lang="en-US" sz="1000" b="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2%</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860803894"/>
                  </a:ext>
                </a:extLst>
              </a:tr>
              <a:tr h="235801">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Social media post</a:t>
                      </a:r>
                    </a:p>
                  </a:txBody>
                  <a:tcPr marL="45720" marR="45720">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11%</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11%</a:t>
                      </a:r>
                      <a:r>
                        <a:rPr lang="en-US" sz="1000" b="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9%</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9%</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8%</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729239925"/>
                  </a:ext>
                </a:extLst>
              </a:tr>
              <a:tr h="37409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Advertising on TV, radio, or online</a:t>
                      </a:r>
                    </a:p>
                  </a:txBody>
                  <a:tcPr marL="45720" marR="45720">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9%</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6%</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10%</a:t>
                      </a:r>
                      <a:r>
                        <a:rPr lang="en-US" sz="1000" b="0" u="none" strike="noStrike" kern="1200" baseline="30000">
                          <a:solidFill>
                            <a:schemeClr val="tx1"/>
                          </a:solidFill>
                          <a:effectLst/>
                          <a:latin typeface="Montserrat" panose="00000500000000000000" pitchFamily="2" charset="0"/>
                          <a:ea typeface="+mn-ea"/>
                          <a:cs typeface="+mn-cs"/>
                        </a:rPr>
                        <a:t>B</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13%</a:t>
                      </a:r>
                      <a:r>
                        <a:rPr lang="en-US" sz="1000" b="0" u="none" strike="noStrike" kern="1200" baseline="30000">
                          <a:solidFill>
                            <a:schemeClr val="tx1"/>
                          </a:solidFill>
                          <a:effectLst/>
                          <a:latin typeface="Montserrat" panose="00000500000000000000" pitchFamily="2" charset="0"/>
                          <a:ea typeface="+mn-ea"/>
                          <a:cs typeface="+mn-cs"/>
                        </a:rPr>
                        <a:t>AB</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14%</a:t>
                      </a:r>
                      <a:r>
                        <a:rPr lang="en-US" sz="1000" b="0" u="none" strike="noStrike" kern="1200" baseline="30000">
                          <a:solidFill>
                            <a:schemeClr val="bg1"/>
                          </a:solidFill>
                          <a:effectLst/>
                          <a:latin typeface="Montserrat" panose="00000500000000000000" pitchFamily="2" charset="0"/>
                          <a:ea typeface="+mn-ea"/>
                          <a:cs typeface="+mn-cs"/>
                        </a:rPr>
                        <a:t>AB</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659023688"/>
                  </a:ext>
                </a:extLst>
              </a:tr>
              <a:tr h="374099">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Edison representative or employee</a:t>
                      </a:r>
                    </a:p>
                  </a:txBody>
                  <a:tcPr marL="45720" marR="45720">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2%</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4%</a:t>
                      </a:r>
                      <a:r>
                        <a:rPr lang="en-US" sz="1000" b="0" u="none" strike="noStrike" kern="1200" baseline="30000">
                          <a:solidFill>
                            <a:schemeClr val="tx1"/>
                          </a:solidFill>
                          <a:effectLst/>
                          <a:latin typeface="Montserrat" panose="00000500000000000000" pitchFamily="2" charset="0"/>
                          <a:ea typeface="+mn-ea"/>
                          <a:cs typeface="+mn-cs"/>
                        </a:rPr>
                        <a:t>ACE</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2%</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2%</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1%</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706404204"/>
                  </a:ext>
                </a:extLst>
              </a:tr>
              <a:tr h="235801">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Billboards</a:t>
                      </a:r>
                    </a:p>
                  </a:txBody>
                  <a:tcPr marL="45720" marR="45720">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solidFill>
                          <a:effectLst/>
                          <a:latin typeface="Montserrat" panose="00000500000000000000" pitchFamily="2" charset="0"/>
                          <a:ea typeface="+mn-ea"/>
                          <a:cs typeface="+mn-cs"/>
                        </a:rPr>
                        <a:t>1%</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1%</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949621826"/>
                  </a:ext>
                </a:extLst>
              </a:tr>
            </a:tbl>
          </a:graphicData>
        </a:graphic>
      </p:graphicFrame>
      <p:sp>
        <p:nvSpPr>
          <p:cNvPr id="12" name="Text Placeholder 6">
            <a:extLst>
              <a:ext uri="{FF2B5EF4-FFF2-40B4-BE49-F238E27FC236}">
                <a16:creationId xmlns:a16="http://schemas.microsoft.com/office/drawing/2014/main" id="{729B6878-791B-44A4-8F78-DA28DE2998D5}"/>
              </a:ext>
            </a:extLst>
          </p:cNvPr>
          <p:cNvSpPr txBox="1">
            <a:spLocks/>
          </p:cNvSpPr>
          <p:nvPr/>
        </p:nvSpPr>
        <p:spPr>
          <a:xfrm>
            <a:off x="5047121" y="2292027"/>
            <a:ext cx="5819290" cy="276999"/>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SOURCES OF PSPS AWARENESS</a:t>
            </a:r>
          </a:p>
        </p:txBody>
      </p:sp>
      <p:cxnSp>
        <p:nvCxnSpPr>
          <p:cNvPr id="14" name="Straight Connector 13">
            <a:extLst>
              <a:ext uri="{FF2B5EF4-FFF2-40B4-BE49-F238E27FC236}">
                <a16:creationId xmlns:a16="http://schemas.microsoft.com/office/drawing/2014/main" id="{F046495A-919A-4916-ABDD-25FEAAC5DB6A}"/>
              </a:ext>
            </a:extLst>
          </p:cNvPr>
          <p:cNvCxnSpPr>
            <a:cxnSpLocks/>
          </p:cNvCxnSpPr>
          <p:nvPr/>
        </p:nvCxnSpPr>
        <p:spPr>
          <a:xfrm rot="16200000" flipV="1">
            <a:off x="5359414" y="2336842"/>
            <a:ext cx="0" cy="45720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id="{E7F47821-D4F1-4B41-99B3-D4B9E3D7C54C}"/>
              </a:ext>
            </a:extLst>
          </p:cNvPr>
          <p:cNvGraphicFramePr>
            <a:graphicFrameLocks noGrp="1"/>
          </p:cNvGraphicFramePr>
          <p:nvPr>
            <p:extLst>
              <p:ext uri="{D42A27DB-BD31-4B8C-83A1-F6EECF244321}">
                <p14:modId xmlns:p14="http://schemas.microsoft.com/office/powerpoint/2010/main" val="3594725384"/>
              </p:ext>
            </p:extLst>
          </p:nvPr>
        </p:nvGraphicFramePr>
        <p:xfrm>
          <a:off x="5142920" y="1230546"/>
          <a:ext cx="6453051" cy="1002711"/>
        </p:xfrm>
        <a:graphic>
          <a:graphicData uri="http://schemas.openxmlformats.org/drawingml/2006/table">
            <a:tbl>
              <a:tblPr/>
              <a:tblGrid>
                <a:gridCol w="1881051">
                  <a:extLst>
                    <a:ext uri="{9D8B030D-6E8A-4147-A177-3AD203B41FA5}">
                      <a16:colId xmlns:a16="http://schemas.microsoft.com/office/drawing/2014/main" val="2162578061"/>
                    </a:ext>
                  </a:extLst>
                </a:gridCol>
                <a:gridCol w="914400">
                  <a:extLst>
                    <a:ext uri="{9D8B030D-6E8A-4147-A177-3AD203B41FA5}">
                      <a16:colId xmlns:a16="http://schemas.microsoft.com/office/drawing/2014/main" val="2933054396"/>
                    </a:ext>
                  </a:extLst>
                </a:gridCol>
                <a:gridCol w="914400">
                  <a:extLst>
                    <a:ext uri="{9D8B030D-6E8A-4147-A177-3AD203B41FA5}">
                      <a16:colId xmlns:a16="http://schemas.microsoft.com/office/drawing/2014/main" val="2876682211"/>
                    </a:ext>
                  </a:extLst>
                </a:gridCol>
                <a:gridCol w="914400">
                  <a:extLst>
                    <a:ext uri="{9D8B030D-6E8A-4147-A177-3AD203B41FA5}">
                      <a16:colId xmlns:a16="http://schemas.microsoft.com/office/drawing/2014/main" val="2054893804"/>
                    </a:ext>
                  </a:extLst>
                </a:gridCol>
                <a:gridCol w="914400">
                  <a:extLst>
                    <a:ext uri="{9D8B030D-6E8A-4147-A177-3AD203B41FA5}">
                      <a16:colId xmlns:a16="http://schemas.microsoft.com/office/drawing/2014/main" val="2513232246"/>
                    </a:ext>
                  </a:extLst>
                </a:gridCol>
                <a:gridCol w="914400">
                  <a:extLst>
                    <a:ext uri="{9D8B030D-6E8A-4147-A177-3AD203B41FA5}">
                      <a16:colId xmlns:a16="http://schemas.microsoft.com/office/drawing/2014/main" val="3740845968"/>
                    </a:ext>
                  </a:extLst>
                </a:gridCol>
              </a:tblGrid>
              <a:tr h="365760">
                <a:tc>
                  <a:txBody>
                    <a:bodyPr/>
                    <a:lstStyle/>
                    <a:p>
                      <a:pPr marL="0" algn="l" defTabSz="914400" rtl="0" eaLnBrk="1" fontAlgn="t" latinLnBrk="0" hangingPunct="1"/>
                      <a:endPar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5720" marR="4572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kern="1200">
                          <a:solidFill>
                            <a:srgbClr val="000000"/>
                          </a:solidFill>
                          <a:effectLst/>
                          <a:latin typeface="Montserrat SemiBold" panose="00000700000000000000" pitchFamily="2" charset="0"/>
                          <a:ea typeface="+mn-ea"/>
                          <a:cs typeface="+mn-cs"/>
                        </a:rPr>
                        <a:t>Not Notified, De-Energized</a:t>
                      </a: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SemiBold" panose="00000700000000000000" pitchFamily="2" charset="0"/>
                        </a:rPr>
                        <a:t>Notified, </a:t>
                      </a:r>
                    </a:p>
                    <a:p>
                      <a:pPr algn="ctr" fontAlgn="b"/>
                      <a:r>
                        <a:rPr lang="en-US" sz="900" b="0" i="0" u="none" strike="noStrike">
                          <a:solidFill>
                            <a:srgbClr val="000000"/>
                          </a:solidFill>
                          <a:effectLst/>
                          <a:latin typeface="Montserrat SemiBold" panose="00000700000000000000" pitchFamily="2" charset="0"/>
                        </a:rPr>
                        <a:t>De-Energized</a:t>
                      </a:r>
                      <a:br>
                        <a:rPr lang="en-US" sz="1000" b="0" i="0" u="none" strike="noStrike">
                          <a:solidFill>
                            <a:srgbClr val="000000"/>
                          </a:solidFill>
                          <a:effectLst/>
                          <a:latin typeface="Montserrat SemiBold" panose="00000700000000000000" pitchFamily="2" charset="0"/>
                        </a:rPr>
                      </a:br>
                      <a:r>
                        <a:rPr lang="en-US" sz="800" b="0" i="0" u="none" strike="noStrike">
                          <a:solidFill>
                            <a:srgbClr val="000000"/>
                          </a:solidFill>
                          <a:effectLst/>
                          <a:latin typeface="Montserrat Light" panose="00000400000000000000" pitchFamily="2" charset="0"/>
                        </a:rPr>
                        <a:t>(B)</a:t>
                      </a:r>
                      <a:endParaRPr lang="en-US" sz="10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SemiBold" panose="00000700000000000000" pitchFamily="2" charset="0"/>
                        </a:rPr>
                        <a:t>Notified, </a:t>
                      </a:r>
                    </a:p>
                    <a:p>
                      <a:pPr algn="ctr" fontAlgn="b"/>
                      <a:r>
                        <a:rPr lang="en-US" sz="900" b="0" i="0" u="none" strike="noStrike">
                          <a:solidFill>
                            <a:srgbClr val="000000"/>
                          </a:solidFill>
                          <a:effectLst/>
                          <a:latin typeface="Montserrat SemiBold" panose="00000700000000000000" pitchFamily="2" charset="0"/>
                        </a:rPr>
                        <a:t>Not De-En</a:t>
                      </a:r>
                    </a:p>
                    <a:p>
                      <a:pPr algn="ctr" fontAlgn="b"/>
                      <a:r>
                        <a:rPr lang="en-US" sz="8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SemiBold" panose="00000700000000000000" pitchFamily="2" charset="0"/>
                        </a:rPr>
                        <a:t>Not Notified, Not De-</a:t>
                      </a:r>
                      <a:r>
                        <a:rPr lang="en-US" sz="900" b="0" i="0" u="none" strike="noStrike" err="1">
                          <a:solidFill>
                            <a:srgbClr val="000000"/>
                          </a:solidFill>
                          <a:effectLst/>
                          <a:latin typeface="Montserrat SemiBold" panose="00000700000000000000" pitchFamily="2" charset="0"/>
                        </a:rPr>
                        <a:t>En</a:t>
                      </a:r>
                      <a:endParaRPr lang="en-US" sz="900" b="0" i="0" u="none" strike="noStrike">
                        <a:solidFill>
                          <a:srgbClr val="000000"/>
                        </a:solidFill>
                        <a:effectLst/>
                        <a:latin typeface="Montserrat SemiBold" panose="00000700000000000000" pitchFamily="2" charset="0"/>
                      </a:endParaRPr>
                    </a:p>
                    <a:p>
                      <a:pPr marL="0" algn="ctr" defTabSz="914400" rtl="0" eaLnBrk="1" fontAlgn="b" latinLnBrk="0" hangingPunct="1"/>
                      <a:r>
                        <a:rPr lang="en-US" sz="8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900" b="0" i="0" u="none" strike="noStrike">
                          <a:solidFill>
                            <a:srgbClr val="000000"/>
                          </a:solidFill>
                          <a:effectLst/>
                          <a:latin typeface="Montserrat SemiBold" panose="00000700000000000000" pitchFamily="2" charset="0"/>
                        </a:rPr>
                        <a:t>Not in High-</a:t>
                      </a:r>
                    </a:p>
                    <a:p>
                      <a:pPr algn="ctr" fontAlgn="b"/>
                      <a:r>
                        <a:rPr lang="en-US" sz="900" b="0" i="0" u="none" strike="noStrike">
                          <a:solidFill>
                            <a:srgbClr val="000000"/>
                          </a:solidFill>
                          <a:effectLst/>
                          <a:latin typeface="Montserrat SemiBold" panose="00000700000000000000" pitchFamily="2" charset="0"/>
                        </a:rPr>
                        <a:t>Risk Area </a:t>
                      </a:r>
                    </a:p>
                    <a:p>
                      <a:pPr algn="ctr" fontAlgn="b"/>
                      <a:r>
                        <a:rPr lang="en-US" sz="800" b="0" i="0" u="none" strike="noStrike" kern="1200">
                          <a:solidFill>
                            <a:srgbClr val="000000"/>
                          </a:solidFill>
                          <a:effectLst/>
                          <a:latin typeface="Montserrat Light" panose="00000400000000000000" pitchFamily="2" charset="0"/>
                          <a:ea typeface="+mn-ea"/>
                          <a:cs typeface="+mn-cs"/>
                        </a:rPr>
                        <a:t>(E)</a:t>
                      </a:r>
                      <a:endParaRPr lang="en-US" sz="9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5683136"/>
                  </a:ext>
                </a:extLst>
              </a:tr>
              <a:tr h="322626">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Unaided PSPS Awareness</a:t>
                      </a:r>
                    </a:p>
                  </a:txBody>
                  <a:tcPr marL="45720" marR="4572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5%</a:t>
                      </a:r>
                      <a:r>
                        <a:rPr lang="en-US" sz="1000" b="0" i="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12%</a:t>
                      </a:r>
                      <a:r>
                        <a:rPr lang="en-US" sz="1000" b="0" i="0" u="none" strike="noStrike" kern="1200" baseline="30000">
                          <a:solidFill>
                            <a:schemeClr val="tx1"/>
                          </a:solidFill>
                          <a:effectLst/>
                          <a:latin typeface="Montserrat" panose="00000500000000000000" pitchFamily="2" charset="0"/>
                          <a:ea typeface="+mn-ea"/>
                          <a:cs typeface="+mn-cs"/>
                        </a:rPr>
                        <a:t>ACDE</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6%</a:t>
                      </a:r>
                      <a:r>
                        <a:rPr lang="en-US" sz="1000" b="0" i="0" u="none" strike="noStrike" kern="1200" baseline="30000">
                          <a:solidFill>
                            <a:schemeClr val="tx1"/>
                          </a:solidFill>
                          <a:effectLst/>
                          <a:latin typeface="Montserrat" panose="00000500000000000000" pitchFamily="2" charset="0"/>
                          <a:ea typeface="+mn-ea"/>
                          <a:cs typeface="+mn-cs"/>
                        </a:rPr>
                        <a:t>DE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b"/>
                      <a:r>
                        <a:rPr lang="en-US" sz="1000" b="0" i="0" u="none" strike="noStrike" kern="1200">
                          <a:solidFill>
                            <a:schemeClr val="tx1"/>
                          </a:solidFill>
                          <a:effectLst/>
                          <a:latin typeface="Montserrat" panose="00000500000000000000" pitchFamily="2" charset="0"/>
                          <a:ea typeface="+mn-ea"/>
                          <a:cs typeface="+mn-cs"/>
                        </a:rPr>
                        <a:t>3%</a:t>
                      </a:r>
                      <a:r>
                        <a:rPr lang="en-US" sz="1000" b="0" i="0" u="none" strike="noStrike" kern="1200" baseline="30000">
                          <a:solidFill>
                            <a:schemeClr val="tx1"/>
                          </a:solidFill>
                          <a:effectLst/>
                          <a:latin typeface="Montserrat" panose="00000500000000000000" pitchFamily="2" charset="0"/>
                          <a:ea typeface="+mn-ea"/>
                          <a:cs typeface="+mn-cs"/>
                        </a:rPr>
                        <a:t>E</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b"/>
                      <a:r>
                        <a:rPr lang="en-US" sz="1000" b="0" i="0" u="none" strike="noStrike" kern="1200">
                          <a:solidFill>
                            <a:schemeClr val="bg1"/>
                          </a:solidFill>
                          <a:effectLst/>
                          <a:latin typeface="Montserrat" panose="00000500000000000000" pitchFamily="2" charset="0"/>
                          <a:ea typeface="+mn-ea"/>
                          <a:cs typeface="+mn-cs"/>
                        </a:rPr>
                        <a:t>0%</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70929370"/>
                  </a:ext>
                </a:extLst>
              </a:tr>
              <a:tr h="274320">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Aided PSPS Awareness</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1" i="0" u="none" strike="noStrike" kern="1200">
                          <a:solidFill>
                            <a:schemeClr val="tx1"/>
                          </a:solidFill>
                          <a:effectLst/>
                          <a:latin typeface="Montserrat" panose="00000500000000000000" pitchFamily="2" charset="0"/>
                          <a:ea typeface="+mn-ea"/>
                          <a:cs typeface="+mn-cs"/>
                        </a:rPr>
                        <a:t>86%</a:t>
                      </a:r>
                      <a:r>
                        <a:rPr lang="en-US" sz="1000" b="1" i="0" u="none" strike="noStrike" kern="1200" baseline="30000">
                          <a:solidFill>
                            <a:schemeClr val="tx1"/>
                          </a:solidFill>
                          <a:effectLst/>
                          <a:latin typeface="Montserrat" panose="00000500000000000000" pitchFamily="2" charset="0"/>
                          <a:ea typeface="+mn-ea"/>
                          <a:cs typeface="+mn-cs"/>
                        </a:rPr>
                        <a:t>DE</a:t>
                      </a:r>
                      <a:endParaRPr lang="en-US" sz="1000" b="1" i="0" u="none" strike="noStrike" kern="1200">
                        <a:solidFill>
                          <a:schemeClr val="tx1"/>
                        </a:solidFill>
                        <a:effectLst/>
                        <a:latin typeface="Montserrat" panose="00000500000000000000" pitchFamily="2" charset="0"/>
                        <a:ea typeface="+mn-ea"/>
                        <a:cs typeface="+mn-cs"/>
                      </a:endParaRP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1" i="0" u="none" strike="noStrike" kern="1200">
                          <a:solidFill>
                            <a:schemeClr val="tx1"/>
                          </a:solidFill>
                          <a:effectLst/>
                          <a:latin typeface="Montserrat" panose="00000500000000000000" pitchFamily="2" charset="0"/>
                          <a:ea typeface="+mn-ea"/>
                          <a:cs typeface="+mn-cs"/>
                        </a:rPr>
                        <a:t>92%</a:t>
                      </a:r>
                      <a:r>
                        <a:rPr lang="en-US" sz="1000" b="1" i="0" u="none" strike="noStrike" kern="1200" baseline="30000">
                          <a:solidFill>
                            <a:schemeClr val="tx1"/>
                          </a:solidFill>
                          <a:effectLst/>
                          <a:latin typeface="Montserrat" panose="00000500000000000000" pitchFamily="2" charset="0"/>
                          <a:ea typeface="+mn-ea"/>
                          <a:cs typeface="+mn-cs"/>
                        </a:rPr>
                        <a:t>ADE</a:t>
                      </a:r>
                      <a:endParaRPr lang="en-US" sz="1000" b="1" i="0" u="none" strike="noStrike" kern="1200">
                        <a:solidFill>
                          <a:schemeClr val="tx1"/>
                        </a:solidFill>
                        <a:effectLst/>
                        <a:latin typeface="Montserrat" panose="00000500000000000000" pitchFamily="2" charset="0"/>
                        <a:ea typeface="+mn-ea"/>
                        <a:cs typeface="+mn-cs"/>
                      </a:endParaRP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1" i="0" u="none" strike="noStrike" kern="1200">
                          <a:solidFill>
                            <a:schemeClr val="tx1"/>
                          </a:solidFill>
                          <a:effectLst/>
                          <a:latin typeface="Montserrat" panose="00000500000000000000" pitchFamily="2" charset="0"/>
                          <a:ea typeface="+mn-ea"/>
                          <a:cs typeface="+mn-cs"/>
                        </a:rPr>
                        <a:t>88%</a:t>
                      </a:r>
                      <a:r>
                        <a:rPr lang="en-US" sz="1000" b="1" i="0" u="none" strike="noStrike" kern="1200" baseline="30000">
                          <a:solidFill>
                            <a:schemeClr val="tx1"/>
                          </a:solidFill>
                          <a:effectLst/>
                          <a:latin typeface="Montserrat" panose="00000500000000000000" pitchFamily="2" charset="0"/>
                          <a:ea typeface="+mn-ea"/>
                          <a:cs typeface="+mn-cs"/>
                        </a:rPr>
                        <a:t>DE</a:t>
                      </a:r>
                      <a:endParaRPr lang="en-US" sz="1000" b="1" i="0" u="none" strike="noStrike" kern="1200">
                        <a:solidFill>
                          <a:schemeClr val="tx1"/>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1" i="0" u="none" strike="noStrike" kern="1200">
                          <a:solidFill>
                            <a:schemeClr val="tx1"/>
                          </a:solidFill>
                          <a:effectLst/>
                          <a:latin typeface="Montserrat" panose="00000500000000000000" pitchFamily="2" charset="0"/>
                          <a:ea typeface="+mn-ea"/>
                          <a:cs typeface="+mn-cs"/>
                        </a:rPr>
                        <a:t>78%</a:t>
                      </a:r>
                      <a:r>
                        <a:rPr lang="en-US" sz="1000" b="1" i="0" u="none" strike="noStrike" kern="1200" baseline="30000">
                          <a:solidFill>
                            <a:schemeClr val="tx1"/>
                          </a:solidFill>
                          <a:effectLst/>
                          <a:latin typeface="Montserrat" panose="00000500000000000000" pitchFamily="2" charset="0"/>
                          <a:ea typeface="+mn-ea"/>
                          <a:cs typeface="+mn-cs"/>
                        </a:rPr>
                        <a:t>E</a:t>
                      </a:r>
                      <a:endParaRPr lang="en-US" sz="1000" b="1" i="0" u="none" strike="noStrike" kern="1200">
                        <a:solidFill>
                          <a:schemeClr val="tx1"/>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fontAlgn="t"/>
                      <a:r>
                        <a:rPr lang="en-US" sz="1000" b="0" i="0" u="none" strike="noStrike" kern="1200">
                          <a:solidFill>
                            <a:schemeClr val="bg1"/>
                          </a:solidFill>
                          <a:effectLst/>
                          <a:latin typeface="Montserrat" panose="00000500000000000000" pitchFamily="2" charset="0"/>
                          <a:ea typeface="+mn-ea"/>
                          <a:cs typeface="+mn-cs"/>
                        </a:rPr>
                        <a:t>67%</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986610589"/>
                  </a:ext>
                </a:extLst>
              </a:tr>
            </a:tbl>
          </a:graphicData>
        </a:graphic>
      </p:graphicFrame>
      <p:sp>
        <p:nvSpPr>
          <p:cNvPr id="18" name="TextBox 17">
            <a:extLst>
              <a:ext uri="{FF2B5EF4-FFF2-40B4-BE49-F238E27FC236}">
                <a16:creationId xmlns:a16="http://schemas.microsoft.com/office/drawing/2014/main" id="{D7B631AE-C938-4B6B-9C1F-E03AFB582DB8}"/>
              </a:ext>
            </a:extLst>
          </p:cNvPr>
          <p:cNvSpPr txBox="1"/>
          <p:nvPr/>
        </p:nvSpPr>
        <p:spPr>
          <a:xfrm>
            <a:off x="9370468" y="3598069"/>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(+10)</a:t>
            </a:r>
          </a:p>
        </p:txBody>
      </p:sp>
      <p:sp>
        <p:nvSpPr>
          <p:cNvPr id="19" name="Isosceles Triangle 18">
            <a:extLst>
              <a:ext uri="{FF2B5EF4-FFF2-40B4-BE49-F238E27FC236}">
                <a16:creationId xmlns:a16="http://schemas.microsoft.com/office/drawing/2014/main" id="{A86B6836-261D-4BE2-8767-98C4B9F70496}"/>
              </a:ext>
            </a:extLst>
          </p:cNvPr>
          <p:cNvSpPr/>
          <p:nvPr/>
        </p:nvSpPr>
        <p:spPr>
          <a:xfrm>
            <a:off x="9370468" y="3619499"/>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6932F86-1F41-40E0-9143-7F1287AF09BB}"/>
              </a:ext>
            </a:extLst>
          </p:cNvPr>
          <p:cNvSpPr txBox="1"/>
          <p:nvPr/>
        </p:nvSpPr>
        <p:spPr>
          <a:xfrm>
            <a:off x="10344446" y="3598069"/>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(+6)</a:t>
            </a:r>
          </a:p>
        </p:txBody>
      </p:sp>
      <p:sp>
        <p:nvSpPr>
          <p:cNvPr id="24" name="Isosceles Triangle 23">
            <a:extLst>
              <a:ext uri="{FF2B5EF4-FFF2-40B4-BE49-F238E27FC236}">
                <a16:creationId xmlns:a16="http://schemas.microsoft.com/office/drawing/2014/main" id="{363BA26B-3ACB-4FC4-AE9D-A5AE249FD200}"/>
              </a:ext>
            </a:extLst>
          </p:cNvPr>
          <p:cNvSpPr/>
          <p:nvPr/>
        </p:nvSpPr>
        <p:spPr>
          <a:xfrm>
            <a:off x="10344446" y="3619499"/>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201FC923-E6AF-491B-AE51-753754609258}"/>
              </a:ext>
            </a:extLst>
          </p:cNvPr>
          <p:cNvSpPr txBox="1"/>
          <p:nvPr/>
        </p:nvSpPr>
        <p:spPr>
          <a:xfrm>
            <a:off x="10300347" y="4915894"/>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(+3)</a:t>
            </a:r>
          </a:p>
        </p:txBody>
      </p:sp>
      <p:sp>
        <p:nvSpPr>
          <p:cNvPr id="28" name="Isosceles Triangle 27">
            <a:extLst>
              <a:ext uri="{FF2B5EF4-FFF2-40B4-BE49-F238E27FC236}">
                <a16:creationId xmlns:a16="http://schemas.microsoft.com/office/drawing/2014/main" id="{191EF12D-4DF6-42B7-B8B0-364DDBA37C26}"/>
              </a:ext>
            </a:extLst>
          </p:cNvPr>
          <p:cNvSpPr/>
          <p:nvPr/>
        </p:nvSpPr>
        <p:spPr>
          <a:xfrm>
            <a:off x="10300347" y="4937324"/>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AE73997D-B3FD-4140-AB6E-EA3069B382A1}"/>
              </a:ext>
            </a:extLst>
          </p:cNvPr>
          <p:cNvSpPr txBox="1"/>
          <p:nvPr/>
        </p:nvSpPr>
        <p:spPr>
          <a:xfrm>
            <a:off x="8443664" y="3357493"/>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(+16)</a:t>
            </a:r>
          </a:p>
        </p:txBody>
      </p:sp>
      <p:sp>
        <p:nvSpPr>
          <p:cNvPr id="31" name="Isosceles Triangle 30">
            <a:extLst>
              <a:ext uri="{FF2B5EF4-FFF2-40B4-BE49-F238E27FC236}">
                <a16:creationId xmlns:a16="http://schemas.microsoft.com/office/drawing/2014/main" id="{0A2D5A0A-226B-45EA-884A-36F3A6726291}"/>
              </a:ext>
            </a:extLst>
          </p:cNvPr>
          <p:cNvSpPr/>
          <p:nvPr/>
        </p:nvSpPr>
        <p:spPr>
          <a:xfrm>
            <a:off x="8443664" y="3378923"/>
            <a:ext cx="88198" cy="76033"/>
          </a:xfrm>
          <a:prstGeom prst="triangl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7969206C-C066-48B9-A9C7-73FE628F06D4}"/>
              </a:ext>
            </a:extLst>
          </p:cNvPr>
          <p:cNvSpPr txBox="1"/>
          <p:nvPr/>
        </p:nvSpPr>
        <p:spPr>
          <a:xfrm>
            <a:off x="9381228" y="3368087"/>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(+18)</a:t>
            </a:r>
          </a:p>
        </p:txBody>
      </p:sp>
      <p:sp>
        <p:nvSpPr>
          <p:cNvPr id="34" name="Isosceles Triangle 33">
            <a:extLst>
              <a:ext uri="{FF2B5EF4-FFF2-40B4-BE49-F238E27FC236}">
                <a16:creationId xmlns:a16="http://schemas.microsoft.com/office/drawing/2014/main" id="{5396976D-7859-4FA3-92B8-980041097907}"/>
              </a:ext>
            </a:extLst>
          </p:cNvPr>
          <p:cNvSpPr/>
          <p:nvPr/>
        </p:nvSpPr>
        <p:spPr>
          <a:xfrm>
            <a:off x="9381228" y="3389517"/>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13E6D10-2779-4F6C-9588-A09947D5C4AA}"/>
              </a:ext>
            </a:extLst>
          </p:cNvPr>
          <p:cNvSpPr txBox="1"/>
          <p:nvPr/>
        </p:nvSpPr>
        <p:spPr>
          <a:xfrm>
            <a:off x="10334497" y="3360804"/>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(+12)</a:t>
            </a:r>
          </a:p>
        </p:txBody>
      </p:sp>
      <p:sp>
        <p:nvSpPr>
          <p:cNvPr id="36" name="Isosceles Triangle 35">
            <a:extLst>
              <a:ext uri="{FF2B5EF4-FFF2-40B4-BE49-F238E27FC236}">
                <a16:creationId xmlns:a16="http://schemas.microsoft.com/office/drawing/2014/main" id="{75405FF8-116B-482A-9341-2C64ACF2F258}"/>
              </a:ext>
            </a:extLst>
          </p:cNvPr>
          <p:cNvSpPr/>
          <p:nvPr/>
        </p:nvSpPr>
        <p:spPr>
          <a:xfrm>
            <a:off x="10334497" y="3382234"/>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F51ABA35-4E01-427C-B944-43B51B908D49}"/>
              </a:ext>
            </a:extLst>
          </p:cNvPr>
          <p:cNvSpPr txBox="1"/>
          <p:nvPr/>
        </p:nvSpPr>
        <p:spPr>
          <a:xfrm>
            <a:off x="8440463" y="4062445"/>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(+5)</a:t>
            </a:r>
          </a:p>
        </p:txBody>
      </p:sp>
      <p:sp>
        <p:nvSpPr>
          <p:cNvPr id="38" name="Isosceles Triangle 37">
            <a:extLst>
              <a:ext uri="{FF2B5EF4-FFF2-40B4-BE49-F238E27FC236}">
                <a16:creationId xmlns:a16="http://schemas.microsoft.com/office/drawing/2014/main" id="{48737782-3546-4139-900B-B8177CB3B3ED}"/>
              </a:ext>
            </a:extLst>
          </p:cNvPr>
          <p:cNvSpPr/>
          <p:nvPr/>
        </p:nvSpPr>
        <p:spPr>
          <a:xfrm>
            <a:off x="8440463" y="4083875"/>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FBCF93CA-69DA-4666-B66E-E3495C0E2264}"/>
              </a:ext>
            </a:extLst>
          </p:cNvPr>
          <p:cNvSpPr txBox="1"/>
          <p:nvPr/>
        </p:nvSpPr>
        <p:spPr>
          <a:xfrm>
            <a:off x="9372935" y="4060066"/>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(+5)</a:t>
            </a:r>
          </a:p>
        </p:txBody>
      </p:sp>
      <p:sp>
        <p:nvSpPr>
          <p:cNvPr id="40" name="Isosceles Triangle 39">
            <a:extLst>
              <a:ext uri="{FF2B5EF4-FFF2-40B4-BE49-F238E27FC236}">
                <a16:creationId xmlns:a16="http://schemas.microsoft.com/office/drawing/2014/main" id="{DE40DE69-D1DF-4E48-BCBF-C86CCB2439BA}"/>
              </a:ext>
            </a:extLst>
          </p:cNvPr>
          <p:cNvSpPr/>
          <p:nvPr/>
        </p:nvSpPr>
        <p:spPr>
          <a:xfrm>
            <a:off x="9372935" y="4081496"/>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0A7E1CA1-6C93-4969-AAD9-9CA55440911D}"/>
              </a:ext>
            </a:extLst>
          </p:cNvPr>
          <p:cNvSpPr txBox="1"/>
          <p:nvPr/>
        </p:nvSpPr>
        <p:spPr>
          <a:xfrm>
            <a:off x="9414567" y="2901139"/>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(+10)</a:t>
            </a:r>
          </a:p>
        </p:txBody>
      </p:sp>
      <p:sp>
        <p:nvSpPr>
          <p:cNvPr id="42" name="Isosceles Triangle 41">
            <a:extLst>
              <a:ext uri="{FF2B5EF4-FFF2-40B4-BE49-F238E27FC236}">
                <a16:creationId xmlns:a16="http://schemas.microsoft.com/office/drawing/2014/main" id="{62D5464B-417F-467E-BA29-8EAC4201B1ED}"/>
              </a:ext>
            </a:extLst>
          </p:cNvPr>
          <p:cNvSpPr/>
          <p:nvPr/>
        </p:nvSpPr>
        <p:spPr>
          <a:xfrm>
            <a:off x="9414567" y="2922569"/>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8F860D55-1A86-466D-8967-C8AD039C1E1B}"/>
              </a:ext>
            </a:extLst>
          </p:cNvPr>
          <p:cNvSpPr txBox="1"/>
          <p:nvPr/>
        </p:nvSpPr>
        <p:spPr>
          <a:xfrm>
            <a:off x="10344446" y="2876712"/>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(+6)</a:t>
            </a:r>
          </a:p>
        </p:txBody>
      </p:sp>
      <p:sp>
        <p:nvSpPr>
          <p:cNvPr id="44" name="Isosceles Triangle 43">
            <a:extLst>
              <a:ext uri="{FF2B5EF4-FFF2-40B4-BE49-F238E27FC236}">
                <a16:creationId xmlns:a16="http://schemas.microsoft.com/office/drawing/2014/main" id="{533AD59F-0D6A-4F5C-96FF-61A0E5AEC9AB}"/>
              </a:ext>
            </a:extLst>
          </p:cNvPr>
          <p:cNvSpPr/>
          <p:nvPr/>
        </p:nvSpPr>
        <p:spPr>
          <a:xfrm>
            <a:off x="10344446" y="2898142"/>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D919AC6B-F981-45DF-A949-EDCAFC1D073C}"/>
              </a:ext>
            </a:extLst>
          </p:cNvPr>
          <p:cNvSpPr txBox="1"/>
          <p:nvPr/>
        </p:nvSpPr>
        <p:spPr>
          <a:xfrm>
            <a:off x="8534667" y="3054439"/>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(-16)</a:t>
            </a:r>
          </a:p>
        </p:txBody>
      </p:sp>
      <p:sp>
        <p:nvSpPr>
          <p:cNvPr id="46" name="Isosceles Triangle 45">
            <a:extLst>
              <a:ext uri="{FF2B5EF4-FFF2-40B4-BE49-F238E27FC236}">
                <a16:creationId xmlns:a16="http://schemas.microsoft.com/office/drawing/2014/main" id="{30EC729D-76F5-4717-91D9-C7A5A33158F9}"/>
              </a:ext>
            </a:extLst>
          </p:cNvPr>
          <p:cNvSpPr/>
          <p:nvPr/>
        </p:nvSpPr>
        <p:spPr>
          <a:xfrm flipV="1">
            <a:off x="8534667" y="307586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1922B6F7-F46B-48F3-86B2-06C88847E22D}"/>
              </a:ext>
            </a:extLst>
          </p:cNvPr>
          <p:cNvSpPr txBox="1"/>
          <p:nvPr/>
        </p:nvSpPr>
        <p:spPr>
          <a:xfrm>
            <a:off x="9427618" y="3147258"/>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(-14)</a:t>
            </a:r>
          </a:p>
        </p:txBody>
      </p:sp>
      <p:sp>
        <p:nvSpPr>
          <p:cNvPr id="48" name="Isosceles Triangle 47">
            <a:extLst>
              <a:ext uri="{FF2B5EF4-FFF2-40B4-BE49-F238E27FC236}">
                <a16:creationId xmlns:a16="http://schemas.microsoft.com/office/drawing/2014/main" id="{A673D783-24FE-4998-A17E-EAF6E1A1C2EE}"/>
              </a:ext>
            </a:extLst>
          </p:cNvPr>
          <p:cNvSpPr/>
          <p:nvPr/>
        </p:nvSpPr>
        <p:spPr>
          <a:xfrm flipV="1">
            <a:off x="9427618" y="316868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276AF16B-7C68-4F22-8AE2-1258DCD3C2E6}"/>
              </a:ext>
            </a:extLst>
          </p:cNvPr>
          <p:cNvSpPr txBox="1"/>
          <p:nvPr/>
        </p:nvSpPr>
        <p:spPr>
          <a:xfrm>
            <a:off x="11264166" y="3128509"/>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(-7)</a:t>
            </a:r>
          </a:p>
        </p:txBody>
      </p:sp>
      <p:sp>
        <p:nvSpPr>
          <p:cNvPr id="50" name="Isosceles Triangle 49">
            <a:extLst>
              <a:ext uri="{FF2B5EF4-FFF2-40B4-BE49-F238E27FC236}">
                <a16:creationId xmlns:a16="http://schemas.microsoft.com/office/drawing/2014/main" id="{4DB2074F-0380-4A1A-85BE-581743E0E139}"/>
              </a:ext>
            </a:extLst>
          </p:cNvPr>
          <p:cNvSpPr/>
          <p:nvPr/>
        </p:nvSpPr>
        <p:spPr>
          <a:xfrm flipV="1">
            <a:off x="10336816" y="315859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012388FC-3029-44FB-A839-1895C4ECC5F2}"/>
              </a:ext>
            </a:extLst>
          </p:cNvPr>
          <p:cNvSpPr txBox="1"/>
          <p:nvPr/>
        </p:nvSpPr>
        <p:spPr>
          <a:xfrm>
            <a:off x="10344446" y="3137131"/>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(-7)</a:t>
            </a:r>
          </a:p>
        </p:txBody>
      </p:sp>
      <p:sp>
        <p:nvSpPr>
          <p:cNvPr id="52" name="Isosceles Triangle 51">
            <a:extLst>
              <a:ext uri="{FF2B5EF4-FFF2-40B4-BE49-F238E27FC236}">
                <a16:creationId xmlns:a16="http://schemas.microsoft.com/office/drawing/2014/main" id="{4616C639-D77C-4012-BF0B-B3621BA686C4}"/>
              </a:ext>
            </a:extLst>
          </p:cNvPr>
          <p:cNvSpPr/>
          <p:nvPr/>
        </p:nvSpPr>
        <p:spPr>
          <a:xfrm flipV="1">
            <a:off x="11246676" y="315856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56E643F6-D3F8-4266-BCA0-84866799A430}"/>
              </a:ext>
            </a:extLst>
          </p:cNvPr>
          <p:cNvSpPr txBox="1"/>
          <p:nvPr/>
        </p:nvSpPr>
        <p:spPr>
          <a:xfrm>
            <a:off x="9458666" y="4674229"/>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(-6)</a:t>
            </a:r>
          </a:p>
        </p:txBody>
      </p:sp>
      <p:sp>
        <p:nvSpPr>
          <p:cNvPr id="54" name="Isosceles Triangle 53">
            <a:extLst>
              <a:ext uri="{FF2B5EF4-FFF2-40B4-BE49-F238E27FC236}">
                <a16:creationId xmlns:a16="http://schemas.microsoft.com/office/drawing/2014/main" id="{274983B2-4DF7-4E4E-8070-8A714E213707}"/>
              </a:ext>
            </a:extLst>
          </p:cNvPr>
          <p:cNvSpPr/>
          <p:nvPr/>
        </p:nvSpPr>
        <p:spPr>
          <a:xfrm flipV="1">
            <a:off x="9441176" y="4704281"/>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F2FDB450-0A59-40C8-B376-812FDA5E1172}"/>
              </a:ext>
            </a:extLst>
          </p:cNvPr>
          <p:cNvSpPr txBox="1"/>
          <p:nvPr/>
        </p:nvSpPr>
        <p:spPr>
          <a:xfrm>
            <a:off x="8554770" y="4650735"/>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(-8)</a:t>
            </a:r>
          </a:p>
        </p:txBody>
      </p:sp>
      <p:sp>
        <p:nvSpPr>
          <p:cNvPr id="56" name="Isosceles Triangle 55">
            <a:extLst>
              <a:ext uri="{FF2B5EF4-FFF2-40B4-BE49-F238E27FC236}">
                <a16:creationId xmlns:a16="http://schemas.microsoft.com/office/drawing/2014/main" id="{A466B741-2F00-4EC4-8018-A20D816A7B0C}"/>
              </a:ext>
            </a:extLst>
          </p:cNvPr>
          <p:cNvSpPr/>
          <p:nvPr/>
        </p:nvSpPr>
        <p:spPr>
          <a:xfrm flipV="1">
            <a:off x="8537280" y="4680787"/>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D3378D5C-CB7D-4A6E-A866-E3117E0C9E5C}"/>
              </a:ext>
            </a:extLst>
          </p:cNvPr>
          <p:cNvSpPr txBox="1"/>
          <p:nvPr/>
        </p:nvSpPr>
        <p:spPr>
          <a:xfrm>
            <a:off x="8537015" y="5413953"/>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(-6)</a:t>
            </a:r>
          </a:p>
        </p:txBody>
      </p:sp>
      <p:sp>
        <p:nvSpPr>
          <p:cNvPr id="58" name="Isosceles Triangle 57">
            <a:extLst>
              <a:ext uri="{FF2B5EF4-FFF2-40B4-BE49-F238E27FC236}">
                <a16:creationId xmlns:a16="http://schemas.microsoft.com/office/drawing/2014/main" id="{560C3BFB-AE00-4244-83BB-2E91301AB1F8}"/>
              </a:ext>
            </a:extLst>
          </p:cNvPr>
          <p:cNvSpPr/>
          <p:nvPr/>
        </p:nvSpPr>
        <p:spPr>
          <a:xfrm flipV="1">
            <a:off x="8519525" y="544400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98ED1A99-50E1-4A51-B719-6D60AF7F3F28}"/>
              </a:ext>
            </a:extLst>
          </p:cNvPr>
          <p:cNvSpPr txBox="1"/>
          <p:nvPr/>
        </p:nvSpPr>
        <p:spPr>
          <a:xfrm>
            <a:off x="9441176" y="5481578"/>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(-4)</a:t>
            </a:r>
          </a:p>
        </p:txBody>
      </p:sp>
      <p:sp>
        <p:nvSpPr>
          <p:cNvPr id="60" name="Isosceles Triangle 59">
            <a:extLst>
              <a:ext uri="{FF2B5EF4-FFF2-40B4-BE49-F238E27FC236}">
                <a16:creationId xmlns:a16="http://schemas.microsoft.com/office/drawing/2014/main" id="{C8329445-4E93-4B19-A336-66E6C2FC3FC6}"/>
              </a:ext>
            </a:extLst>
          </p:cNvPr>
          <p:cNvSpPr/>
          <p:nvPr/>
        </p:nvSpPr>
        <p:spPr>
          <a:xfrm flipV="1">
            <a:off x="9423686" y="5511630"/>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8D888F0A-A31B-4143-A374-6AF1F7901B0B}"/>
              </a:ext>
            </a:extLst>
          </p:cNvPr>
          <p:cNvSpPr txBox="1"/>
          <p:nvPr/>
        </p:nvSpPr>
        <p:spPr>
          <a:xfrm>
            <a:off x="8519597" y="5135137"/>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(-9)</a:t>
            </a:r>
          </a:p>
        </p:txBody>
      </p:sp>
      <p:sp>
        <p:nvSpPr>
          <p:cNvPr id="62" name="Isosceles Triangle 61">
            <a:extLst>
              <a:ext uri="{FF2B5EF4-FFF2-40B4-BE49-F238E27FC236}">
                <a16:creationId xmlns:a16="http://schemas.microsoft.com/office/drawing/2014/main" id="{0CBF416E-939D-47C0-B455-3B85ACA19B91}"/>
              </a:ext>
            </a:extLst>
          </p:cNvPr>
          <p:cNvSpPr/>
          <p:nvPr/>
        </p:nvSpPr>
        <p:spPr>
          <a:xfrm flipV="1">
            <a:off x="8502107" y="5171762"/>
            <a:ext cx="88198" cy="69459"/>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2872DB9E-B287-4809-92FC-0A5F0772AF61}"/>
              </a:ext>
            </a:extLst>
          </p:cNvPr>
          <p:cNvSpPr txBox="1"/>
          <p:nvPr/>
        </p:nvSpPr>
        <p:spPr>
          <a:xfrm>
            <a:off x="8542133" y="4338387"/>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(-6)</a:t>
            </a:r>
          </a:p>
        </p:txBody>
      </p:sp>
      <p:sp>
        <p:nvSpPr>
          <p:cNvPr id="64" name="Isosceles Triangle 63">
            <a:extLst>
              <a:ext uri="{FF2B5EF4-FFF2-40B4-BE49-F238E27FC236}">
                <a16:creationId xmlns:a16="http://schemas.microsoft.com/office/drawing/2014/main" id="{3A030268-2468-40A5-B3C2-88C7D6D483C5}"/>
              </a:ext>
            </a:extLst>
          </p:cNvPr>
          <p:cNvSpPr/>
          <p:nvPr/>
        </p:nvSpPr>
        <p:spPr>
          <a:xfrm flipV="1">
            <a:off x="8524643" y="436843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075F83AF-518F-43C9-B403-3F2653F18E3D}"/>
              </a:ext>
            </a:extLst>
          </p:cNvPr>
          <p:cNvSpPr txBox="1"/>
          <p:nvPr/>
        </p:nvSpPr>
        <p:spPr>
          <a:xfrm>
            <a:off x="9469376" y="4342403"/>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(-7)</a:t>
            </a:r>
          </a:p>
        </p:txBody>
      </p:sp>
      <p:sp>
        <p:nvSpPr>
          <p:cNvPr id="66" name="Isosceles Triangle 65">
            <a:extLst>
              <a:ext uri="{FF2B5EF4-FFF2-40B4-BE49-F238E27FC236}">
                <a16:creationId xmlns:a16="http://schemas.microsoft.com/office/drawing/2014/main" id="{1F8D0BEB-3C4B-4140-8A28-0DDBB0B0FF31}"/>
              </a:ext>
            </a:extLst>
          </p:cNvPr>
          <p:cNvSpPr/>
          <p:nvPr/>
        </p:nvSpPr>
        <p:spPr>
          <a:xfrm flipV="1">
            <a:off x="9451886" y="4372455"/>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C953DA7F-6CB4-43F5-8C67-64BDCC367082}"/>
              </a:ext>
            </a:extLst>
          </p:cNvPr>
          <p:cNvSpPr txBox="1"/>
          <p:nvPr/>
        </p:nvSpPr>
        <p:spPr>
          <a:xfrm>
            <a:off x="486560" y="825165"/>
            <a:ext cx="3415589" cy="1477328"/>
          </a:xfrm>
          <a:prstGeom prst="rect">
            <a:avLst/>
          </a:prstGeom>
          <a:noFill/>
        </p:spPr>
        <p:txBody>
          <a:bodyPr wrap="square" rtlCol="0">
            <a:spAutoFit/>
          </a:bodyPr>
          <a:lstStyle/>
          <a:p>
            <a:pPr lvl="0">
              <a:defRPr/>
            </a:pPr>
            <a:r>
              <a:rPr lang="en-US">
                <a:solidFill>
                  <a:schemeClr val="bg1"/>
                </a:solidFill>
                <a:latin typeface="Montserrat SemiBold" panose="00000700000000000000" pitchFamily="2" charset="0"/>
              </a:rPr>
              <a:t>In 2020, more customers are citing SCE’s direct communications (text and email) as sources of PSPS awareness.</a:t>
            </a:r>
          </a:p>
        </p:txBody>
      </p:sp>
      <p:sp>
        <p:nvSpPr>
          <p:cNvPr id="72" name="TextBox 71">
            <a:extLst>
              <a:ext uri="{FF2B5EF4-FFF2-40B4-BE49-F238E27FC236}">
                <a16:creationId xmlns:a16="http://schemas.microsoft.com/office/drawing/2014/main" id="{7AB1913E-EB85-4D67-AB96-82327163556A}"/>
              </a:ext>
            </a:extLst>
          </p:cNvPr>
          <p:cNvSpPr txBox="1"/>
          <p:nvPr/>
        </p:nvSpPr>
        <p:spPr>
          <a:xfrm>
            <a:off x="486560" y="2302493"/>
            <a:ext cx="3266733" cy="76944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100">
                <a:latin typeface="Montserrat Light" panose="00000400000000000000" pitchFamily="2" charset="0"/>
              </a:rPr>
              <a:t>For those who were </a:t>
            </a:r>
            <a:r>
              <a:rPr lang="en-US" sz="1100" u="sng">
                <a:latin typeface="Montserrat Light" panose="00000400000000000000" pitchFamily="2" charset="0"/>
              </a:rPr>
              <a:t>not</a:t>
            </a:r>
            <a:r>
              <a:rPr lang="en-US" sz="1100">
                <a:latin typeface="Montserrat Light" panose="00000400000000000000" pitchFamily="2" charset="0"/>
              </a:rPr>
              <a:t> notified before their PSPS de-energization, almost 4-in-10 found out about the PSPS practice through actually experiencing it.</a:t>
            </a:r>
          </a:p>
        </p:txBody>
      </p:sp>
      <p:pic>
        <p:nvPicPr>
          <p:cNvPr id="67" name="Picture 66">
            <a:extLst>
              <a:ext uri="{FF2B5EF4-FFF2-40B4-BE49-F238E27FC236}">
                <a16:creationId xmlns:a16="http://schemas.microsoft.com/office/drawing/2014/main" id="{6B6C11F5-5EFC-44A4-81B0-3C12B93C61D5}"/>
              </a:ext>
            </a:extLst>
          </p:cNvPr>
          <p:cNvPicPr>
            <a:picLocks noChangeAspect="1"/>
          </p:cNvPicPr>
          <p:nvPr/>
        </p:nvPicPr>
        <p:blipFill rotWithShape="1">
          <a:blip r:embed="rId4">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cxnSp>
        <p:nvCxnSpPr>
          <p:cNvPr id="68" name="Straight Connector 67">
            <a:extLst>
              <a:ext uri="{FF2B5EF4-FFF2-40B4-BE49-F238E27FC236}">
                <a16:creationId xmlns:a16="http://schemas.microsoft.com/office/drawing/2014/main" id="{0D9B5D1B-1358-47F5-8BED-1B78A5791AE3}"/>
              </a:ext>
            </a:extLst>
          </p:cNvPr>
          <p:cNvCxnSpPr>
            <a:cxnSpLocks/>
          </p:cNvCxnSpPr>
          <p:nvPr/>
        </p:nvCxnSpPr>
        <p:spPr>
          <a:xfrm rot="16200000" flipV="1">
            <a:off x="5446504" y="922234"/>
            <a:ext cx="0" cy="4572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705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E6690694-B180-4727-96A3-8F3C383EE188}"/>
              </a:ext>
            </a:extLst>
          </p:cNvPr>
          <p:cNvSpPr txBox="1">
            <a:spLocks/>
          </p:cNvSpPr>
          <p:nvPr/>
        </p:nvSpPr>
        <p:spPr>
          <a:xfrm>
            <a:off x="3304727" y="2644558"/>
            <a:ext cx="3897750" cy="41549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…communicating their efforts using advanced technology to mitigate the risk of wildfires.</a:t>
            </a:r>
          </a:p>
        </p:txBody>
      </p:sp>
      <p:sp>
        <p:nvSpPr>
          <p:cNvPr id="49" name="Text Placeholder 6">
            <a:extLst>
              <a:ext uri="{FF2B5EF4-FFF2-40B4-BE49-F238E27FC236}">
                <a16:creationId xmlns:a16="http://schemas.microsoft.com/office/drawing/2014/main" id="{C30D16B1-9FC6-4E9D-9603-E78263534683}"/>
              </a:ext>
            </a:extLst>
          </p:cNvPr>
          <p:cNvSpPr txBox="1">
            <a:spLocks/>
          </p:cNvSpPr>
          <p:nvPr/>
        </p:nvSpPr>
        <p:spPr>
          <a:xfrm>
            <a:off x="8120340" y="2630475"/>
            <a:ext cx="3291839" cy="400110"/>
          </a:xfrm>
          <a:prstGeom prst="rect">
            <a:avLst/>
          </a:prstGeom>
          <a:noFill/>
        </p:spPr>
        <p:txBody>
          <a:bodyPr wrap="square" rtlCol="0" anchor="b">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…helping you and your family create a safety preparedness plan.</a:t>
            </a:r>
          </a:p>
        </p:txBody>
      </p:sp>
      <p:graphicFrame>
        <p:nvGraphicFramePr>
          <p:cNvPr id="21" name="Table 20">
            <a:extLst>
              <a:ext uri="{FF2B5EF4-FFF2-40B4-BE49-F238E27FC236}">
                <a16:creationId xmlns:a16="http://schemas.microsoft.com/office/drawing/2014/main" id="{F575CDC5-CACC-411C-BE83-3B75FEB8A2CD}"/>
              </a:ext>
            </a:extLst>
          </p:cNvPr>
          <p:cNvGraphicFramePr>
            <a:graphicFrameLocks noGrp="1"/>
          </p:cNvGraphicFramePr>
          <p:nvPr>
            <p:extLst>
              <p:ext uri="{D42A27DB-BD31-4B8C-83A1-F6EECF244321}">
                <p14:modId xmlns:p14="http://schemas.microsoft.com/office/powerpoint/2010/main" val="2586573212"/>
              </p:ext>
            </p:extLst>
          </p:nvPr>
        </p:nvGraphicFramePr>
        <p:xfrm>
          <a:off x="8120340" y="3243861"/>
          <a:ext cx="3429000" cy="2926080"/>
        </p:xfrm>
        <a:graphic>
          <a:graphicData uri="http://schemas.openxmlformats.org/drawingml/2006/table">
            <a:tbl>
              <a:tblPr/>
              <a:tblGrid>
                <a:gridCol w="685800">
                  <a:extLst>
                    <a:ext uri="{9D8B030D-6E8A-4147-A177-3AD203B41FA5}">
                      <a16:colId xmlns:a16="http://schemas.microsoft.com/office/drawing/2014/main" val="3178109318"/>
                    </a:ext>
                  </a:extLst>
                </a:gridCol>
                <a:gridCol w="685800">
                  <a:extLst>
                    <a:ext uri="{9D8B030D-6E8A-4147-A177-3AD203B41FA5}">
                      <a16:colId xmlns:a16="http://schemas.microsoft.com/office/drawing/2014/main" val="2876682211"/>
                    </a:ext>
                  </a:extLst>
                </a:gridCol>
                <a:gridCol w="685800">
                  <a:extLst>
                    <a:ext uri="{9D8B030D-6E8A-4147-A177-3AD203B41FA5}">
                      <a16:colId xmlns:a16="http://schemas.microsoft.com/office/drawing/2014/main" val="2054893804"/>
                    </a:ext>
                  </a:extLst>
                </a:gridCol>
                <a:gridCol w="685800">
                  <a:extLst>
                    <a:ext uri="{9D8B030D-6E8A-4147-A177-3AD203B41FA5}">
                      <a16:colId xmlns:a16="http://schemas.microsoft.com/office/drawing/2014/main" val="2513232246"/>
                    </a:ext>
                  </a:extLst>
                </a:gridCol>
                <a:gridCol w="685800">
                  <a:extLst>
                    <a:ext uri="{9D8B030D-6E8A-4147-A177-3AD203B41FA5}">
                      <a16:colId xmlns:a16="http://schemas.microsoft.com/office/drawing/2014/main" val="3740845968"/>
                    </a:ext>
                  </a:extLst>
                </a:gridCol>
              </a:tblGrid>
              <a:tr h="365760">
                <a:tc>
                  <a:txBody>
                    <a:bodyPr/>
                    <a:lstStyle/>
                    <a:p>
                      <a:pPr algn="ctr" fontAlgn="b"/>
                      <a:r>
                        <a:rPr lang="en-US" sz="800" b="0" i="0" u="none" strike="noStrike" kern="1200">
                          <a:solidFill>
                            <a:srgbClr val="000000"/>
                          </a:solidFill>
                          <a:effectLst/>
                          <a:latin typeface="Montserrat SemiBold" panose="00000700000000000000" pitchFamily="2" charset="0"/>
                          <a:ea typeface="+mn-ea"/>
                          <a:cs typeface="+mn-cs"/>
                        </a:rPr>
                        <a:t>Not Notified, De-En</a:t>
                      </a:r>
                    </a:p>
                    <a:p>
                      <a:pPr marL="0" algn="ctr"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De-En</a:t>
                      </a:r>
                      <a:br>
                        <a:rPr lang="en-US" sz="900" b="0" i="0" u="none" strike="noStrike">
                          <a:solidFill>
                            <a:srgbClr val="000000"/>
                          </a:solidFill>
                          <a:effectLst/>
                          <a:latin typeface="Montserrat SemiBold" panose="00000700000000000000" pitchFamily="2" charset="0"/>
                        </a:rPr>
                      </a:br>
                      <a:r>
                        <a:rPr lang="en-US" sz="700" b="0" i="0" u="none" strike="noStrike">
                          <a:solidFill>
                            <a:srgbClr val="000000"/>
                          </a:solidFill>
                          <a:effectLst/>
                          <a:latin typeface="Montserrat Light" panose="00000400000000000000" pitchFamily="2" charset="0"/>
                        </a:rPr>
                        <a:t>(B)</a:t>
                      </a:r>
                      <a:endParaRPr lang="en-US" sz="9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Not De-En</a:t>
                      </a:r>
                    </a:p>
                    <a:p>
                      <a:pPr algn="ctr" fontAlgn="b"/>
                      <a:r>
                        <a:rPr lang="en-US" sz="7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 Notified, Not De-En</a:t>
                      </a:r>
                    </a:p>
                    <a:p>
                      <a:pPr marL="0" algn="ctr"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 in High-</a:t>
                      </a:r>
                    </a:p>
                    <a:p>
                      <a:pPr algn="ctr" fontAlgn="b"/>
                      <a:r>
                        <a:rPr lang="en-US" sz="800" b="0" i="0" u="none" strike="noStrike">
                          <a:solidFill>
                            <a:srgbClr val="000000"/>
                          </a:solidFill>
                          <a:effectLst/>
                          <a:latin typeface="Montserrat SemiBold" panose="00000700000000000000" pitchFamily="2" charset="0"/>
                        </a:rPr>
                        <a:t>Risk Area </a:t>
                      </a:r>
                    </a:p>
                    <a:p>
                      <a:pPr algn="ctr" fontAlgn="b"/>
                      <a:r>
                        <a:rPr lang="en-US" sz="700" b="0" i="0" u="none" strike="noStrike" kern="1200">
                          <a:solidFill>
                            <a:srgbClr val="000000"/>
                          </a:solidFill>
                          <a:effectLst/>
                          <a:latin typeface="Montserrat Light" panose="00000400000000000000" pitchFamily="2" charset="0"/>
                          <a:ea typeface="+mn-ea"/>
                          <a:cs typeface="+mn-cs"/>
                        </a:rPr>
                        <a:t>(E)</a:t>
                      </a:r>
                      <a:endParaRPr lang="en-US" sz="8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5683136"/>
                  </a:ext>
                </a:extLst>
              </a:tr>
              <a:tr h="365760">
                <a:tc>
                  <a:txBody>
                    <a:bodyPr/>
                    <a:lstStyle/>
                    <a:p>
                      <a:pPr algn="ctr" fontAlgn="t"/>
                      <a:r>
                        <a:rPr lang="en-US" sz="1000" b="1" u="none" strike="noStrike" kern="1200">
                          <a:solidFill>
                            <a:schemeClr val="tx1">
                              <a:lumMod val="75000"/>
                              <a:lumOff val="25000"/>
                            </a:schemeClr>
                          </a:solidFill>
                          <a:effectLst/>
                          <a:latin typeface="Montserrat" panose="00000500000000000000" pitchFamily="2" charset="0"/>
                          <a:ea typeface="+mn-ea"/>
                          <a:cs typeface="+mn-cs"/>
                        </a:rPr>
                        <a:t>50%</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1" u="none" strike="noStrike" kern="1200">
                          <a:solidFill>
                            <a:schemeClr val="tx1">
                              <a:lumMod val="75000"/>
                              <a:lumOff val="25000"/>
                            </a:schemeClr>
                          </a:solidFill>
                          <a:effectLst/>
                          <a:latin typeface="Montserrat" panose="00000500000000000000" pitchFamily="2" charset="0"/>
                          <a:ea typeface="+mn-ea"/>
                          <a:cs typeface="+mn-cs"/>
                        </a:rPr>
                        <a:t>47%</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1" u="none" strike="noStrike" kern="1200">
                          <a:solidFill>
                            <a:schemeClr val="tx1">
                              <a:lumMod val="75000"/>
                              <a:lumOff val="25000"/>
                            </a:schemeClr>
                          </a:solidFill>
                          <a:effectLst/>
                          <a:latin typeface="Montserrat" panose="00000500000000000000" pitchFamily="2" charset="0"/>
                          <a:ea typeface="+mn-ea"/>
                          <a:cs typeface="+mn-cs"/>
                        </a:rPr>
                        <a:t>59%</a:t>
                      </a:r>
                      <a:r>
                        <a:rPr lang="en-US" sz="1000" b="1" u="none" strike="noStrike" kern="1200" baseline="30000">
                          <a:solidFill>
                            <a:schemeClr val="tx1">
                              <a:lumMod val="75000"/>
                              <a:lumOff val="25000"/>
                            </a:schemeClr>
                          </a:solidFill>
                          <a:effectLst/>
                          <a:latin typeface="Montserrat" panose="00000500000000000000" pitchFamily="2" charset="0"/>
                          <a:ea typeface="+mn-ea"/>
                          <a:cs typeface="+mn-cs"/>
                        </a:rPr>
                        <a:t>B</a:t>
                      </a:r>
                      <a:endParaRPr lang="en-US" sz="1000" b="1"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1" u="none" strike="noStrike" kern="1200">
                          <a:solidFill>
                            <a:schemeClr val="tx1">
                              <a:lumMod val="75000"/>
                              <a:lumOff val="25000"/>
                            </a:schemeClr>
                          </a:solidFill>
                          <a:effectLst/>
                          <a:latin typeface="Montserrat" panose="00000500000000000000" pitchFamily="2" charset="0"/>
                          <a:ea typeface="+mn-ea"/>
                          <a:cs typeface="+mn-cs"/>
                        </a:rPr>
                        <a:t>60%</a:t>
                      </a:r>
                      <a:r>
                        <a:rPr lang="en-US" sz="1000" b="1" u="none" strike="noStrike" kern="1200" baseline="30000">
                          <a:solidFill>
                            <a:schemeClr val="tx1">
                              <a:lumMod val="75000"/>
                              <a:lumOff val="25000"/>
                            </a:schemeClr>
                          </a:solidFill>
                          <a:effectLst/>
                          <a:latin typeface="Montserrat" panose="00000500000000000000" pitchFamily="2" charset="0"/>
                          <a:ea typeface="+mn-ea"/>
                          <a:cs typeface="+mn-cs"/>
                        </a:rPr>
                        <a:t>B</a:t>
                      </a:r>
                      <a:endParaRPr lang="en-US" sz="1000" b="1"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1" u="none" strike="noStrike" kern="1200">
                          <a:solidFill>
                            <a:schemeClr val="bg1"/>
                          </a:solidFill>
                          <a:effectLst/>
                          <a:latin typeface="Montserrat" panose="00000500000000000000" pitchFamily="2" charset="0"/>
                          <a:ea typeface="+mn-ea"/>
                          <a:cs typeface="+mn-cs"/>
                        </a:rPr>
                        <a:t>70%</a:t>
                      </a:r>
                      <a:r>
                        <a:rPr lang="en-US" sz="1000" b="1" u="none" strike="noStrike" kern="1200" baseline="30000">
                          <a:solidFill>
                            <a:schemeClr val="bg1"/>
                          </a:solidFill>
                          <a:effectLst/>
                          <a:latin typeface="Montserrat" panose="00000500000000000000" pitchFamily="2" charset="0"/>
                          <a:ea typeface="+mn-ea"/>
                          <a:cs typeface="+mn-cs"/>
                        </a:rPr>
                        <a:t>ABCD</a:t>
                      </a:r>
                      <a:endParaRPr lang="en-US" sz="1000" b="1" u="none" strike="noStrike" kern="1200">
                        <a:solidFill>
                          <a:schemeClr val="bg1"/>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70929370"/>
                  </a:ext>
                </a:extLst>
              </a:tr>
              <a:tr h="365760">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17%</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12%</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20%</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endParaRPr lang="en-US" sz="1000" b="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22%</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endParaRPr lang="en-US" sz="1000" b="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27%</a:t>
                      </a:r>
                      <a:r>
                        <a:rPr lang="en-US" sz="1000" b="0" u="none" strike="noStrike" kern="1200" baseline="30000">
                          <a:solidFill>
                            <a:schemeClr val="bg1"/>
                          </a:solidFill>
                          <a:effectLst/>
                          <a:latin typeface="Montserrat" panose="00000500000000000000" pitchFamily="2" charset="0"/>
                          <a:ea typeface="+mn-ea"/>
                          <a:cs typeface="+mn-cs"/>
                        </a:rPr>
                        <a:t>AB</a:t>
                      </a:r>
                      <a:endParaRPr lang="en-US" sz="1000" b="0" u="none" strike="noStrike" kern="1200">
                        <a:solidFill>
                          <a:schemeClr val="bg1"/>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986610589"/>
                  </a:ext>
                </a:extLst>
              </a:tr>
              <a:tr h="365760">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34%</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35%</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39%</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37%</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t"/>
                      <a:r>
                        <a:rPr lang="en-US" sz="1000" b="0" u="none" strike="noStrike" kern="1200">
                          <a:solidFill>
                            <a:schemeClr val="bg1"/>
                          </a:solidFill>
                          <a:effectLst/>
                          <a:latin typeface="Montserrat" panose="00000500000000000000" pitchFamily="2" charset="0"/>
                          <a:ea typeface="+mn-ea"/>
                          <a:cs typeface="+mn-cs"/>
                        </a:rPr>
                        <a:t>44%</a:t>
                      </a:r>
                      <a:r>
                        <a:rPr lang="en-US" sz="1000" b="0" u="none" strike="noStrike" kern="1200" baseline="30000">
                          <a:solidFill>
                            <a:schemeClr val="bg1"/>
                          </a:solidFill>
                          <a:effectLst/>
                          <a:latin typeface="Montserrat" panose="00000500000000000000" pitchFamily="2" charset="0"/>
                          <a:ea typeface="+mn-ea"/>
                          <a:cs typeface="+mn-cs"/>
                        </a:rPr>
                        <a:t>A  </a:t>
                      </a:r>
                      <a:endParaRPr lang="en-US" sz="1000" b="0" u="none" strike="noStrike" kern="1200">
                        <a:solidFill>
                          <a:schemeClr val="bg1"/>
                        </a:solidFill>
                        <a:effectLst/>
                        <a:latin typeface="Montserrat" panose="00000500000000000000" pitchFamily="2" charset="0"/>
                        <a:ea typeface="+mn-ea"/>
                        <a:cs typeface="+mn-cs"/>
                      </a:endParaRPr>
                    </a:p>
                  </a:txBody>
                  <a:tcPr marL="13716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769205616"/>
                  </a:ext>
                </a:extLst>
              </a:tr>
              <a:tr h="365760">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32%</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E</a:t>
                      </a:r>
                      <a:endParaRPr lang="en-US" sz="1000" b="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27%</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26%</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27%</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t"/>
                      <a:r>
                        <a:rPr lang="en-US" sz="1000" b="0" u="none" strike="noStrike" kern="1200">
                          <a:solidFill>
                            <a:schemeClr val="bg1"/>
                          </a:solidFill>
                          <a:effectLst/>
                          <a:latin typeface="Montserrat" panose="00000500000000000000" pitchFamily="2" charset="0"/>
                          <a:ea typeface="+mn-ea"/>
                          <a:cs typeface="+mn-cs"/>
                        </a:rPr>
                        <a:t>19%</a:t>
                      </a:r>
                    </a:p>
                  </a:txBody>
                  <a:tcPr marL="13716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135455982"/>
                  </a:ext>
                </a:extLst>
              </a:tr>
              <a:tr h="365760">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4%</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9%</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DE</a:t>
                      </a:r>
                      <a:endParaRPr lang="en-US" sz="1000" b="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6%</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E</a:t>
                      </a:r>
                      <a:endParaRPr lang="en-US" sz="1000" b="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4%</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2%</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506208693"/>
                  </a:ext>
                </a:extLst>
              </a:tr>
              <a:tr h="365760">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14%</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17%</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CDE</a:t>
                      </a:r>
                      <a:endParaRPr lang="en-US" sz="1000" b="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9%</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9%</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8%</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036929369"/>
                  </a:ext>
                </a:extLst>
              </a:tr>
              <a:tr h="365760">
                <a:tc>
                  <a:txBody>
                    <a:bodyPr/>
                    <a:lstStyle/>
                    <a:p>
                      <a:pPr algn="ctr" fontAlgn="t"/>
                      <a:r>
                        <a:rPr lang="en-US" sz="1000" b="1" u="none" strike="noStrike" kern="1200">
                          <a:solidFill>
                            <a:schemeClr val="tx1">
                              <a:lumMod val="75000"/>
                              <a:lumOff val="25000"/>
                            </a:schemeClr>
                          </a:solidFill>
                          <a:effectLst/>
                          <a:latin typeface="Montserrat" panose="00000500000000000000" pitchFamily="2" charset="0"/>
                          <a:ea typeface="+mn-ea"/>
                          <a:cs typeface="+mn-cs"/>
                        </a:rPr>
                        <a:t>18%</a:t>
                      </a:r>
                      <a:r>
                        <a:rPr lang="en-US" sz="1000" b="1" u="none" strike="noStrike" kern="1200" baseline="30000">
                          <a:solidFill>
                            <a:schemeClr val="tx1">
                              <a:lumMod val="75000"/>
                              <a:lumOff val="25000"/>
                            </a:schemeClr>
                          </a:solidFill>
                          <a:effectLst/>
                          <a:latin typeface="Montserrat" panose="00000500000000000000" pitchFamily="2" charset="0"/>
                          <a:ea typeface="+mn-ea"/>
                          <a:cs typeface="+mn-cs"/>
                        </a:rPr>
                        <a:t>E</a:t>
                      </a:r>
                      <a:endParaRPr lang="en-US" sz="1000" b="1"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1" u="none" strike="noStrike" kern="1200">
                          <a:solidFill>
                            <a:schemeClr val="tx1">
                              <a:lumMod val="75000"/>
                              <a:lumOff val="25000"/>
                            </a:schemeClr>
                          </a:solidFill>
                          <a:effectLst/>
                          <a:latin typeface="Montserrat" panose="00000500000000000000" pitchFamily="2" charset="0"/>
                          <a:ea typeface="+mn-ea"/>
                          <a:cs typeface="+mn-cs"/>
                        </a:rPr>
                        <a:t>26%</a:t>
                      </a:r>
                      <a:r>
                        <a:rPr lang="en-US" sz="1000" b="1" u="none" strike="noStrike" kern="1200" baseline="30000">
                          <a:solidFill>
                            <a:schemeClr val="tx1">
                              <a:lumMod val="75000"/>
                              <a:lumOff val="25000"/>
                            </a:schemeClr>
                          </a:solidFill>
                          <a:effectLst/>
                          <a:latin typeface="Montserrat" panose="00000500000000000000" pitchFamily="2" charset="0"/>
                          <a:ea typeface="+mn-ea"/>
                          <a:cs typeface="+mn-cs"/>
                        </a:rPr>
                        <a:t>CDE</a:t>
                      </a:r>
                      <a:endParaRPr lang="en-US" sz="1000" b="1"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1" u="none" strike="noStrike" kern="1200">
                          <a:solidFill>
                            <a:schemeClr val="tx1">
                              <a:lumMod val="75000"/>
                              <a:lumOff val="25000"/>
                            </a:schemeClr>
                          </a:solidFill>
                          <a:effectLst/>
                          <a:latin typeface="Montserrat" panose="00000500000000000000" pitchFamily="2" charset="0"/>
                          <a:ea typeface="+mn-ea"/>
                          <a:cs typeface="+mn-cs"/>
                        </a:rPr>
                        <a:t>15%</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1" u="none" strike="noStrike" kern="1200">
                          <a:solidFill>
                            <a:schemeClr val="tx1">
                              <a:lumMod val="75000"/>
                              <a:lumOff val="25000"/>
                            </a:schemeClr>
                          </a:solidFill>
                          <a:effectLst/>
                          <a:latin typeface="Montserrat" panose="00000500000000000000" pitchFamily="2" charset="0"/>
                          <a:ea typeface="+mn-ea"/>
                          <a:cs typeface="+mn-cs"/>
                        </a:rPr>
                        <a:t>13%</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l" fontAlgn="t"/>
                      <a:r>
                        <a:rPr lang="en-US" sz="1000" b="1" u="none" strike="noStrike" kern="1200">
                          <a:solidFill>
                            <a:schemeClr val="bg1"/>
                          </a:solidFill>
                          <a:effectLst/>
                          <a:latin typeface="Montserrat" panose="00000500000000000000" pitchFamily="2" charset="0"/>
                          <a:ea typeface="+mn-ea"/>
                          <a:cs typeface="+mn-cs"/>
                        </a:rPr>
                        <a:t>10%</a:t>
                      </a:r>
                    </a:p>
                  </a:txBody>
                  <a:tcPr marL="13716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203994072"/>
                  </a:ext>
                </a:extLst>
              </a:tr>
            </a:tbl>
          </a:graphicData>
        </a:graphic>
      </p:graphicFrame>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9938" y="6436387"/>
            <a:ext cx="475673" cy="228600"/>
          </a:xfrm>
          <a:prstGeom prst="rect">
            <a:avLst/>
          </a:prstGeom>
        </p:spPr>
      </p:pic>
      <p:sp>
        <p:nvSpPr>
          <p:cNvPr id="11" name="TextBox 10"/>
          <p:cNvSpPr txBox="1"/>
          <p:nvPr/>
        </p:nvSpPr>
        <p:spPr>
          <a:xfrm>
            <a:off x="11340598" y="6444935"/>
            <a:ext cx="617517"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  </a:t>
            </a:r>
            <a:fld id="{C0FF55C7-969B-40C5-B9DA-4AA55811BAB1}" type="slidenum">
              <a:rPr kumimoji="0" lang="en-US" sz="900" b="0" i="0" u="none" strike="noStrike" kern="1200" cap="none" spc="0" normalizeH="0" baseline="0" noProof="0" smtClean="0">
                <a:ln>
                  <a:noFill/>
                </a:ln>
                <a:solidFill>
                  <a:prstClr val="black"/>
                </a:solidFill>
                <a:effectLst/>
                <a:uLnTx/>
                <a:uFillTx/>
                <a:latin typeface="Montserrat Light" panose="000004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prstClr val="black"/>
              </a:solidFill>
              <a:effectLst/>
              <a:uLnTx/>
              <a:uFillTx/>
              <a:latin typeface="Montserrat Light" panose="00000400000000000000" pitchFamily="2" charset="0"/>
              <a:ea typeface="+mn-ea"/>
              <a:cs typeface="+mn-cs"/>
            </a:endParaRPr>
          </a:p>
        </p:txBody>
      </p:sp>
      <p:sp>
        <p:nvSpPr>
          <p:cNvPr id="12" name="Rectangle 11">
            <a:extLst>
              <a:ext uri="{FF2B5EF4-FFF2-40B4-BE49-F238E27FC236}">
                <a16:creationId xmlns:a16="http://schemas.microsoft.com/office/drawing/2014/main" id="{2111C30A-D260-411F-9A33-7DF3043B4EA4}"/>
              </a:ext>
            </a:extLst>
          </p:cNvPr>
          <p:cNvSpPr/>
          <p:nvPr/>
        </p:nvSpPr>
        <p:spPr>
          <a:xfrm>
            <a:off x="-11930" y="-1"/>
            <a:ext cx="12203929" cy="19683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BBF1606-15BC-499B-9ADA-333629BDDA83}"/>
              </a:ext>
            </a:extLst>
          </p:cNvPr>
          <p:cNvSpPr/>
          <p:nvPr/>
        </p:nvSpPr>
        <p:spPr>
          <a:xfrm>
            <a:off x="866736" y="6452629"/>
            <a:ext cx="767949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Base: Aware of PSPS (Not Notified, De-Energized n=429</a:t>
            </a:r>
            <a:r>
              <a:rPr lang="en-US" sz="800" i="1">
                <a:solidFill>
                  <a:prstClr val="black"/>
                </a:solidFill>
                <a:latin typeface="Montserrat Light" panose="00000400000000000000" pitchFamily="2" charset="0"/>
              </a:rPr>
              <a:t>; Notified, De-Energized n=458; </a:t>
            </a:r>
            <a:r>
              <a:rPr kumimoji="0" lang="en-US" sz="800" b="0" i="1" u="none" strike="noStrike" kern="1200" cap="none" spc="0" normalizeH="0" baseline="0" noProof="0">
                <a:ln>
                  <a:noFill/>
                </a:ln>
                <a:solidFill>
                  <a:prstClr val="black"/>
                </a:solidFill>
                <a:effectLst/>
                <a:uLnTx/>
                <a:uFillTx/>
                <a:latin typeface="Montserrat Light" panose="00000400000000000000" pitchFamily="2" charset="0"/>
                <a:ea typeface="+mn-ea"/>
                <a:cs typeface="+mn-cs"/>
              </a:rPr>
              <a:t>Notified, Not De-Energized n=442, Not Notified, Not De-Energized n=392, Not in High-Risk Area n=335); Q38, Q39</a:t>
            </a:r>
          </a:p>
        </p:txBody>
      </p:sp>
      <p:cxnSp>
        <p:nvCxnSpPr>
          <p:cNvPr id="18" name="Straight Connector 17">
            <a:extLst>
              <a:ext uri="{FF2B5EF4-FFF2-40B4-BE49-F238E27FC236}">
                <a16:creationId xmlns:a16="http://schemas.microsoft.com/office/drawing/2014/main" id="{5DF31E93-D278-42FD-8DC5-DFB71AA61500}"/>
              </a:ext>
            </a:extLst>
          </p:cNvPr>
          <p:cNvCxnSpPr>
            <a:cxnSpLocks/>
          </p:cNvCxnSpPr>
          <p:nvPr/>
        </p:nvCxnSpPr>
        <p:spPr>
          <a:xfrm rot="16200000" flipV="1">
            <a:off x="3607758" y="2849559"/>
            <a:ext cx="0" cy="4572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364A0CC-9FFC-4D5D-AA01-CA9E8BE7DEEE}"/>
              </a:ext>
            </a:extLst>
          </p:cNvPr>
          <p:cNvCxnSpPr>
            <a:cxnSpLocks/>
          </p:cNvCxnSpPr>
          <p:nvPr/>
        </p:nvCxnSpPr>
        <p:spPr>
          <a:xfrm rot="16200000" flipV="1">
            <a:off x="8404687" y="2849559"/>
            <a:ext cx="0" cy="45720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99" name="Table 98">
            <a:extLst>
              <a:ext uri="{FF2B5EF4-FFF2-40B4-BE49-F238E27FC236}">
                <a16:creationId xmlns:a16="http://schemas.microsoft.com/office/drawing/2014/main" id="{46BB584B-8369-4616-995C-F53E7893626D}"/>
              </a:ext>
            </a:extLst>
          </p:cNvPr>
          <p:cNvGraphicFramePr>
            <a:graphicFrameLocks noGrp="1"/>
          </p:cNvGraphicFramePr>
          <p:nvPr>
            <p:extLst>
              <p:ext uri="{D42A27DB-BD31-4B8C-83A1-F6EECF244321}">
                <p14:modId xmlns:p14="http://schemas.microsoft.com/office/powerpoint/2010/main" val="3626791744"/>
              </p:ext>
            </p:extLst>
          </p:nvPr>
        </p:nvGraphicFramePr>
        <p:xfrm>
          <a:off x="3304726" y="3243861"/>
          <a:ext cx="4492960" cy="2926080"/>
        </p:xfrm>
        <a:graphic>
          <a:graphicData uri="http://schemas.openxmlformats.org/drawingml/2006/table">
            <a:tbl>
              <a:tblPr/>
              <a:tblGrid>
                <a:gridCol w="1005840">
                  <a:extLst>
                    <a:ext uri="{9D8B030D-6E8A-4147-A177-3AD203B41FA5}">
                      <a16:colId xmlns:a16="http://schemas.microsoft.com/office/drawing/2014/main" val="2162578061"/>
                    </a:ext>
                  </a:extLst>
                </a:gridCol>
                <a:gridCol w="697424">
                  <a:extLst>
                    <a:ext uri="{9D8B030D-6E8A-4147-A177-3AD203B41FA5}">
                      <a16:colId xmlns:a16="http://schemas.microsoft.com/office/drawing/2014/main" val="2480531112"/>
                    </a:ext>
                  </a:extLst>
                </a:gridCol>
                <a:gridCol w="697424">
                  <a:extLst>
                    <a:ext uri="{9D8B030D-6E8A-4147-A177-3AD203B41FA5}">
                      <a16:colId xmlns:a16="http://schemas.microsoft.com/office/drawing/2014/main" val="2876682211"/>
                    </a:ext>
                  </a:extLst>
                </a:gridCol>
                <a:gridCol w="697424">
                  <a:extLst>
                    <a:ext uri="{9D8B030D-6E8A-4147-A177-3AD203B41FA5}">
                      <a16:colId xmlns:a16="http://schemas.microsoft.com/office/drawing/2014/main" val="2054893804"/>
                    </a:ext>
                  </a:extLst>
                </a:gridCol>
                <a:gridCol w="697424">
                  <a:extLst>
                    <a:ext uri="{9D8B030D-6E8A-4147-A177-3AD203B41FA5}">
                      <a16:colId xmlns:a16="http://schemas.microsoft.com/office/drawing/2014/main" val="2513232246"/>
                    </a:ext>
                  </a:extLst>
                </a:gridCol>
                <a:gridCol w="697424">
                  <a:extLst>
                    <a:ext uri="{9D8B030D-6E8A-4147-A177-3AD203B41FA5}">
                      <a16:colId xmlns:a16="http://schemas.microsoft.com/office/drawing/2014/main" val="3740845968"/>
                    </a:ext>
                  </a:extLst>
                </a:gridCol>
              </a:tblGrid>
              <a:tr h="365760">
                <a:tc>
                  <a:txBody>
                    <a:bodyPr/>
                    <a:lstStyle/>
                    <a:p>
                      <a:pPr marL="0" algn="l" defTabSz="914400" rtl="0" eaLnBrk="1" fontAlgn="t" latinLnBrk="0" hangingPunct="1"/>
                      <a:endPar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endParaRPr>
                    </a:p>
                  </a:txBody>
                  <a:tcPr marL="45720" marR="4572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kern="1200">
                          <a:solidFill>
                            <a:srgbClr val="000000"/>
                          </a:solidFill>
                          <a:effectLst/>
                          <a:latin typeface="Montserrat SemiBold" panose="00000700000000000000" pitchFamily="2" charset="0"/>
                          <a:ea typeface="+mn-ea"/>
                          <a:cs typeface="+mn-cs"/>
                        </a:rPr>
                        <a:t>Not Notified, De-En</a:t>
                      </a:r>
                    </a:p>
                    <a:p>
                      <a:pPr marL="0" algn="ctr"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De-En</a:t>
                      </a:r>
                      <a:br>
                        <a:rPr lang="en-US" sz="900" b="0" i="0" u="none" strike="noStrike">
                          <a:solidFill>
                            <a:srgbClr val="000000"/>
                          </a:solidFill>
                          <a:effectLst/>
                          <a:latin typeface="Montserrat SemiBold" panose="00000700000000000000" pitchFamily="2" charset="0"/>
                        </a:rPr>
                      </a:br>
                      <a:r>
                        <a:rPr lang="en-US" sz="700" b="0" i="0" u="none" strike="noStrike">
                          <a:solidFill>
                            <a:srgbClr val="000000"/>
                          </a:solidFill>
                          <a:effectLst/>
                          <a:latin typeface="Montserrat Light" panose="00000400000000000000" pitchFamily="2" charset="0"/>
                        </a:rPr>
                        <a:t>(B)</a:t>
                      </a:r>
                      <a:endParaRPr lang="en-US" sz="9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Notified, </a:t>
                      </a:r>
                    </a:p>
                    <a:p>
                      <a:pPr algn="ctr" fontAlgn="b"/>
                      <a:r>
                        <a:rPr lang="en-US" sz="800" b="0" i="0" u="none" strike="noStrike">
                          <a:solidFill>
                            <a:srgbClr val="000000"/>
                          </a:solidFill>
                          <a:effectLst/>
                          <a:latin typeface="Montserrat SemiBold" panose="00000700000000000000" pitchFamily="2" charset="0"/>
                        </a:rPr>
                        <a:t>Not De-En</a:t>
                      </a:r>
                    </a:p>
                    <a:p>
                      <a:pPr algn="ctr" fontAlgn="b"/>
                      <a:r>
                        <a:rPr lang="en-US" sz="7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 Notified, Not De-En</a:t>
                      </a:r>
                    </a:p>
                    <a:p>
                      <a:pPr marL="0" algn="ctr"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800" b="0" i="0" u="none" strike="noStrike">
                          <a:solidFill>
                            <a:srgbClr val="000000"/>
                          </a:solidFill>
                          <a:effectLst/>
                          <a:latin typeface="Montserrat SemiBold" panose="00000700000000000000" pitchFamily="2" charset="0"/>
                        </a:rPr>
                        <a:t>Not in High-</a:t>
                      </a:r>
                    </a:p>
                    <a:p>
                      <a:pPr algn="ctr" fontAlgn="b"/>
                      <a:r>
                        <a:rPr lang="en-US" sz="800" b="0" i="0" u="none" strike="noStrike">
                          <a:solidFill>
                            <a:srgbClr val="000000"/>
                          </a:solidFill>
                          <a:effectLst/>
                          <a:latin typeface="Montserrat SemiBold" panose="00000700000000000000" pitchFamily="2" charset="0"/>
                        </a:rPr>
                        <a:t>Risk Area </a:t>
                      </a:r>
                    </a:p>
                    <a:p>
                      <a:pPr algn="ctr" fontAlgn="b"/>
                      <a:r>
                        <a:rPr lang="en-US" sz="700" b="0" i="0" u="none" strike="noStrike" kern="1200">
                          <a:solidFill>
                            <a:srgbClr val="000000"/>
                          </a:solidFill>
                          <a:effectLst/>
                          <a:latin typeface="Montserrat Light" panose="00000400000000000000" pitchFamily="2" charset="0"/>
                          <a:ea typeface="+mn-ea"/>
                          <a:cs typeface="+mn-cs"/>
                        </a:rPr>
                        <a:t>(E)</a:t>
                      </a:r>
                      <a:endParaRPr lang="en-US" sz="8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5683136"/>
                  </a:ext>
                </a:extLst>
              </a:tr>
              <a:tr h="365760">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SemiBold" panose="00000700000000000000" pitchFamily="2" charset="0"/>
                          <a:ea typeface="+mn-ea"/>
                          <a:cs typeface="Times New Roman" panose="02020603050405020304" pitchFamily="18" charset="0"/>
                        </a:rPr>
                        <a:t>Net: Top 2 Box</a:t>
                      </a:r>
                    </a:p>
                  </a:txBody>
                  <a:tcPr marL="45720" marR="45720" anchor="ct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1" u="none" strike="noStrike" kern="1200">
                          <a:solidFill>
                            <a:schemeClr val="tx1">
                              <a:lumMod val="75000"/>
                              <a:lumOff val="25000"/>
                            </a:schemeClr>
                          </a:solidFill>
                          <a:effectLst/>
                          <a:latin typeface="Montserrat" panose="00000500000000000000" pitchFamily="2" charset="0"/>
                          <a:ea typeface="+mn-ea"/>
                          <a:cs typeface="+mn-cs"/>
                        </a:rPr>
                        <a:t>63%</a:t>
                      </a:r>
                      <a:r>
                        <a:rPr lang="en-US" sz="1000" b="1" u="none" strike="noStrike" kern="1200" baseline="30000">
                          <a:solidFill>
                            <a:schemeClr val="tx1">
                              <a:lumMod val="75000"/>
                              <a:lumOff val="25000"/>
                            </a:schemeClr>
                          </a:solidFill>
                          <a:effectLst/>
                          <a:latin typeface="Montserrat" panose="00000500000000000000" pitchFamily="2" charset="0"/>
                          <a:ea typeface="+mn-ea"/>
                          <a:cs typeface="+mn-cs"/>
                        </a:rPr>
                        <a:t>B</a:t>
                      </a:r>
                      <a:endParaRPr lang="en-US" sz="1000" b="1"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1" u="none" strike="noStrike" kern="1200">
                          <a:solidFill>
                            <a:schemeClr val="tx1">
                              <a:lumMod val="75000"/>
                              <a:lumOff val="25000"/>
                            </a:schemeClr>
                          </a:solidFill>
                          <a:effectLst/>
                          <a:latin typeface="Montserrat" panose="00000500000000000000" pitchFamily="2" charset="0"/>
                          <a:ea typeface="+mn-ea"/>
                          <a:cs typeface="+mn-cs"/>
                        </a:rPr>
                        <a:t>53%</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1" u="none" strike="noStrike" kern="1200">
                          <a:solidFill>
                            <a:schemeClr val="tx1">
                              <a:lumMod val="75000"/>
                              <a:lumOff val="25000"/>
                            </a:schemeClr>
                          </a:solidFill>
                          <a:effectLst/>
                          <a:latin typeface="Montserrat" panose="00000500000000000000" pitchFamily="2" charset="0"/>
                          <a:ea typeface="+mn-ea"/>
                          <a:cs typeface="+mn-cs"/>
                        </a:rPr>
                        <a:t>70%</a:t>
                      </a:r>
                      <a:r>
                        <a:rPr lang="en-US" sz="1000" b="1" u="none" strike="noStrike" kern="1200" baseline="30000">
                          <a:solidFill>
                            <a:schemeClr val="tx1">
                              <a:lumMod val="75000"/>
                              <a:lumOff val="25000"/>
                            </a:schemeClr>
                          </a:solidFill>
                          <a:effectLst/>
                          <a:latin typeface="Montserrat" panose="00000500000000000000" pitchFamily="2" charset="0"/>
                          <a:ea typeface="+mn-ea"/>
                          <a:cs typeface="+mn-cs"/>
                        </a:rPr>
                        <a:t>B</a:t>
                      </a:r>
                      <a:endParaRPr lang="en-US" sz="1000" b="1"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1" u="none" strike="noStrike" kern="1200">
                          <a:solidFill>
                            <a:schemeClr val="tx1">
                              <a:lumMod val="75000"/>
                              <a:lumOff val="25000"/>
                            </a:schemeClr>
                          </a:solidFill>
                          <a:effectLst/>
                          <a:latin typeface="Montserrat" panose="00000500000000000000" pitchFamily="2" charset="0"/>
                          <a:ea typeface="+mn-ea"/>
                          <a:cs typeface="+mn-cs"/>
                        </a:rPr>
                        <a:t>66%</a:t>
                      </a:r>
                      <a:r>
                        <a:rPr lang="en-US" sz="1000" b="1" u="none" strike="noStrike" kern="1200" baseline="30000">
                          <a:solidFill>
                            <a:schemeClr val="tx1">
                              <a:lumMod val="75000"/>
                              <a:lumOff val="25000"/>
                            </a:schemeClr>
                          </a:solidFill>
                          <a:effectLst/>
                          <a:latin typeface="Montserrat" panose="00000500000000000000" pitchFamily="2" charset="0"/>
                          <a:ea typeface="+mn-ea"/>
                          <a:cs typeface="+mn-cs"/>
                        </a:rPr>
                        <a:t>B</a:t>
                      </a:r>
                      <a:endParaRPr lang="en-US" sz="1000" b="1"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1" u="none" strike="noStrike" kern="1200">
                          <a:solidFill>
                            <a:schemeClr val="bg1"/>
                          </a:solidFill>
                          <a:effectLst/>
                          <a:latin typeface="Montserrat" panose="00000500000000000000" pitchFamily="2" charset="0"/>
                          <a:ea typeface="+mn-ea"/>
                          <a:cs typeface="+mn-cs"/>
                        </a:rPr>
                        <a:t>81%</a:t>
                      </a:r>
                      <a:r>
                        <a:rPr lang="en-US" sz="1000" b="1" u="none" strike="noStrike" kern="1200" baseline="30000">
                          <a:solidFill>
                            <a:schemeClr val="bg1"/>
                          </a:solidFill>
                          <a:effectLst/>
                          <a:latin typeface="Montserrat" panose="00000500000000000000" pitchFamily="2" charset="0"/>
                          <a:ea typeface="+mn-ea"/>
                          <a:cs typeface="+mn-cs"/>
                        </a:rPr>
                        <a:t>ABCD</a:t>
                      </a:r>
                      <a:endParaRPr lang="en-US" sz="1000" b="1" u="none" strike="noStrike" kern="1200">
                        <a:solidFill>
                          <a:schemeClr val="bg1"/>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70929370"/>
                  </a:ext>
                </a:extLst>
              </a:tr>
              <a:tr h="36576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Very effective</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28%</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endParaRPr lang="en-US" sz="1000" b="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17%</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28%</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endParaRPr lang="en-US" sz="1000" b="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26%</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B</a:t>
                      </a:r>
                      <a:endParaRPr lang="en-US" sz="1000" b="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32%</a:t>
                      </a:r>
                      <a:r>
                        <a:rPr lang="en-US" sz="1000" b="0" u="none" strike="noStrike" kern="1200" baseline="30000">
                          <a:solidFill>
                            <a:schemeClr val="bg1"/>
                          </a:solidFill>
                          <a:effectLst/>
                          <a:latin typeface="Montserrat" panose="00000500000000000000" pitchFamily="2" charset="0"/>
                          <a:ea typeface="+mn-ea"/>
                          <a:cs typeface="+mn-cs"/>
                        </a:rPr>
                        <a:t>B</a:t>
                      </a:r>
                      <a:endParaRPr lang="en-US" sz="1000" b="0" u="none" strike="noStrike" kern="1200">
                        <a:solidFill>
                          <a:schemeClr val="bg1"/>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986610589"/>
                  </a:ext>
                </a:extLst>
              </a:tr>
              <a:tr h="365760">
                <a:tc>
                  <a:txBody>
                    <a:bodyPr/>
                    <a:lstStyle/>
                    <a:p>
                      <a:pPr algn="l" fontAlgn="t"/>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Somewhat effective</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35%</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36%</a:t>
                      </a: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42%</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40%</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49%</a:t>
                      </a:r>
                      <a:r>
                        <a:rPr lang="en-US" sz="1000" b="0" u="none" strike="noStrike" kern="1200" baseline="30000">
                          <a:solidFill>
                            <a:schemeClr val="bg1"/>
                          </a:solidFill>
                          <a:effectLst/>
                          <a:latin typeface="Montserrat" panose="00000500000000000000" pitchFamily="2" charset="0"/>
                          <a:ea typeface="+mn-ea"/>
                          <a:cs typeface="+mn-cs"/>
                        </a:rPr>
                        <a:t>AB</a:t>
                      </a:r>
                      <a:endParaRPr lang="en-US" sz="1000" b="0" u="none" strike="noStrike" kern="1200">
                        <a:solidFill>
                          <a:schemeClr val="bg1"/>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769205616"/>
                  </a:ext>
                </a:extLst>
              </a:tr>
              <a:tr h="365760">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Neither effective nor ineffective</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23%</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E</a:t>
                      </a:r>
                      <a:endParaRPr lang="en-US" sz="1000" b="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24%</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E</a:t>
                      </a:r>
                      <a:endParaRPr lang="en-US" sz="1000" b="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17%</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21%</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15%</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1135455982"/>
                  </a:ext>
                </a:extLst>
              </a:tr>
              <a:tr h="365760">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Somewhat ineffective</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5%</a:t>
                      </a: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11%</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ADE</a:t>
                      </a:r>
                      <a:endParaRPr lang="en-US" sz="1000" b="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8%</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E</a:t>
                      </a:r>
                      <a:endParaRPr lang="en-US" sz="1000" b="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5%</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3%</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506208693"/>
                  </a:ext>
                </a:extLst>
              </a:tr>
              <a:tr h="365760">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Light" panose="020B0604020202020204" charset="0"/>
                          <a:ea typeface="+mn-ea"/>
                          <a:cs typeface="Times New Roman" panose="02020603050405020304" pitchFamily="18" charset="0"/>
                        </a:rPr>
                        <a:t> Not at all effective</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solidFill>
                        <a:schemeClr val="bg2">
                          <a:lumMod val="90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9%</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E</a:t>
                      </a:r>
                      <a:endParaRPr lang="en-US" sz="1000" b="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12%</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CE</a:t>
                      </a:r>
                      <a:endParaRPr lang="en-US" sz="1000" b="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5%</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E</a:t>
                      </a:r>
                      <a:endParaRPr lang="en-US" sz="1000" b="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0" u="none" strike="noStrike" kern="1200">
                          <a:solidFill>
                            <a:schemeClr val="tx1">
                              <a:lumMod val="75000"/>
                              <a:lumOff val="25000"/>
                            </a:schemeClr>
                          </a:solidFill>
                          <a:effectLst/>
                          <a:latin typeface="Montserrat" panose="00000500000000000000" pitchFamily="2" charset="0"/>
                          <a:ea typeface="+mn-ea"/>
                          <a:cs typeface="+mn-cs"/>
                        </a:rPr>
                        <a:t>8%</a:t>
                      </a:r>
                      <a:r>
                        <a:rPr lang="en-US" sz="1000" b="0" u="none" strike="noStrike" kern="1200" baseline="30000">
                          <a:solidFill>
                            <a:schemeClr val="tx1">
                              <a:lumMod val="75000"/>
                              <a:lumOff val="25000"/>
                            </a:schemeClr>
                          </a:solidFill>
                          <a:effectLst/>
                          <a:latin typeface="Montserrat" panose="00000500000000000000" pitchFamily="2" charset="0"/>
                          <a:ea typeface="+mn-ea"/>
                          <a:cs typeface="+mn-cs"/>
                        </a:rPr>
                        <a:t>E</a:t>
                      </a:r>
                      <a:endParaRPr lang="en-US" sz="1000" b="0"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0" u="none" strike="noStrike" kern="1200">
                          <a:solidFill>
                            <a:schemeClr val="bg1"/>
                          </a:solidFill>
                          <a:effectLst/>
                          <a:latin typeface="Montserrat" panose="00000500000000000000" pitchFamily="2" charset="0"/>
                          <a:ea typeface="+mn-ea"/>
                          <a:cs typeface="+mn-cs"/>
                        </a:rPr>
                        <a:t>2%</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solidFill>
                        <a:schemeClr val="bg1"/>
                      </a:solid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036929369"/>
                  </a:ext>
                </a:extLst>
              </a:tr>
              <a:tr h="365760">
                <a:tc>
                  <a:txBody>
                    <a:bodyPr/>
                    <a:lstStyle/>
                    <a:p>
                      <a:pPr marL="0" algn="l" defTabSz="914400" rtl="0" eaLnBrk="1" fontAlgn="t" latinLnBrk="0" hangingPunct="1"/>
                      <a:r>
                        <a:rPr kumimoji="0" lang="en-US" sz="900" b="0" i="0" u="none" strike="noStrike" kern="1200" cap="none" spc="0" normalizeH="0" baseline="0">
                          <a:ln>
                            <a:noFill/>
                          </a:ln>
                          <a:solidFill>
                            <a:schemeClr val="tx1"/>
                          </a:solidFill>
                          <a:effectLst/>
                          <a:uLnTx/>
                          <a:uFillTx/>
                          <a:latin typeface="Montserrat SemiBold" panose="00000700000000000000" pitchFamily="2" charset="0"/>
                          <a:ea typeface="+mn-ea"/>
                          <a:cs typeface="Times New Roman" panose="02020603050405020304" pitchFamily="18" charset="0"/>
                        </a:rPr>
                        <a:t>Net: Bottom 2 Box</a:t>
                      </a:r>
                    </a:p>
                  </a:txBody>
                  <a:tcPr marL="45720" marR="45720" anchor="ctr">
                    <a:lnL w="12700" cmpd="sng">
                      <a:noFill/>
                      <a:prstDash val="solid"/>
                    </a:lnL>
                    <a:lnR w="12700" cmpd="sng">
                      <a:noFill/>
                      <a:prstDash val="solid"/>
                    </a:lnR>
                    <a:lnT w="12700" cap="flat" cmpd="sng" algn="ctr">
                      <a:solidFill>
                        <a:schemeClr val="bg2">
                          <a:lumMod val="90000"/>
                        </a:schemeClr>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en-US" sz="1000" b="1" u="none" strike="noStrike" kern="1200">
                          <a:solidFill>
                            <a:schemeClr val="tx1">
                              <a:lumMod val="75000"/>
                              <a:lumOff val="25000"/>
                            </a:schemeClr>
                          </a:solidFill>
                          <a:effectLst/>
                          <a:latin typeface="Montserrat" panose="00000500000000000000" pitchFamily="2" charset="0"/>
                          <a:ea typeface="+mn-ea"/>
                          <a:cs typeface="+mn-cs"/>
                        </a:rPr>
                        <a:t>14%</a:t>
                      </a:r>
                      <a:r>
                        <a:rPr lang="en-US" sz="1000" b="1" u="none" strike="noStrike" kern="1200" baseline="30000">
                          <a:solidFill>
                            <a:schemeClr val="tx1">
                              <a:lumMod val="75000"/>
                              <a:lumOff val="25000"/>
                            </a:schemeClr>
                          </a:solidFill>
                          <a:effectLst/>
                          <a:latin typeface="Montserrat" panose="00000500000000000000" pitchFamily="2" charset="0"/>
                          <a:ea typeface="+mn-ea"/>
                          <a:cs typeface="+mn-cs"/>
                        </a:rPr>
                        <a:t>E</a:t>
                      </a:r>
                      <a:endParaRPr lang="en-US" sz="1000" b="1"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mpd="sng">
                      <a:noFill/>
                      <a:prstDash val="solid"/>
                    </a:lnL>
                    <a:lnR w="12700" cap="flat" cmpd="sng" algn="ctr">
                      <a:no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FFF3CC"/>
                    </a:solidFill>
                  </a:tcPr>
                </a:tc>
                <a:tc>
                  <a:txBody>
                    <a:bodyPr/>
                    <a:lstStyle/>
                    <a:p>
                      <a:pPr algn="ctr" fontAlgn="t"/>
                      <a:r>
                        <a:rPr lang="en-US" sz="1000" b="1" u="none" strike="noStrike" kern="1200">
                          <a:solidFill>
                            <a:schemeClr val="tx1">
                              <a:lumMod val="75000"/>
                              <a:lumOff val="25000"/>
                            </a:schemeClr>
                          </a:solidFill>
                          <a:effectLst/>
                          <a:latin typeface="Montserrat" panose="00000500000000000000" pitchFamily="2" charset="0"/>
                          <a:ea typeface="+mn-ea"/>
                          <a:cs typeface="+mn-cs"/>
                        </a:rPr>
                        <a:t>23%</a:t>
                      </a:r>
                      <a:r>
                        <a:rPr lang="en-US" sz="1000" b="1" u="none" strike="noStrike" kern="1200" baseline="30000">
                          <a:solidFill>
                            <a:schemeClr val="tx1">
                              <a:lumMod val="75000"/>
                              <a:lumOff val="25000"/>
                            </a:schemeClr>
                          </a:solidFill>
                          <a:effectLst/>
                          <a:latin typeface="Montserrat" panose="00000500000000000000" pitchFamily="2" charset="0"/>
                          <a:ea typeface="+mn-ea"/>
                          <a:cs typeface="+mn-cs"/>
                        </a:rPr>
                        <a:t>ACDE</a:t>
                      </a:r>
                      <a:endParaRPr lang="en-US" sz="1000" b="1"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mpd="sng">
                      <a:noFill/>
                      <a:prstDash val="soli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2F0D9"/>
                    </a:solidFill>
                  </a:tcPr>
                </a:tc>
                <a:tc>
                  <a:txBody>
                    <a:bodyPr/>
                    <a:lstStyle/>
                    <a:p>
                      <a:pPr algn="ctr" fontAlgn="t"/>
                      <a:r>
                        <a:rPr lang="en-US" sz="1000" b="1" u="none" strike="noStrike" kern="1200">
                          <a:solidFill>
                            <a:schemeClr val="tx1">
                              <a:lumMod val="75000"/>
                              <a:lumOff val="25000"/>
                            </a:schemeClr>
                          </a:solidFill>
                          <a:effectLst/>
                          <a:latin typeface="Montserrat" panose="00000500000000000000" pitchFamily="2" charset="0"/>
                          <a:ea typeface="+mn-ea"/>
                          <a:cs typeface="+mn-cs"/>
                        </a:rPr>
                        <a:t>13%</a:t>
                      </a:r>
                      <a:r>
                        <a:rPr lang="en-US" sz="1000" b="1" u="none" strike="noStrike" kern="1200" baseline="30000">
                          <a:solidFill>
                            <a:schemeClr val="tx1">
                              <a:lumMod val="75000"/>
                              <a:lumOff val="25000"/>
                            </a:schemeClr>
                          </a:solidFill>
                          <a:effectLst/>
                          <a:latin typeface="Montserrat" panose="00000500000000000000" pitchFamily="2" charset="0"/>
                          <a:ea typeface="+mn-ea"/>
                          <a:cs typeface="+mn-cs"/>
                        </a:rPr>
                        <a:t>E</a:t>
                      </a:r>
                      <a:endParaRPr lang="en-US" sz="1000" b="1"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DAE3F3"/>
                    </a:solidFill>
                  </a:tcPr>
                </a:tc>
                <a:tc>
                  <a:txBody>
                    <a:bodyPr/>
                    <a:lstStyle/>
                    <a:p>
                      <a:pPr algn="ctr" fontAlgn="t"/>
                      <a:r>
                        <a:rPr lang="en-US" sz="1000" b="1" u="none" strike="noStrike" kern="1200">
                          <a:solidFill>
                            <a:schemeClr val="tx1">
                              <a:lumMod val="75000"/>
                              <a:lumOff val="25000"/>
                            </a:schemeClr>
                          </a:solidFill>
                          <a:effectLst/>
                          <a:latin typeface="Montserrat" panose="00000500000000000000" pitchFamily="2" charset="0"/>
                          <a:ea typeface="+mn-ea"/>
                          <a:cs typeface="+mn-cs"/>
                        </a:rPr>
                        <a:t>13%</a:t>
                      </a:r>
                      <a:r>
                        <a:rPr lang="en-US" sz="1000" b="1" u="none" strike="noStrike" kern="1200" baseline="30000">
                          <a:solidFill>
                            <a:schemeClr val="tx1">
                              <a:lumMod val="75000"/>
                              <a:lumOff val="25000"/>
                            </a:schemeClr>
                          </a:solidFill>
                          <a:effectLst/>
                          <a:latin typeface="Montserrat" panose="00000500000000000000" pitchFamily="2" charset="0"/>
                          <a:ea typeface="+mn-ea"/>
                          <a:cs typeface="+mn-cs"/>
                        </a:rPr>
                        <a:t>E</a:t>
                      </a:r>
                      <a:endParaRPr lang="en-US" sz="1000" b="1" u="none" strike="noStrike" kern="1200">
                        <a:solidFill>
                          <a:schemeClr val="tx1">
                            <a:lumMod val="75000"/>
                            <a:lumOff val="25000"/>
                          </a:schemeClr>
                        </a:solidFill>
                        <a:effectLst/>
                        <a:latin typeface="Montserrat" panose="00000500000000000000" pitchFamily="2" charset="0"/>
                        <a:ea typeface="+mn-ea"/>
                        <a:cs typeface="+mn-cs"/>
                      </a:endParaRP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algn="ctr" fontAlgn="t"/>
                      <a:r>
                        <a:rPr lang="en-US" sz="1000" b="1" u="none" strike="noStrike" kern="1200">
                          <a:solidFill>
                            <a:schemeClr val="bg1"/>
                          </a:solidFill>
                          <a:effectLst/>
                          <a:latin typeface="Montserrat" panose="00000500000000000000" pitchFamily="2" charset="0"/>
                          <a:ea typeface="+mn-ea"/>
                          <a:cs typeface="+mn-cs"/>
                        </a:rPr>
                        <a:t>4%</a:t>
                      </a:r>
                    </a:p>
                  </a:txBody>
                  <a:tcPr marL="3810" marR="3810" marT="381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ysDot"/>
                      <a:round/>
                      <a:headEnd type="none" w="med" len="med"/>
                      <a:tailEnd type="none" w="med" len="med"/>
                    </a:lnT>
                    <a:lnB w="12700" cap="flat" cmpd="sng" algn="ctr">
                      <a:noFill/>
                      <a:prstDash val="sysDot"/>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3203994072"/>
                  </a:ext>
                </a:extLst>
              </a:tr>
            </a:tbl>
          </a:graphicData>
        </a:graphic>
      </p:graphicFrame>
      <p:sp>
        <p:nvSpPr>
          <p:cNvPr id="103" name="Text Placeholder 6">
            <a:extLst>
              <a:ext uri="{FF2B5EF4-FFF2-40B4-BE49-F238E27FC236}">
                <a16:creationId xmlns:a16="http://schemas.microsoft.com/office/drawing/2014/main" id="{C0D396BB-8375-4CD8-8A08-789CC615B0A0}"/>
              </a:ext>
            </a:extLst>
          </p:cNvPr>
          <p:cNvSpPr txBox="1">
            <a:spLocks/>
          </p:cNvSpPr>
          <p:nvPr/>
        </p:nvSpPr>
        <p:spPr>
          <a:xfrm>
            <a:off x="3304727" y="2443525"/>
            <a:ext cx="4782034" cy="25391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300" normalizeH="0" baseline="0" noProof="0">
                <a:ln>
                  <a:noFill/>
                </a:ln>
                <a:solidFill>
                  <a:prstClr val="black"/>
                </a:solidFill>
                <a:effectLst/>
                <a:uLnTx/>
                <a:uFillTx/>
                <a:latin typeface="Montserrat SemiBold" panose="00000700000000000000" pitchFamily="2" charset="0"/>
                <a:ea typeface="+mn-ea"/>
                <a:cs typeface="+mn-cs"/>
                <a:sym typeface="HuluStyle Regular"/>
              </a:rPr>
              <a:t>EFFECTIVENESS OF ADVERTISING FOR…</a:t>
            </a:r>
          </a:p>
        </p:txBody>
      </p:sp>
      <p:sp>
        <p:nvSpPr>
          <p:cNvPr id="23" name="Text Placeholder 6">
            <a:extLst>
              <a:ext uri="{FF2B5EF4-FFF2-40B4-BE49-F238E27FC236}">
                <a16:creationId xmlns:a16="http://schemas.microsoft.com/office/drawing/2014/main" id="{0738221E-231B-447A-B26C-63E2923946F9}"/>
              </a:ext>
            </a:extLst>
          </p:cNvPr>
          <p:cNvSpPr txBox="1">
            <a:spLocks/>
          </p:cNvSpPr>
          <p:nvPr/>
        </p:nvSpPr>
        <p:spPr>
          <a:xfrm>
            <a:off x="866735" y="2443525"/>
            <a:ext cx="1575816" cy="461665"/>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vl2pPr marL="95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2pPr>
            <a:lvl3pPr marL="158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3pPr>
            <a:lvl4pPr marL="222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4pPr>
            <a:lvl5pPr marL="285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5pPr>
            <a:lvl6pPr marL="349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6pPr>
            <a:lvl7pPr marL="412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7pPr>
            <a:lvl8pPr marL="4762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8pPr>
            <a:lvl9pPr marL="5397500" marR="0" indent="-317500" defTabSz="825500">
              <a:lnSpc>
                <a:spcPct val="100000"/>
              </a:lnSpc>
              <a:spcBef>
                <a:spcPts val="2000"/>
              </a:spcBef>
              <a:spcAft>
                <a:spcPts val="0"/>
              </a:spcAft>
              <a:buClr>
                <a:srgbClr val="FFFFFF"/>
              </a:buClr>
              <a:buSzPct val="125000"/>
              <a:buFontTx/>
              <a:buChar char="•"/>
              <a:tabLst/>
              <a:defRPr sz="2400" b="0" i="0" u="none" strike="noStrike" cap="none" spc="0" baseline="0">
                <a:ln>
                  <a:noFill/>
                </a:ln>
                <a:solidFill>
                  <a:srgbClr val="5E5E5E"/>
                </a:solidFill>
                <a:uFillTx/>
                <a:latin typeface="HuluStyle Regular"/>
                <a:ea typeface="HuluStyle Regular"/>
                <a:cs typeface="HuluStyle Regular"/>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sym typeface="HuluStyle Regular"/>
              </a:rPr>
              <a:t>AWARENESS OF PSPS ADS</a:t>
            </a:r>
          </a:p>
        </p:txBody>
      </p:sp>
      <p:cxnSp>
        <p:nvCxnSpPr>
          <p:cNvPr id="25" name="Straight Connector 24">
            <a:extLst>
              <a:ext uri="{FF2B5EF4-FFF2-40B4-BE49-F238E27FC236}">
                <a16:creationId xmlns:a16="http://schemas.microsoft.com/office/drawing/2014/main" id="{69151BFA-4C43-4FF5-8B07-2E253D7B959E}"/>
              </a:ext>
            </a:extLst>
          </p:cNvPr>
          <p:cNvCxnSpPr>
            <a:cxnSpLocks/>
          </p:cNvCxnSpPr>
          <p:nvPr/>
        </p:nvCxnSpPr>
        <p:spPr>
          <a:xfrm flipH="1">
            <a:off x="956528" y="2939646"/>
            <a:ext cx="42748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94CC31-CA60-4D18-A573-A624FC7AD248}"/>
              </a:ext>
            </a:extLst>
          </p:cNvPr>
          <p:cNvCxnSpPr>
            <a:cxnSpLocks/>
          </p:cNvCxnSpPr>
          <p:nvPr/>
        </p:nvCxnSpPr>
        <p:spPr>
          <a:xfrm>
            <a:off x="2903740" y="2443525"/>
            <a:ext cx="0" cy="380002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6" name="Chart 5">
            <a:extLst>
              <a:ext uri="{FF2B5EF4-FFF2-40B4-BE49-F238E27FC236}">
                <a16:creationId xmlns:a16="http://schemas.microsoft.com/office/drawing/2014/main" id="{18F35B80-0612-4A9B-A41F-0164C9862DC2}"/>
              </a:ext>
            </a:extLst>
          </p:cNvPr>
          <p:cNvGraphicFramePr/>
          <p:nvPr>
            <p:extLst>
              <p:ext uri="{D42A27DB-BD31-4B8C-83A1-F6EECF244321}">
                <p14:modId xmlns:p14="http://schemas.microsoft.com/office/powerpoint/2010/main" val="3133378829"/>
              </p:ext>
            </p:extLst>
          </p:nvPr>
        </p:nvGraphicFramePr>
        <p:xfrm>
          <a:off x="845148" y="3628628"/>
          <a:ext cx="836399" cy="81988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0" name="Chart 29">
            <a:extLst>
              <a:ext uri="{FF2B5EF4-FFF2-40B4-BE49-F238E27FC236}">
                <a16:creationId xmlns:a16="http://schemas.microsoft.com/office/drawing/2014/main" id="{98D4D8F0-83F4-4812-9313-F0D12DA250C3}"/>
              </a:ext>
            </a:extLst>
          </p:cNvPr>
          <p:cNvGraphicFramePr/>
          <p:nvPr>
            <p:extLst>
              <p:ext uri="{D42A27DB-BD31-4B8C-83A1-F6EECF244321}">
                <p14:modId xmlns:p14="http://schemas.microsoft.com/office/powerpoint/2010/main" val="1412324945"/>
              </p:ext>
            </p:extLst>
          </p:nvPr>
        </p:nvGraphicFramePr>
        <p:xfrm>
          <a:off x="845148" y="4235397"/>
          <a:ext cx="852106" cy="8352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Chart 30">
            <a:extLst>
              <a:ext uri="{FF2B5EF4-FFF2-40B4-BE49-F238E27FC236}">
                <a16:creationId xmlns:a16="http://schemas.microsoft.com/office/drawing/2014/main" id="{28165D7D-4B00-4801-9420-54898449DE2A}"/>
              </a:ext>
            </a:extLst>
          </p:cNvPr>
          <p:cNvGraphicFramePr/>
          <p:nvPr>
            <p:extLst>
              <p:ext uri="{D42A27DB-BD31-4B8C-83A1-F6EECF244321}">
                <p14:modId xmlns:p14="http://schemas.microsoft.com/office/powerpoint/2010/main" val="3431647019"/>
              </p:ext>
            </p:extLst>
          </p:nvPr>
        </p:nvGraphicFramePr>
        <p:xfrm>
          <a:off x="845148" y="4881378"/>
          <a:ext cx="852106" cy="83528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Chart 31">
            <a:extLst>
              <a:ext uri="{FF2B5EF4-FFF2-40B4-BE49-F238E27FC236}">
                <a16:creationId xmlns:a16="http://schemas.microsoft.com/office/drawing/2014/main" id="{7B7A3394-24EC-46F8-955D-60FCB7477691}"/>
              </a:ext>
            </a:extLst>
          </p:cNvPr>
          <p:cNvGraphicFramePr/>
          <p:nvPr>
            <p:extLst>
              <p:ext uri="{D42A27DB-BD31-4B8C-83A1-F6EECF244321}">
                <p14:modId xmlns:p14="http://schemas.microsoft.com/office/powerpoint/2010/main" val="2920706742"/>
              </p:ext>
            </p:extLst>
          </p:nvPr>
        </p:nvGraphicFramePr>
        <p:xfrm>
          <a:off x="845148" y="5522593"/>
          <a:ext cx="852106" cy="83528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 name="Table 6">
            <a:extLst>
              <a:ext uri="{FF2B5EF4-FFF2-40B4-BE49-F238E27FC236}">
                <a16:creationId xmlns:a16="http://schemas.microsoft.com/office/drawing/2014/main" id="{4AF6C048-A248-4615-B86F-FEC61531896C}"/>
              </a:ext>
            </a:extLst>
          </p:cNvPr>
          <p:cNvGraphicFramePr>
            <a:graphicFrameLocks noGrp="1"/>
          </p:cNvGraphicFramePr>
          <p:nvPr>
            <p:extLst>
              <p:ext uri="{D42A27DB-BD31-4B8C-83A1-F6EECF244321}">
                <p14:modId xmlns:p14="http://schemas.microsoft.com/office/powerpoint/2010/main" val="3562721484"/>
              </p:ext>
            </p:extLst>
          </p:nvPr>
        </p:nvGraphicFramePr>
        <p:xfrm>
          <a:off x="1621054" y="3088879"/>
          <a:ext cx="836399" cy="3154670"/>
        </p:xfrm>
        <a:graphic>
          <a:graphicData uri="http://schemas.openxmlformats.org/drawingml/2006/table">
            <a:tbl>
              <a:tblPr/>
              <a:tblGrid>
                <a:gridCol w="836399">
                  <a:extLst>
                    <a:ext uri="{9D8B030D-6E8A-4147-A177-3AD203B41FA5}">
                      <a16:colId xmlns:a16="http://schemas.microsoft.com/office/drawing/2014/main" val="1543424355"/>
                    </a:ext>
                  </a:extLst>
                </a:gridCol>
              </a:tblGrid>
              <a:tr h="630934">
                <a:tc>
                  <a:txBody>
                    <a:bodyPr/>
                    <a:lstStyle/>
                    <a:p>
                      <a:pPr algn="l" fontAlgn="b"/>
                      <a:r>
                        <a:rPr lang="en-US" sz="900" b="0" i="0" u="none" strike="noStrike" kern="1200">
                          <a:solidFill>
                            <a:srgbClr val="000000"/>
                          </a:solidFill>
                          <a:effectLst/>
                          <a:latin typeface="Montserrat SemiBold" panose="00000700000000000000" pitchFamily="2" charset="0"/>
                          <a:ea typeface="+mn-ea"/>
                          <a:cs typeface="+mn-cs"/>
                        </a:rPr>
                        <a:t>Not Notified, De-Energized</a:t>
                      </a:r>
                    </a:p>
                    <a:p>
                      <a:pPr algn="l" fontAlgn="b"/>
                      <a:r>
                        <a:rPr lang="en-US" sz="700" b="0" i="0" u="none" strike="noStrike" kern="1200">
                          <a:solidFill>
                            <a:srgbClr val="000000"/>
                          </a:solidFill>
                          <a:effectLst/>
                          <a:latin typeface="Montserrat Light" panose="00000400000000000000" pitchFamily="2" charset="0"/>
                          <a:ea typeface="+mn-ea"/>
                          <a:cs typeface="+mn-cs"/>
                        </a:rPr>
                        <a:t>(A)</a:t>
                      </a: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237552"/>
                  </a:ext>
                </a:extLst>
              </a:tr>
              <a:tr h="630934">
                <a:tc>
                  <a:txBody>
                    <a:bodyPr/>
                    <a:lstStyle/>
                    <a:p>
                      <a:pPr algn="l" fontAlgn="b"/>
                      <a:r>
                        <a:rPr lang="en-US" sz="900" b="0" i="0" u="none" strike="noStrike">
                          <a:solidFill>
                            <a:srgbClr val="000000"/>
                          </a:solidFill>
                          <a:effectLst/>
                          <a:latin typeface="Montserrat SemiBold" panose="00000700000000000000" pitchFamily="2" charset="0"/>
                        </a:rPr>
                        <a:t>Notified, </a:t>
                      </a:r>
                    </a:p>
                    <a:p>
                      <a:pPr algn="l" fontAlgn="b"/>
                      <a:r>
                        <a:rPr lang="en-US" sz="900" b="0" i="0" u="none" strike="noStrike">
                          <a:solidFill>
                            <a:srgbClr val="000000"/>
                          </a:solidFill>
                          <a:effectLst/>
                          <a:latin typeface="Montserrat SemiBold" panose="00000700000000000000" pitchFamily="2" charset="0"/>
                        </a:rPr>
                        <a:t>De-Energized</a:t>
                      </a:r>
                      <a:br>
                        <a:rPr lang="en-US" sz="900" b="0" i="0" u="none" strike="noStrike">
                          <a:solidFill>
                            <a:srgbClr val="000000"/>
                          </a:solidFill>
                          <a:effectLst/>
                          <a:latin typeface="Montserrat SemiBold" panose="00000700000000000000" pitchFamily="2" charset="0"/>
                        </a:rPr>
                      </a:br>
                      <a:r>
                        <a:rPr lang="en-US" sz="700" b="0" i="0" u="none" strike="noStrike">
                          <a:solidFill>
                            <a:srgbClr val="000000"/>
                          </a:solidFill>
                          <a:effectLst/>
                          <a:latin typeface="Montserrat Light" panose="00000400000000000000" pitchFamily="2" charset="0"/>
                        </a:rPr>
                        <a:t>(B)</a:t>
                      </a:r>
                      <a:endParaRPr lang="en-US" sz="900" b="0" i="0" u="none" strike="noStrike">
                        <a:solidFill>
                          <a:srgbClr val="000000"/>
                        </a:solidFill>
                        <a:effectLst/>
                        <a:latin typeface="Montserrat Light" panose="00000400000000000000" pitchFamily="2" charset="0"/>
                      </a:endParaRP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4898656"/>
                  </a:ext>
                </a:extLst>
              </a:tr>
              <a:tr h="630934">
                <a:tc>
                  <a:txBody>
                    <a:bodyPr/>
                    <a:lstStyle/>
                    <a:p>
                      <a:pPr algn="l" fontAlgn="b"/>
                      <a:r>
                        <a:rPr lang="en-US" sz="900" b="0" i="0" u="none" strike="noStrike">
                          <a:solidFill>
                            <a:srgbClr val="000000"/>
                          </a:solidFill>
                          <a:effectLst/>
                          <a:latin typeface="Montserrat SemiBold" panose="00000700000000000000" pitchFamily="2" charset="0"/>
                        </a:rPr>
                        <a:t>Notified, </a:t>
                      </a:r>
                    </a:p>
                    <a:p>
                      <a:pPr algn="l" fontAlgn="b"/>
                      <a:r>
                        <a:rPr lang="en-US" sz="900" b="0" i="0" u="none" strike="noStrike">
                          <a:solidFill>
                            <a:srgbClr val="000000"/>
                          </a:solidFill>
                          <a:effectLst/>
                          <a:latin typeface="Montserrat SemiBold" panose="00000700000000000000" pitchFamily="2" charset="0"/>
                        </a:rPr>
                        <a:t>Not De-En</a:t>
                      </a:r>
                    </a:p>
                    <a:p>
                      <a:pPr algn="l" fontAlgn="b"/>
                      <a:r>
                        <a:rPr lang="en-US" sz="700" b="0" i="0" u="none" strike="noStrike" kern="1200">
                          <a:solidFill>
                            <a:srgbClr val="000000"/>
                          </a:solidFill>
                          <a:effectLst/>
                          <a:latin typeface="Montserrat Light" panose="00000400000000000000" pitchFamily="2" charset="0"/>
                          <a:ea typeface="+mn-ea"/>
                          <a:cs typeface="+mn-cs"/>
                        </a:rPr>
                        <a:t>(C)</a:t>
                      </a: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3252240"/>
                  </a:ext>
                </a:extLst>
              </a:tr>
              <a:tr h="630934">
                <a:tc>
                  <a:txBody>
                    <a:bodyPr/>
                    <a:lstStyle/>
                    <a:p>
                      <a:pPr algn="l" fontAlgn="b"/>
                      <a:r>
                        <a:rPr lang="en-US" sz="900" b="0" i="0" u="none" strike="noStrike">
                          <a:solidFill>
                            <a:srgbClr val="000000"/>
                          </a:solidFill>
                          <a:effectLst/>
                          <a:latin typeface="Montserrat SemiBold" panose="00000700000000000000" pitchFamily="2" charset="0"/>
                        </a:rPr>
                        <a:t>Not Notified, Not De-En</a:t>
                      </a:r>
                    </a:p>
                    <a:p>
                      <a:pPr marL="0" algn="l" defTabSz="914400" rtl="0" eaLnBrk="1" fontAlgn="b" latinLnBrk="0" hangingPunct="1"/>
                      <a:r>
                        <a:rPr lang="en-US" sz="700" b="0" i="0" u="none" strike="noStrike" kern="1200">
                          <a:solidFill>
                            <a:srgbClr val="000000"/>
                          </a:solidFill>
                          <a:effectLst/>
                          <a:latin typeface="Montserrat Light" panose="00000400000000000000" pitchFamily="2" charset="0"/>
                          <a:ea typeface="+mn-ea"/>
                          <a:cs typeface="+mn-cs"/>
                        </a:rPr>
                        <a:t>(D)</a:t>
                      </a: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5704872"/>
                  </a:ext>
                </a:extLst>
              </a:tr>
              <a:tr h="6309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Montserrat SemiBold" panose="00000700000000000000" pitchFamily="2" charset="0"/>
                          <a:ea typeface="+mn-ea"/>
                          <a:cs typeface="+mn-cs"/>
                        </a:rPr>
                        <a:t>Not in High-Risk Area </a:t>
                      </a:r>
                    </a:p>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Montserrat Light" panose="00000400000000000000" pitchFamily="2" charset="0"/>
                          <a:ea typeface="+mn-ea"/>
                          <a:cs typeface="+mn-cs"/>
                        </a:rPr>
                        <a:t>(E)</a:t>
                      </a:r>
                      <a:endParaRPr lang="en-US" sz="700" b="0" i="0" u="none" strike="noStrike" kern="1200">
                        <a:solidFill>
                          <a:srgbClr val="000000"/>
                        </a:solidFill>
                        <a:effectLst/>
                        <a:latin typeface="Montserrat Light" panose="00000400000000000000" pitchFamily="2" charset="0"/>
                        <a:ea typeface="+mn-ea"/>
                        <a:cs typeface="+mn-cs"/>
                      </a:endParaRPr>
                    </a:p>
                  </a:txBody>
                  <a:tcPr marL="9525" marR="9525" marT="9525" marB="0" anchor="ctr">
                    <a:lnL w="12700" cmpd="sng">
                      <a:noFill/>
                      <a:prstDash val="solid"/>
                    </a:lnL>
                    <a:lnR w="12700" cmpd="sng">
                      <a:noFill/>
                      <a:prstDash val="solid"/>
                    </a:lnR>
                    <a:lnT w="12700" cmpd="sng">
                      <a:noFill/>
                      <a:prstDash val="solid"/>
                    </a:lnT>
                    <a:lnB w="12700" cap="flat" cmpd="sng" algn="ctr">
                      <a:no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8674521"/>
                  </a:ext>
                </a:extLst>
              </a:tr>
            </a:tbl>
          </a:graphicData>
        </a:graphic>
      </p:graphicFrame>
      <p:sp>
        <p:nvSpPr>
          <p:cNvPr id="8" name="Rectangle 7">
            <a:extLst>
              <a:ext uri="{FF2B5EF4-FFF2-40B4-BE49-F238E27FC236}">
                <a16:creationId xmlns:a16="http://schemas.microsoft.com/office/drawing/2014/main" id="{0412204E-016D-4CDD-A6FE-36B1CCAD6558}"/>
              </a:ext>
            </a:extLst>
          </p:cNvPr>
          <p:cNvSpPr/>
          <p:nvPr/>
        </p:nvSpPr>
        <p:spPr>
          <a:xfrm>
            <a:off x="1021456" y="3928180"/>
            <a:ext cx="483781" cy="230832"/>
          </a:xfrm>
          <a:prstGeom prst="rect">
            <a:avLst/>
          </a:prstGeom>
        </p:spPr>
        <p:txBody>
          <a:bodyPr wrap="square">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48%</a:t>
            </a:r>
          </a:p>
        </p:txBody>
      </p:sp>
      <p:sp>
        <p:nvSpPr>
          <p:cNvPr id="35" name="Rectangle 34">
            <a:extLst>
              <a:ext uri="{FF2B5EF4-FFF2-40B4-BE49-F238E27FC236}">
                <a16:creationId xmlns:a16="http://schemas.microsoft.com/office/drawing/2014/main" id="{5298F272-8E6F-4515-9B87-4ECD592B1218}"/>
              </a:ext>
            </a:extLst>
          </p:cNvPr>
          <p:cNvSpPr/>
          <p:nvPr/>
        </p:nvSpPr>
        <p:spPr>
          <a:xfrm>
            <a:off x="1006339" y="4543906"/>
            <a:ext cx="533795" cy="230832"/>
          </a:xfrm>
          <a:prstGeom prst="rect">
            <a:avLst/>
          </a:prstGeom>
        </p:spPr>
        <p:txBody>
          <a:bodyPr wrap="square">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52%</a:t>
            </a:r>
            <a:r>
              <a:rPr kumimoji="0" lang="en-US" sz="900" b="1" i="0" u="none" strike="noStrike" kern="1200" cap="none" spc="0" normalizeH="0" baseline="30000" noProof="0">
                <a:ln>
                  <a:noFill/>
                </a:ln>
                <a:solidFill>
                  <a:prstClr val="black"/>
                </a:solidFill>
                <a:effectLst/>
                <a:uLnTx/>
                <a:uFillTx/>
                <a:latin typeface="Montserrat" panose="00000500000000000000" pitchFamily="2" charset="0"/>
                <a:ea typeface="+mn-ea"/>
                <a:cs typeface="+mn-cs"/>
              </a:rPr>
              <a:t>A</a:t>
            </a:r>
          </a:p>
        </p:txBody>
      </p:sp>
      <p:sp>
        <p:nvSpPr>
          <p:cNvPr id="36" name="Rectangle 35">
            <a:extLst>
              <a:ext uri="{FF2B5EF4-FFF2-40B4-BE49-F238E27FC236}">
                <a16:creationId xmlns:a16="http://schemas.microsoft.com/office/drawing/2014/main" id="{272734BC-13BE-4887-B179-0BBD74DBB6FA}"/>
              </a:ext>
            </a:extLst>
          </p:cNvPr>
          <p:cNvSpPr/>
          <p:nvPr/>
        </p:nvSpPr>
        <p:spPr>
          <a:xfrm>
            <a:off x="1044811" y="5186541"/>
            <a:ext cx="442750" cy="230832"/>
          </a:xfrm>
          <a:prstGeom prst="rect">
            <a:avLst/>
          </a:prstGeom>
        </p:spPr>
        <p:txBody>
          <a:bodyPr wrap="none">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52%</a:t>
            </a:r>
          </a:p>
        </p:txBody>
      </p:sp>
      <p:sp>
        <p:nvSpPr>
          <p:cNvPr id="37" name="Rectangle 36">
            <a:extLst>
              <a:ext uri="{FF2B5EF4-FFF2-40B4-BE49-F238E27FC236}">
                <a16:creationId xmlns:a16="http://schemas.microsoft.com/office/drawing/2014/main" id="{D25C7319-5BC5-46F5-A045-77E3E3AD997A}"/>
              </a:ext>
            </a:extLst>
          </p:cNvPr>
          <p:cNvSpPr/>
          <p:nvPr/>
        </p:nvSpPr>
        <p:spPr>
          <a:xfrm>
            <a:off x="987103" y="5830960"/>
            <a:ext cx="558166" cy="230832"/>
          </a:xfrm>
          <a:prstGeom prst="rect">
            <a:avLst/>
          </a:prstGeom>
        </p:spPr>
        <p:txBody>
          <a:bodyPr wrap="none">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solidFill>
                <a:effectLst/>
                <a:uLnTx/>
                <a:uFillTx/>
                <a:latin typeface="Montserrat" panose="00000500000000000000" pitchFamily="2" charset="0"/>
                <a:ea typeface="+mn-ea"/>
                <a:cs typeface="+mn-cs"/>
              </a:rPr>
              <a:t>56%</a:t>
            </a:r>
            <a:r>
              <a:rPr kumimoji="0" lang="en-US" sz="900" b="1" i="0" u="none" strike="noStrike" kern="1200" cap="none" spc="0" normalizeH="0" baseline="30000" noProof="0">
                <a:ln>
                  <a:noFill/>
                </a:ln>
                <a:solidFill>
                  <a:prstClr val="black"/>
                </a:solidFill>
                <a:effectLst/>
                <a:uLnTx/>
                <a:uFillTx/>
                <a:latin typeface="Montserrat" panose="00000500000000000000" pitchFamily="2" charset="0"/>
                <a:ea typeface="+mn-ea"/>
                <a:cs typeface="+mn-cs"/>
              </a:rPr>
              <a:t>AB</a:t>
            </a:r>
          </a:p>
        </p:txBody>
      </p:sp>
      <p:graphicFrame>
        <p:nvGraphicFramePr>
          <p:cNvPr id="28" name="Chart 27">
            <a:extLst>
              <a:ext uri="{FF2B5EF4-FFF2-40B4-BE49-F238E27FC236}">
                <a16:creationId xmlns:a16="http://schemas.microsoft.com/office/drawing/2014/main" id="{035187F5-7E3F-4A67-9FCB-09B2194E7038}"/>
              </a:ext>
            </a:extLst>
          </p:cNvPr>
          <p:cNvGraphicFramePr/>
          <p:nvPr>
            <p:extLst>
              <p:ext uri="{D42A27DB-BD31-4B8C-83A1-F6EECF244321}">
                <p14:modId xmlns:p14="http://schemas.microsoft.com/office/powerpoint/2010/main" val="690400498"/>
              </p:ext>
            </p:extLst>
          </p:nvPr>
        </p:nvGraphicFramePr>
        <p:xfrm>
          <a:off x="829441" y="2993967"/>
          <a:ext cx="836399" cy="819886"/>
        </p:xfrm>
        <a:graphic>
          <a:graphicData uri="http://schemas.openxmlformats.org/drawingml/2006/chart">
            <c:chart xmlns:c="http://schemas.openxmlformats.org/drawingml/2006/chart" xmlns:r="http://schemas.openxmlformats.org/officeDocument/2006/relationships" r:id="rId8"/>
          </a:graphicData>
        </a:graphic>
      </p:graphicFrame>
      <p:sp>
        <p:nvSpPr>
          <p:cNvPr id="29" name="Rectangle 28">
            <a:extLst>
              <a:ext uri="{FF2B5EF4-FFF2-40B4-BE49-F238E27FC236}">
                <a16:creationId xmlns:a16="http://schemas.microsoft.com/office/drawing/2014/main" id="{0B6452D3-8AFA-4C24-8FC5-2342134EDE0C}"/>
              </a:ext>
            </a:extLst>
          </p:cNvPr>
          <p:cNvSpPr/>
          <p:nvPr/>
        </p:nvSpPr>
        <p:spPr>
          <a:xfrm>
            <a:off x="1005749" y="3293519"/>
            <a:ext cx="483781" cy="230832"/>
          </a:xfrm>
          <a:prstGeom prst="rect">
            <a:avLst/>
          </a:prstGeom>
        </p:spPr>
        <p:txBody>
          <a:bodyPr wrap="square">
            <a:spAutoFit/>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45%</a:t>
            </a:r>
          </a:p>
        </p:txBody>
      </p:sp>
      <p:sp>
        <p:nvSpPr>
          <p:cNvPr id="33" name="TextBox 32">
            <a:extLst>
              <a:ext uri="{FF2B5EF4-FFF2-40B4-BE49-F238E27FC236}">
                <a16:creationId xmlns:a16="http://schemas.microsoft.com/office/drawing/2014/main" id="{6A571B66-D2EC-4381-8D0E-6A6C57CA4143}"/>
              </a:ext>
            </a:extLst>
          </p:cNvPr>
          <p:cNvSpPr txBox="1"/>
          <p:nvPr/>
        </p:nvSpPr>
        <p:spPr>
          <a:xfrm>
            <a:off x="7476441" y="3780220"/>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(+14)</a:t>
            </a:r>
          </a:p>
        </p:txBody>
      </p:sp>
      <p:sp>
        <p:nvSpPr>
          <p:cNvPr id="34" name="Isosceles Triangle 33">
            <a:extLst>
              <a:ext uri="{FF2B5EF4-FFF2-40B4-BE49-F238E27FC236}">
                <a16:creationId xmlns:a16="http://schemas.microsoft.com/office/drawing/2014/main" id="{71E7E382-8526-4734-AD48-0FA458B102E5}"/>
              </a:ext>
            </a:extLst>
          </p:cNvPr>
          <p:cNvSpPr/>
          <p:nvPr/>
        </p:nvSpPr>
        <p:spPr>
          <a:xfrm>
            <a:off x="7476441" y="3801650"/>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380ABF7-BC63-486E-BFC3-ABBDC1644D4B}"/>
              </a:ext>
            </a:extLst>
          </p:cNvPr>
          <p:cNvSpPr txBox="1"/>
          <p:nvPr/>
        </p:nvSpPr>
        <p:spPr>
          <a:xfrm>
            <a:off x="5500549" y="3707266"/>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(-10)</a:t>
            </a:r>
          </a:p>
        </p:txBody>
      </p:sp>
      <p:sp>
        <p:nvSpPr>
          <p:cNvPr id="39" name="Isosceles Triangle 38">
            <a:extLst>
              <a:ext uri="{FF2B5EF4-FFF2-40B4-BE49-F238E27FC236}">
                <a16:creationId xmlns:a16="http://schemas.microsoft.com/office/drawing/2014/main" id="{68B90F5B-2FDF-4941-9830-AF38A29F29C6}"/>
              </a:ext>
            </a:extLst>
          </p:cNvPr>
          <p:cNvSpPr/>
          <p:nvPr/>
        </p:nvSpPr>
        <p:spPr>
          <a:xfrm flipV="1">
            <a:off x="5500549" y="372869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082B324-A8BB-44EE-8D93-533BD74BDFF7}"/>
              </a:ext>
            </a:extLst>
          </p:cNvPr>
          <p:cNvSpPr txBox="1"/>
          <p:nvPr/>
        </p:nvSpPr>
        <p:spPr>
          <a:xfrm>
            <a:off x="5480213" y="4424484"/>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(-10)</a:t>
            </a:r>
          </a:p>
        </p:txBody>
      </p:sp>
      <p:sp>
        <p:nvSpPr>
          <p:cNvPr id="41" name="Isosceles Triangle 40">
            <a:extLst>
              <a:ext uri="{FF2B5EF4-FFF2-40B4-BE49-F238E27FC236}">
                <a16:creationId xmlns:a16="http://schemas.microsoft.com/office/drawing/2014/main" id="{B2A05E1B-45B1-4B6E-9A22-9758A9035A30}"/>
              </a:ext>
            </a:extLst>
          </p:cNvPr>
          <p:cNvSpPr/>
          <p:nvPr/>
        </p:nvSpPr>
        <p:spPr>
          <a:xfrm flipV="1">
            <a:off x="5480213" y="4445914"/>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7C301326-9FC1-4771-A1DE-260234F7A249}"/>
              </a:ext>
            </a:extLst>
          </p:cNvPr>
          <p:cNvSpPr txBox="1"/>
          <p:nvPr/>
        </p:nvSpPr>
        <p:spPr>
          <a:xfrm>
            <a:off x="7543764" y="6052818"/>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(-8)</a:t>
            </a:r>
          </a:p>
        </p:txBody>
      </p:sp>
      <p:sp>
        <p:nvSpPr>
          <p:cNvPr id="43" name="Isosceles Triangle 42">
            <a:extLst>
              <a:ext uri="{FF2B5EF4-FFF2-40B4-BE49-F238E27FC236}">
                <a16:creationId xmlns:a16="http://schemas.microsoft.com/office/drawing/2014/main" id="{1DF6565C-9D62-476C-9B76-EC93806E661D}"/>
              </a:ext>
            </a:extLst>
          </p:cNvPr>
          <p:cNvSpPr/>
          <p:nvPr/>
        </p:nvSpPr>
        <p:spPr>
          <a:xfrm flipV="1">
            <a:off x="7543764" y="6074248"/>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AAA42B03-DC51-4EFC-BD87-EBBFA35A2046}"/>
              </a:ext>
            </a:extLst>
          </p:cNvPr>
          <p:cNvSpPr txBox="1"/>
          <p:nvPr/>
        </p:nvSpPr>
        <p:spPr>
          <a:xfrm>
            <a:off x="7557402" y="5691202"/>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(-6)</a:t>
            </a:r>
          </a:p>
        </p:txBody>
      </p:sp>
      <p:sp>
        <p:nvSpPr>
          <p:cNvPr id="45" name="Isosceles Triangle 44">
            <a:extLst>
              <a:ext uri="{FF2B5EF4-FFF2-40B4-BE49-F238E27FC236}">
                <a16:creationId xmlns:a16="http://schemas.microsoft.com/office/drawing/2014/main" id="{6AF3B2C9-8840-47DC-B140-8C279A0A49C2}"/>
              </a:ext>
            </a:extLst>
          </p:cNvPr>
          <p:cNvSpPr/>
          <p:nvPr/>
        </p:nvSpPr>
        <p:spPr>
          <a:xfrm flipV="1">
            <a:off x="7557402" y="5712632"/>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80B38D31-0E5F-45FE-82F5-CC20D8DDB560}"/>
              </a:ext>
            </a:extLst>
          </p:cNvPr>
          <p:cNvSpPr txBox="1"/>
          <p:nvPr/>
        </p:nvSpPr>
        <p:spPr>
          <a:xfrm>
            <a:off x="11231187" y="3794977"/>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(+18)</a:t>
            </a:r>
          </a:p>
        </p:txBody>
      </p:sp>
      <p:sp>
        <p:nvSpPr>
          <p:cNvPr id="47" name="Isosceles Triangle 46">
            <a:extLst>
              <a:ext uri="{FF2B5EF4-FFF2-40B4-BE49-F238E27FC236}">
                <a16:creationId xmlns:a16="http://schemas.microsoft.com/office/drawing/2014/main" id="{EDEBDC63-3F4B-41F0-977B-222EBB27FBE8}"/>
              </a:ext>
            </a:extLst>
          </p:cNvPr>
          <p:cNvSpPr/>
          <p:nvPr/>
        </p:nvSpPr>
        <p:spPr>
          <a:xfrm>
            <a:off x="11231187" y="3816407"/>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94F06382-ADDA-416A-8051-B6B1A3BE38B9}"/>
              </a:ext>
            </a:extLst>
          </p:cNvPr>
          <p:cNvSpPr txBox="1"/>
          <p:nvPr/>
        </p:nvSpPr>
        <p:spPr>
          <a:xfrm>
            <a:off x="10643288" y="3765065"/>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(+13)</a:t>
            </a:r>
          </a:p>
        </p:txBody>
      </p:sp>
      <p:sp>
        <p:nvSpPr>
          <p:cNvPr id="51" name="Isosceles Triangle 50">
            <a:extLst>
              <a:ext uri="{FF2B5EF4-FFF2-40B4-BE49-F238E27FC236}">
                <a16:creationId xmlns:a16="http://schemas.microsoft.com/office/drawing/2014/main" id="{C0480E1E-1E06-45EF-B113-F171A6284F6C}"/>
              </a:ext>
            </a:extLst>
          </p:cNvPr>
          <p:cNvSpPr/>
          <p:nvPr/>
        </p:nvSpPr>
        <p:spPr>
          <a:xfrm>
            <a:off x="10643288" y="3786495"/>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BE5788A8-3DBE-4481-9175-56CB44EF2B9B}"/>
              </a:ext>
            </a:extLst>
          </p:cNvPr>
          <p:cNvSpPr txBox="1"/>
          <p:nvPr/>
        </p:nvSpPr>
        <p:spPr>
          <a:xfrm>
            <a:off x="11273636" y="4484548"/>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(+11)</a:t>
            </a:r>
          </a:p>
        </p:txBody>
      </p:sp>
      <p:sp>
        <p:nvSpPr>
          <p:cNvPr id="53" name="Isosceles Triangle 52">
            <a:extLst>
              <a:ext uri="{FF2B5EF4-FFF2-40B4-BE49-F238E27FC236}">
                <a16:creationId xmlns:a16="http://schemas.microsoft.com/office/drawing/2014/main" id="{37A3A431-A9A4-4CEC-BE07-23C7981D610F}"/>
              </a:ext>
            </a:extLst>
          </p:cNvPr>
          <p:cNvSpPr/>
          <p:nvPr/>
        </p:nvSpPr>
        <p:spPr>
          <a:xfrm>
            <a:off x="11273636" y="4505978"/>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B644CB58-3C6E-43BE-9798-A7002F659C86}"/>
              </a:ext>
            </a:extLst>
          </p:cNvPr>
          <p:cNvSpPr txBox="1"/>
          <p:nvPr/>
        </p:nvSpPr>
        <p:spPr>
          <a:xfrm>
            <a:off x="10641107" y="4479418"/>
            <a:ext cx="364802"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(+9)</a:t>
            </a:r>
          </a:p>
        </p:txBody>
      </p:sp>
      <p:sp>
        <p:nvSpPr>
          <p:cNvPr id="55" name="Isosceles Triangle 54">
            <a:extLst>
              <a:ext uri="{FF2B5EF4-FFF2-40B4-BE49-F238E27FC236}">
                <a16:creationId xmlns:a16="http://schemas.microsoft.com/office/drawing/2014/main" id="{91998BC5-DA59-4E59-AE1F-006001D74253}"/>
              </a:ext>
            </a:extLst>
          </p:cNvPr>
          <p:cNvSpPr/>
          <p:nvPr/>
        </p:nvSpPr>
        <p:spPr>
          <a:xfrm>
            <a:off x="10641107" y="4500848"/>
            <a:ext cx="88198" cy="76033"/>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6B719AEB-DD68-4326-92EA-16A28BDE0B1E}"/>
              </a:ext>
            </a:extLst>
          </p:cNvPr>
          <p:cNvSpPr txBox="1"/>
          <p:nvPr/>
        </p:nvSpPr>
        <p:spPr>
          <a:xfrm>
            <a:off x="10650182" y="4810476"/>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prstClr val="black"/>
                </a:solidFill>
                <a:effectLst/>
                <a:uLnTx/>
                <a:uFillTx/>
                <a:latin typeface="Montserrat SemiBold" panose="00000700000000000000" pitchFamily="2" charset="0"/>
                <a:ea typeface="+mn-ea"/>
                <a:cs typeface="+mn-cs"/>
              </a:rPr>
              <a:t>(-9)</a:t>
            </a:r>
          </a:p>
        </p:txBody>
      </p:sp>
      <p:sp>
        <p:nvSpPr>
          <p:cNvPr id="57" name="Isosceles Triangle 56">
            <a:extLst>
              <a:ext uri="{FF2B5EF4-FFF2-40B4-BE49-F238E27FC236}">
                <a16:creationId xmlns:a16="http://schemas.microsoft.com/office/drawing/2014/main" id="{15EA31D4-B280-4DF5-8248-0DBA7B0DEAB7}"/>
              </a:ext>
            </a:extLst>
          </p:cNvPr>
          <p:cNvSpPr/>
          <p:nvPr/>
        </p:nvSpPr>
        <p:spPr>
          <a:xfrm flipV="1">
            <a:off x="10650182" y="4831906"/>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6E53F42D-A1AD-4388-BC93-545418E0BB78}"/>
              </a:ext>
            </a:extLst>
          </p:cNvPr>
          <p:cNvSpPr txBox="1"/>
          <p:nvPr/>
        </p:nvSpPr>
        <p:spPr>
          <a:xfrm>
            <a:off x="11255542" y="4820953"/>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(-9)</a:t>
            </a:r>
          </a:p>
        </p:txBody>
      </p:sp>
      <p:sp>
        <p:nvSpPr>
          <p:cNvPr id="59" name="Isosceles Triangle 58">
            <a:extLst>
              <a:ext uri="{FF2B5EF4-FFF2-40B4-BE49-F238E27FC236}">
                <a16:creationId xmlns:a16="http://schemas.microsoft.com/office/drawing/2014/main" id="{34B5F433-6C77-4E7E-B8D2-C6DA7BA2A2BB}"/>
              </a:ext>
            </a:extLst>
          </p:cNvPr>
          <p:cNvSpPr/>
          <p:nvPr/>
        </p:nvSpPr>
        <p:spPr>
          <a:xfrm flipV="1">
            <a:off x="11255542" y="4842383"/>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6BBDEB2A-D536-440B-B36C-B947BB38C071}"/>
              </a:ext>
            </a:extLst>
          </p:cNvPr>
          <p:cNvSpPr txBox="1"/>
          <p:nvPr/>
        </p:nvSpPr>
        <p:spPr>
          <a:xfrm>
            <a:off x="11265706" y="5879663"/>
            <a:ext cx="426708" cy="184666"/>
          </a:xfrm>
          <a:prstGeom prst="rect">
            <a:avLst/>
          </a:prstGeom>
          <a:noFill/>
        </p:spPr>
        <p:txBody>
          <a:bodyPr wrap="square" rtlCol="0">
            <a:spAutoFit/>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a:ln>
                  <a:noFill/>
                </a:ln>
                <a:solidFill>
                  <a:schemeClr val="bg1"/>
                </a:solidFill>
                <a:effectLst/>
                <a:uLnTx/>
                <a:uFillTx/>
                <a:latin typeface="Montserrat SemiBold" panose="00000700000000000000" pitchFamily="2" charset="0"/>
                <a:ea typeface="+mn-ea"/>
                <a:cs typeface="+mn-cs"/>
              </a:rPr>
              <a:t>(-9)</a:t>
            </a:r>
          </a:p>
        </p:txBody>
      </p:sp>
      <p:sp>
        <p:nvSpPr>
          <p:cNvPr id="61" name="Isosceles Triangle 60">
            <a:extLst>
              <a:ext uri="{FF2B5EF4-FFF2-40B4-BE49-F238E27FC236}">
                <a16:creationId xmlns:a16="http://schemas.microsoft.com/office/drawing/2014/main" id="{4EC44869-CBEB-4DCE-AB1C-9F5F57C1DD43}"/>
              </a:ext>
            </a:extLst>
          </p:cNvPr>
          <p:cNvSpPr/>
          <p:nvPr/>
        </p:nvSpPr>
        <p:spPr>
          <a:xfrm flipV="1">
            <a:off x="11265706" y="5905389"/>
            <a:ext cx="88198" cy="7603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89DA7D44-E8AD-457E-8A69-6414B33CFE05}"/>
              </a:ext>
            </a:extLst>
          </p:cNvPr>
          <p:cNvSpPr txBox="1"/>
          <p:nvPr/>
        </p:nvSpPr>
        <p:spPr>
          <a:xfrm>
            <a:off x="866735" y="585291"/>
            <a:ext cx="10833609" cy="64633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800" spc="-40"/>
              <a:t>About half of Residential customers have seen PSPS advertising. Those living in high-fire risk areas have more lukewarm opinions about the current messaging than those who don’t.</a:t>
            </a:r>
          </a:p>
        </p:txBody>
      </p:sp>
      <p:sp>
        <p:nvSpPr>
          <p:cNvPr id="65" name="TextBox 64">
            <a:extLst>
              <a:ext uri="{FF2B5EF4-FFF2-40B4-BE49-F238E27FC236}">
                <a16:creationId xmlns:a16="http://schemas.microsoft.com/office/drawing/2014/main" id="{7C5A4BF9-D506-4411-8216-B9757BB7C651}"/>
              </a:ext>
            </a:extLst>
          </p:cNvPr>
          <p:cNvSpPr txBox="1"/>
          <p:nvPr/>
        </p:nvSpPr>
        <p:spPr>
          <a:xfrm>
            <a:off x="866735" y="1231622"/>
            <a:ext cx="10605812" cy="2616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2400">
                <a:solidFill>
                  <a:schemeClr val="bg1"/>
                </a:solidFill>
                <a:latin typeface="Montserrat SemiBold" panose="00000700000000000000" pitchFamily="2" charset="0"/>
              </a:defRPr>
            </a:lvl1pPr>
          </a:lstStyle>
          <a:p>
            <a:r>
              <a:rPr lang="en-US" sz="1100">
                <a:latin typeface="Montserrat Light" panose="00000400000000000000" pitchFamily="2" charset="0"/>
              </a:rPr>
              <a:t>Those who were notified AND de-energized think communications around using advanced technology are less effective this year.</a:t>
            </a:r>
          </a:p>
        </p:txBody>
      </p:sp>
      <p:pic>
        <p:nvPicPr>
          <p:cNvPr id="62" name="Picture 61">
            <a:extLst>
              <a:ext uri="{FF2B5EF4-FFF2-40B4-BE49-F238E27FC236}">
                <a16:creationId xmlns:a16="http://schemas.microsoft.com/office/drawing/2014/main" id="{64E4375C-D4BE-4C6C-BE8E-3FDF99F326AB}"/>
              </a:ext>
            </a:extLst>
          </p:cNvPr>
          <p:cNvPicPr>
            <a:picLocks noChangeAspect="1"/>
          </p:cNvPicPr>
          <p:nvPr/>
        </p:nvPicPr>
        <p:blipFill rotWithShape="1">
          <a:blip r:embed="rId9">
            <a:extLst>
              <a:ext uri="{28A0092B-C50C-407E-A947-70E740481C1C}">
                <a14:useLocalDpi xmlns:a14="http://schemas.microsoft.com/office/drawing/2010/main" val="0"/>
              </a:ext>
            </a:extLst>
          </a:blip>
          <a:srcRect l="13419" t="11453" r="12906" b="25983"/>
          <a:stretch/>
        </p:blipFill>
        <p:spPr>
          <a:xfrm>
            <a:off x="10783964" y="6430139"/>
            <a:ext cx="249849" cy="212168"/>
          </a:xfrm>
          <a:prstGeom prst="rect">
            <a:avLst/>
          </a:prstGeom>
        </p:spPr>
      </p:pic>
    </p:spTree>
    <p:extLst>
      <p:ext uri="{BB962C8B-B14F-4D97-AF65-F5344CB8AC3E}">
        <p14:creationId xmlns:p14="http://schemas.microsoft.com/office/powerpoint/2010/main" val="98259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53407EA4C2534DBA399A1ECD6308C4" ma:contentTypeVersion="12" ma:contentTypeDescription="Create a new document." ma:contentTypeScope="" ma:versionID="fbdffbf2e8a2fd1645362b82e0c115df">
  <xsd:schema xmlns:xsd="http://www.w3.org/2001/XMLSchema" xmlns:xs="http://www.w3.org/2001/XMLSchema" xmlns:p="http://schemas.microsoft.com/office/2006/metadata/properties" xmlns:ns2="c3ed0aa9-dfb4-4eb5-a8a7-53640c925ba7" xmlns:ns3="287e4302-86cf-4944-a309-ab111957c492" targetNamespace="http://schemas.microsoft.com/office/2006/metadata/properties" ma:root="true" ma:fieldsID="10d5c92b6d71cc58460b786dd5ddca23" ns2:_="" ns3:_="">
    <xsd:import namespace="c3ed0aa9-dfb4-4eb5-a8a7-53640c925ba7"/>
    <xsd:import namespace="287e4302-86cf-4944-a309-ab111957c4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Classification"/>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ed0aa9-dfb4-4eb5-a8a7-53640c925b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Classification" ma:index="14" ma:displayName="Classification" ma:default="Internal" ma:format="RadioButtons" ma:internalName="Classification">
      <xsd:simpleType>
        <xsd:restriction base="dms:Choice">
          <xsd:enumeration value="Internal"/>
          <xsd:enumeration value="Public"/>
          <xsd:enumeration value="Confidential"/>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87e4302-86cf-4944-a309-ab111957c4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lassification xmlns="c3ed0aa9-dfb4-4eb5-a8a7-53640c925ba7">Internal</Classification>
  </documentManagement>
</p:properties>
</file>

<file path=customXml/itemProps1.xml><?xml version="1.0" encoding="utf-8"?>
<ds:datastoreItem xmlns:ds="http://schemas.openxmlformats.org/officeDocument/2006/customXml" ds:itemID="{51A2AD63-5045-46CF-8E0D-1AC4470ED43E}">
  <ds:schemaRefs>
    <ds:schemaRef ds:uri="http://schemas.microsoft.com/sharepoint/v3/contenttype/forms"/>
  </ds:schemaRefs>
</ds:datastoreItem>
</file>

<file path=customXml/itemProps2.xml><?xml version="1.0" encoding="utf-8"?>
<ds:datastoreItem xmlns:ds="http://schemas.openxmlformats.org/officeDocument/2006/customXml" ds:itemID="{D23EDAB3-B997-4B12-9569-F9BBAFB74185}"/>
</file>

<file path=customXml/itemProps3.xml><?xml version="1.0" encoding="utf-8"?>
<ds:datastoreItem xmlns:ds="http://schemas.openxmlformats.org/officeDocument/2006/customXml" ds:itemID="{7C35A660-E516-4DDF-8E5D-D1650A5EED79}">
  <ds:schemaRefs>
    <ds:schemaRef ds:uri="http://schemas.openxmlformats.org/package/2006/metadata/core-properties"/>
    <ds:schemaRef ds:uri="http://purl.org/dc/terms/"/>
    <ds:schemaRef ds:uri="539617e3-5c76-4d86-9839-7b92f6e57eaf"/>
    <ds:schemaRef ds:uri="http://www.w3.org/XML/1998/namespace"/>
    <ds:schemaRef ds:uri="http://schemas.microsoft.com/office/2006/documentManagement/types"/>
    <ds:schemaRef ds:uri="http://purl.org/dc/elements/1.1/"/>
    <ds:schemaRef ds:uri="http://purl.org/dc/dcmitype/"/>
    <ds:schemaRef ds:uri="http://schemas.microsoft.com/office/infopath/2007/PartnerControls"/>
    <ds:schemaRef ds:uri="389bf040-8186-43cc-8874-9e40704f815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12</TotalTime>
  <Words>11496</Words>
  <Application>Microsoft Office PowerPoint</Application>
  <PresentationFormat>Widescreen</PresentationFormat>
  <Paragraphs>2491</Paragraphs>
  <Slides>50</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 Light</vt:lpstr>
      <vt:lpstr>Montserrat SemiBold</vt:lpstr>
      <vt:lpstr>Calibri</vt:lpstr>
      <vt:lpstr>Montserrat Medium</vt:lpstr>
      <vt:lpstr>Montserrat Light</vt:lpstr>
      <vt:lpstr>Montserrat</vt:lpstr>
      <vt:lpstr>Office Theme</vt:lpstr>
      <vt:lpstr>PowerPoint Presentation</vt:lpstr>
      <vt:lpstr>PowerPoint Presentation</vt:lpstr>
      <vt:lpstr>BACKGROUND</vt:lpstr>
      <vt:lpstr>METHODOLOGY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Abel</dc:creator>
  <cp:lastModifiedBy>Zeus Ferrao</cp:lastModifiedBy>
  <cp:revision>2</cp:revision>
  <cp:lastPrinted>2020-02-25T01:35:44Z</cp:lastPrinted>
  <dcterms:created xsi:type="dcterms:W3CDTF">2017-08-04T21:05:14Z</dcterms:created>
  <dcterms:modified xsi:type="dcterms:W3CDTF">2021-07-30T18:01:32Z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0x0101003D53407EA4C2534DBA399A1ECD6308C4</vt:lpwstr>
  </property>
</Properties>
</file>